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48" r:id="rId2"/>
    <p:sldMasterId id="2147483672" r:id="rId3"/>
  </p:sldMasterIdLst>
  <p:notesMasterIdLst>
    <p:notesMasterId r:id="rId60"/>
  </p:notesMasterIdLst>
  <p:sldIdLst>
    <p:sldId id="405" r:id="rId4"/>
    <p:sldId id="406" r:id="rId5"/>
    <p:sldId id="408" r:id="rId6"/>
    <p:sldId id="418" r:id="rId7"/>
    <p:sldId id="425" r:id="rId8"/>
    <p:sldId id="424" r:id="rId9"/>
    <p:sldId id="427" r:id="rId10"/>
    <p:sldId id="423" r:id="rId11"/>
    <p:sldId id="428" r:id="rId12"/>
    <p:sldId id="429" r:id="rId13"/>
    <p:sldId id="430" r:id="rId14"/>
    <p:sldId id="422" r:id="rId15"/>
    <p:sldId id="431" r:id="rId16"/>
    <p:sldId id="421" r:id="rId17"/>
    <p:sldId id="432" r:id="rId18"/>
    <p:sldId id="420" r:id="rId19"/>
    <p:sldId id="426" r:id="rId20"/>
    <p:sldId id="434" r:id="rId21"/>
    <p:sldId id="409" r:id="rId22"/>
    <p:sldId id="410" r:id="rId23"/>
    <p:sldId id="414" r:id="rId24"/>
    <p:sldId id="419" r:id="rId25"/>
    <p:sldId id="416" r:id="rId26"/>
    <p:sldId id="337" r:id="rId27"/>
    <p:sldId id="411" r:id="rId28"/>
    <p:sldId id="268" r:id="rId29"/>
    <p:sldId id="441" r:id="rId30"/>
    <p:sldId id="442" r:id="rId31"/>
    <p:sldId id="443" r:id="rId32"/>
    <p:sldId id="444" r:id="rId33"/>
    <p:sldId id="445" r:id="rId34"/>
    <p:sldId id="446" r:id="rId35"/>
    <p:sldId id="447" r:id="rId36"/>
    <p:sldId id="274" r:id="rId37"/>
    <p:sldId id="435" r:id="rId38"/>
    <p:sldId id="436" r:id="rId39"/>
    <p:sldId id="437" r:id="rId40"/>
    <p:sldId id="438" r:id="rId41"/>
    <p:sldId id="439" r:id="rId42"/>
    <p:sldId id="440" r:id="rId43"/>
    <p:sldId id="412" r:id="rId44"/>
    <p:sldId id="413" r:id="rId45"/>
    <p:sldId id="448" r:id="rId46"/>
    <p:sldId id="449" r:id="rId47"/>
    <p:sldId id="450" r:id="rId48"/>
    <p:sldId id="451" r:id="rId49"/>
    <p:sldId id="452" r:id="rId50"/>
    <p:sldId id="453" r:id="rId51"/>
    <p:sldId id="454" r:id="rId52"/>
    <p:sldId id="455" r:id="rId53"/>
    <p:sldId id="456" r:id="rId54"/>
    <p:sldId id="457" r:id="rId55"/>
    <p:sldId id="458" r:id="rId56"/>
    <p:sldId id="459" r:id="rId57"/>
    <p:sldId id="460" r:id="rId58"/>
    <p:sldId id="398" r:id="rId59"/>
  </p:sldIdLst>
  <p:sldSz cx="12192000" cy="6858000"/>
  <p:notesSz cx="6858000" cy="9144000"/>
  <p:embeddedFontLst>
    <p:embeddedFont>
      <p:font typeface="Cabin" panose="020B0604020202020204" charset="0"/>
      <p:regular r:id="rId61"/>
      <p:bold r:id="rId62"/>
      <p:italic r:id="rId63"/>
      <p:boldItalic r:id="rId64"/>
    </p:embeddedFont>
    <p:embeddedFont>
      <p:font typeface="Cambria" panose="02040503050406030204" pitchFamily="18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8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6.fntdata"/><Relationship Id="rId5" Type="http://schemas.openxmlformats.org/officeDocument/2006/relationships/slide" Target="slides/slide2.xml"/><Relationship Id="rId61" Type="http://schemas.openxmlformats.org/officeDocument/2006/relationships/font" Target="fonts/font1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4.fntdata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2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7724-E7C1-46CD-80F9-D9A2ED8DEA0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0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 b="0" i="0" u="none" strike="noStrike" cap="none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017432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006602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234427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154B-711E-4A55-8FFD-09B2C4D5AFB0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FFA6-55E4-4D43-913C-F4D9B9CDB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0632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4406900"/>
            <a:ext cx="10515600" cy="1362075"/>
          </a:xfrm>
        </p:spPr>
        <p:txBody>
          <a:bodyPr anchor="t"/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2906713"/>
            <a:ext cx="10515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127028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0863"/>
            <a:ext cx="5181600" cy="43513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18166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535113"/>
            <a:ext cx="5156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74875"/>
            <a:ext cx="5156200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535113"/>
            <a:ext cx="5157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74875"/>
            <a:ext cx="5157787" cy="399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269735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674682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1732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685800"/>
            <a:ext cx="4013200" cy="1160463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6663" y="685800"/>
            <a:ext cx="6300787" cy="5486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850" y="1846263"/>
            <a:ext cx="4013200" cy="43259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68180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075" y="4800600"/>
            <a:ext cx="7177088" cy="566738"/>
          </a:xfrm>
        </p:spPr>
        <p:txBody>
          <a:bodyPr anchor="b"/>
          <a:lstStyle>
            <a:lvl1pPr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5075" y="685800"/>
            <a:ext cx="7177088" cy="4041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5075" y="5367338"/>
            <a:ext cx="717708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2155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0863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C033"/>
                </a:solidFill>
                <a:latin typeface="Cabin"/>
                <a:ea typeface="Cabin"/>
                <a:cs typeface="Cabin"/>
                <a:sym typeface="Cabin"/>
              </a:rPr>
              <a:t>‹#›</a:t>
            </a:fld>
            <a:endParaRPr lang="en-US" sz="1200" b="0" i="0" u="none" strike="noStrike" cap="none">
              <a:solidFill>
                <a:srgbClr val="00C033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3563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3154B-711E-4A55-8FFD-09B2C4D5AFB0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1FFA6-55E4-4D43-913C-F4D9B9CDB2E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rgbClr val="FDF6D9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DAE6D8-0DD5-49E5-A2F9-8A84254F3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5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0BFB1F-819A-458C-9B0E-8781532EE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1864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Keith Berns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134D3-977A-4E33-A90F-529B9D47B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118" y="298150"/>
            <a:ext cx="4164293" cy="1297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80E435-2133-4736-89DB-F2384F8ED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70" y="3577560"/>
            <a:ext cx="6315956" cy="3153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DD5B0-5621-45C1-A622-CFF2DBAF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0930" y="3525164"/>
            <a:ext cx="5058481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45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C37073-6AF4-47E6-87E7-891FE99D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728" y="6076841"/>
            <a:ext cx="5887272" cy="781159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400" dirty="0"/>
              <a:t>Biology boosting</a:t>
            </a:r>
          </a:p>
          <a:p>
            <a:pPr lvl="1"/>
            <a:r>
              <a:rPr lang="en-US" sz="2400" dirty="0"/>
              <a:t>Erosion prevention</a:t>
            </a:r>
          </a:p>
          <a:p>
            <a:pPr lvl="1"/>
            <a:r>
              <a:rPr lang="en-US" sz="2400" dirty="0"/>
              <a:t>Weed control</a:t>
            </a:r>
          </a:p>
          <a:p>
            <a:pPr lvl="1"/>
            <a:r>
              <a:rPr lang="en-US" sz="3600" dirty="0"/>
              <a:t>Nitrogen fixation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C2C08-BCB4-404B-96BE-A30444832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986" y="1791093"/>
            <a:ext cx="6911014" cy="50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4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C37073-6AF4-47E6-87E7-891FE99D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728" y="6076841"/>
            <a:ext cx="5887272" cy="781159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400" dirty="0"/>
              <a:t>Biology boosting</a:t>
            </a:r>
          </a:p>
          <a:p>
            <a:pPr lvl="1"/>
            <a:r>
              <a:rPr lang="en-US" sz="2400" dirty="0"/>
              <a:t>Erosion prevention</a:t>
            </a:r>
          </a:p>
          <a:p>
            <a:pPr lvl="1"/>
            <a:r>
              <a:rPr lang="en-US" sz="2400" dirty="0"/>
              <a:t>Weed control</a:t>
            </a:r>
          </a:p>
          <a:p>
            <a:pPr lvl="1"/>
            <a:r>
              <a:rPr lang="en-US" sz="3600" dirty="0"/>
              <a:t>Nitrogen fixation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F2AE6-ED47-4398-8887-EEF81E8EE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35" y="1904214"/>
            <a:ext cx="7086665" cy="495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47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400" dirty="0"/>
              <a:t>Biology boosting</a:t>
            </a:r>
          </a:p>
          <a:p>
            <a:pPr lvl="1"/>
            <a:r>
              <a:rPr lang="en-US" sz="2400" dirty="0"/>
              <a:t>Erosion prevention</a:t>
            </a:r>
          </a:p>
          <a:p>
            <a:pPr lvl="1"/>
            <a:r>
              <a:rPr lang="en-US" sz="2400" dirty="0"/>
              <a:t>Weed control</a:t>
            </a:r>
          </a:p>
          <a:p>
            <a:pPr lvl="1"/>
            <a:r>
              <a:rPr lang="en-US" sz="2400" dirty="0"/>
              <a:t>Nitrogen fixation</a:t>
            </a:r>
          </a:p>
          <a:p>
            <a:pPr lvl="1"/>
            <a:r>
              <a:rPr lang="en-US" sz="3600" dirty="0"/>
              <a:t>Nutrient cycling and availability</a:t>
            </a:r>
          </a:p>
          <a:p>
            <a:pPr lvl="1"/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4420C-3D0A-49F6-942A-49BDF1A7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602" y="964867"/>
            <a:ext cx="4735398" cy="58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9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400" dirty="0"/>
              <a:t>Biology boosting</a:t>
            </a:r>
          </a:p>
          <a:p>
            <a:pPr lvl="1"/>
            <a:r>
              <a:rPr lang="en-US" sz="2400" dirty="0"/>
              <a:t>Erosion prevention</a:t>
            </a:r>
          </a:p>
          <a:p>
            <a:pPr lvl="1"/>
            <a:r>
              <a:rPr lang="en-US" sz="2400" dirty="0"/>
              <a:t>Weed control</a:t>
            </a:r>
          </a:p>
          <a:p>
            <a:pPr lvl="1"/>
            <a:r>
              <a:rPr lang="en-US" sz="2400" dirty="0"/>
              <a:t>Nitrogen fixation</a:t>
            </a:r>
          </a:p>
          <a:p>
            <a:pPr lvl="1"/>
            <a:r>
              <a:rPr lang="en-US" sz="3600" dirty="0"/>
              <a:t>Nutrient cycling and availability</a:t>
            </a:r>
          </a:p>
          <a:p>
            <a:pPr lvl="1"/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8EDAA-1F5F-48AB-AD76-BBA72EFF4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748" y="136486"/>
            <a:ext cx="4684088" cy="688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10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C37073-6AF4-47E6-87E7-891FE99D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728" y="6076841"/>
            <a:ext cx="5887272" cy="781159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600" dirty="0"/>
              <a:t>Biology boosting</a:t>
            </a:r>
          </a:p>
          <a:p>
            <a:pPr lvl="1"/>
            <a:r>
              <a:rPr lang="en-US" sz="2600" dirty="0"/>
              <a:t>Erosion prevention</a:t>
            </a:r>
          </a:p>
          <a:p>
            <a:pPr lvl="1"/>
            <a:r>
              <a:rPr lang="en-US" sz="2600" dirty="0"/>
              <a:t>Weed control</a:t>
            </a:r>
          </a:p>
          <a:p>
            <a:pPr lvl="1"/>
            <a:r>
              <a:rPr lang="en-US" sz="2600" dirty="0"/>
              <a:t>Nitrogen fixation</a:t>
            </a:r>
          </a:p>
          <a:p>
            <a:pPr lvl="1"/>
            <a:r>
              <a:rPr lang="en-US" sz="2600" dirty="0"/>
              <a:t>Nutrient cycling and availability</a:t>
            </a:r>
          </a:p>
          <a:p>
            <a:pPr lvl="1"/>
            <a:r>
              <a:rPr lang="en-US" sz="3600" dirty="0"/>
              <a:t>Beneficial and pollinator insect habitat and forage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135F3-4821-40F8-A6FD-D956E1F9A1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50"/>
          <a:stretch/>
        </p:blipFill>
        <p:spPr>
          <a:xfrm>
            <a:off x="5979752" y="1389887"/>
            <a:ext cx="6212248" cy="54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3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600" dirty="0"/>
              <a:t>Biology boosting</a:t>
            </a:r>
          </a:p>
          <a:p>
            <a:pPr lvl="1"/>
            <a:r>
              <a:rPr lang="en-US" sz="2600" dirty="0"/>
              <a:t>Erosion prevention</a:t>
            </a:r>
          </a:p>
          <a:p>
            <a:pPr lvl="1"/>
            <a:r>
              <a:rPr lang="en-US" sz="2600" dirty="0"/>
              <a:t>Weed control</a:t>
            </a:r>
          </a:p>
          <a:p>
            <a:pPr lvl="1"/>
            <a:r>
              <a:rPr lang="en-US" sz="2600" dirty="0"/>
              <a:t>Nitrogen fixation</a:t>
            </a:r>
          </a:p>
          <a:p>
            <a:pPr lvl="1"/>
            <a:r>
              <a:rPr lang="en-US" sz="2600" dirty="0"/>
              <a:t>Nutrient cycling and availability</a:t>
            </a:r>
          </a:p>
          <a:p>
            <a:pPr lvl="1"/>
            <a:r>
              <a:rPr lang="en-US" sz="3600" dirty="0"/>
              <a:t>Beneficial and pollinator insect habitat and forage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5EFD42-C250-468A-96B0-DD7BEB726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274" y="372023"/>
            <a:ext cx="4220164" cy="2829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A00B0-46F2-4425-AE7F-30A72ABE1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004" y="2941163"/>
            <a:ext cx="4044995" cy="391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25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600" dirty="0"/>
              <a:t>Biology boosting</a:t>
            </a:r>
          </a:p>
          <a:p>
            <a:pPr lvl="1"/>
            <a:r>
              <a:rPr lang="en-US" sz="2600" dirty="0"/>
              <a:t>Erosion prevention</a:t>
            </a:r>
          </a:p>
          <a:p>
            <a:pPr lvl="1"/>
            <a:r>
              <a:rPr lang="en-US" sz="2600" dirty="0"/>
              <a:t>Weed control</a:t>
            </a:r>
          </a:p>
          <a:p>
            <a:pPr lvl="1"/>
            <a:r>
              <a:rPr lang="en-US" sz="2600" dirty="0"/>
              <a:t>Nitrogen fixation</a:t>
            </a:r>
          </a:p>
          <a:p>
            <a:pPr lvl="1"/>
            <a:r>
              <a:rPr lang="en-US" sz="2600" dirty="0"/>
              <a:t>Nutrient cycling and availability</a:t>
            </a:r>
          </a:p>
          <a:p>
            <a:pPr lvl="1"/>
            <a:r>
              <a:rPr lang="en-US" sz="2600" dirty="0"/>
              <a:t>Beneficial and pollinator insect habitat and forage</a:t>
            </a:r>
          </a:p>
          <a:p>
            <a:pPr lvl="1"/>
            <a:r>
              <a:rPr lang="en-US" sz="3600" dirty="0"/>
              <a:t>Compaction and infiltration issues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3BD3F-2328-4FCD-95A5-29DB2E64D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728" y="1172845"/>
            <a:ext cx="2629267" cy="3410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70C6C5-13AA-4BA3-8F42-FEADAFD09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392" y="1687345"/>
            <a:ext cx="3762858" cy="521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11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dirty="0"/>
              <a:t>Biology boosting</a:t>
            </a:r>
          </a:p>
          <a:p>
            <a:pPr lvl="1"/>
            <a:r>
              <a:rPr lang="en-US" dirty="0"/>
              <a:t>Erosion prevention</a:t>
            </a:r>
          </a:p>
          <a:p>
            <a:pPr lvl="1"/>
            <a:r>
              <a:rPr lang="en-US" dirty="0"/>
              <a:t>Weed control</a:t>
            </a:r>
          </a:p>
          <a:p>
            <a:pPr lvl="1"/>
            <a:r>
              <a:rPr lang="en-US" dirty="0"/>
              <a:t>Nitrogen fixation</a:t>
            </a:r>
          </a:p>
          <a:p>
            <a:pPr lvl="1"/>
            <a:r>
              <a:rPr lang="en-US" dirty="0"/>
              <a:t>Nutrient cycling and availability</a:t>
            </a:r>
          </a:p>
          <a:p>
            <a:pPr lvl="1"/>
            <a:r>
              <a:rPr lang="en-US" dirty="0"/>
              <a:t>Beneficial and pollinator insect habitat and forage</a:t>
            </a:r>
          </a:p>
          <a:p>
            <a:pPr lvl="1"/>
            <a:r>
              <a:rPr lang="en-US" dirty="0"/>
              <a:t>Compaction and infiltration issues</a:t>
            </a:r>
          </a:p>
          <a:p>
            <a:pPr lvl="1"/>
            <a:r>
              <a:rPr lang="en-US" sz="3600" dirty="0"/>
              <a:t>Supplemental Forage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B73A67-756F-45F3-A13D-1E3A70CF3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297" y="1442906"/>
            <a:ext cx="5632704" cy="542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64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 lnSpcReduction="10000"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dirty="0"/>
              <a:t>Biology boosting</a:t>
            </a:r>
          </a:p>
          <a:p>
            <a:pPr lvl="1"/>
            <a:r>
              <a:rPr lang="en-US" dirty="0"/>
              <a:t>Erosion prevention</a:t>
            </a:r>
          </a:p>
          <a:p>
            <a:pPr lvl="1"/>
            <a:r>
              <a:rPr lang="en-US" dirty="0"/>
              <a:t>Weed control</a:t>
            </a:r>
          </a:p>
          <a:p>
            <a:pPr lvl="1"/>
            <a:r>
              <a:rPr lang="en-US" dirty="0"/>
              <a:t>Nitrogen fixation</a:t>
            </a:r>
          </a:p>
          <a:p>
            <a:pPr lvl="1"/>
            <a:r>
              <a:rPr lang="en-US" dirty="0"/>
              <a:t>Nutrient cycling and availability</a:t>
            </a:r>
          </a:p>
          <a:p>
            <a:pPr lvl="1"/>
            <a:r>
              <a:rPr lang="en-US" dirty="0"/>
              <a:t>Beneficial and pollinator insect habitat and forage</a:t>
            </a:r>
          </a:p>
          <a:p>
            <a:pPr lvl="1"/>
            <a:r>
              <a:rPr lang="en-US" dirty="0"/>
              <a:t>Compaction and infiltration issues</a:t>
            </a:r>
          </a:p>
          <a:p>
            <a:pPr lvl="1"/>
            <a:r>
              <a:rPr lang="en-US" dirty="0"/>
              <a:t>Supplemental Forage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7EEB9A-9E59-43E3-B58E-0A1757D4D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10" b="1016"/>
          <a:stretch/>
        </p:blipFill>
        <p:spPr>
          <a:xfrm>
            <a:off x="6664751" y="1307105"/>
            <a:ext cx="5321757" cy="539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94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When?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10515600" cy="4964947"/>
          </a:xfrm>
        </p:spPr>
        <p:txBody>
          <a:bodyPr>
            <a:normAutofit/>
          </a:bodyPr>
          <a:lstStyle/>
          <a:p>
            <a:r>
              <a:rPr lang="en-US" sz="4000" b="1" dirty="0"/>
              <a:t>When can you plant the cover crop?</a:t>
            </a:r>
          </a:p>
          <a:p>
            <a:pPr lvl="1"/>
            <a:r>
              <a:rPr lang="en-US" sz="3600" dirty="0"/>
              <a:t>Timing is everything in the fall….</a:t>
            </a:r>
          </a:p>
          <a:p>
            <a:pPr lvl="1"/>
            <a:r>
              <a:rPr lang="en-US" sz="3600" dirty="0"/>
              <a:t>How much “growing” season do you have left?</a:t>
            </a:r>
          </a:p>
          <a:p>
            <a:pPr lvl="1"/>
            <a:r>
              <a:rPr lang="en-US" sz="3600" dirty="0"/>
              <a:t>Do you have and will you use irrigation?</a:t>
            </a:r>
          </a:p>
          <a:p>
            <a:pPr lvl="1"/>
            <a:r>
              <a:rPr lang="en-US" sz="3600" dirty="0"/>
              <a:t>Can you plant “pre” post harvest?</a:t>
            </a:r>
          </a:p>
          <a:p>
            <a:pPr lvl="1"/>
            <a:r>
              <a:rPr lang="en-US" sz="3600" dirty="0"/>
              <a:t>When and how will you terminate it?</a:t>
            </a:r>
          </a:p>
          <a:p>
            <a:pPr lvl="1"/>
            <a:r>
              <a:rPr lang="en-US" sz="3600" dirty="0"/>
              <a:t>Find the most cold-hardy varieties on the market</a:t>
            </a:r>
          </a:p>
        </p:txBody>
      </p:sp>
    </p:spTree>
    <p:extLst>
      <p:ext uri="{BB962C8B-B14F-4D97-AF65-F5344CB8AC3E}">
        <p14:creationId xmlns:p14="http://schemas.microsoft.com/office/powerpoint/2010/main" val="390773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/>
          <a:lstStyle/>
          <a:p>
            <a:r>
              <a:rPr lang="en-US" b="1" dirty="0"/>
              <a:t>Why Cover Crops?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C37073-6AF4-47E6-87E7-891FE99D9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15"/>
          <a:stretch/>
        </p:blipFill>
        <p:spPr>
          <a:xfrm>
            <a:off x="9679030" y="6076841"/>
            <a:ext cx="2512969" cy="781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D89BF-B39C-47C6-AF83-A3298EB5C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531" y="3360119"/>
            <a:ext cx="2512968" cy="2716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A8E945-11B4-4B60-A24F-EC15EB2BE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397" y="69926"/>
            <a:ext cx="3940175" cy="3040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A3700-BC7D-4801-A53B-C7A4CA0BBA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10" y="1370339"/>
            <a:ext cx="6286898" cy="2691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D1B009-8694-4175-89EC-57F5AEF1E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590" y="3449671"/>
            <a:ext cx="3912702" cy="32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50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How?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10515600" cy="4964947"/>
          </a:xfrm>
        </p:spPr>
        <p:txBody>
          <a:bodyPr>
            <a:normAutofit/>
          </a:bodyPr>
          <a:lstStyle/>
          <a:p>
            <a:r>
              <a:rPr lang="en-US" sz="4000" b="1" dirty="0"/>
              <a:t>How will you plant the cover crop?</a:t>
            </a:r>
          </a:p>
          <a:p>
            <a:pPr lvl="1"/>
            <a:r>
              <a:rPr lang="en-US" sz="3600" dirty="0"/>
              <a:t>Drilling or broadcasting?</a:t>
            </a:r>
          </a:p>
          <a:p>
            <a:pPr lvl="1"/>
            <a:r>
              <a:rPr lang="en-US" sz="3600" dirty="0"/>
              <a:t>If broadcasting, how will you help ensure seed to soil contact?</a:t>
            </a:r>
          </a:p>
          <a:p>
            <a:pPr lvl="1"/>
            <a:r>
              <a:rPr lang="en-US" sz="3600" dirty="0"/>
              <a:t>How can you take advantage of </a:t>
            </a:r>
            <a:r>
              <a:rPr lang="en-US" sz="3600" b="1" u="sng" dirty="0"/>
              <a:t>every fall day possible</a:t>
            </a:r>
            <a:r>
              <a:rPr lang="en-US" sz="3600" dirty="0"/>
              <a:t> if growing season is limited?</a:t>
            </a:r>
          </a:p>
        </p:txBody>
      </p:sp>
    </p:spTree>
    <p:extLst>
      <p:ext uri="{BB962C8B-B14F-4D97-AF65-F5344CB8AC3E}">
        <p14:creationId xmlns:p14="http://schemas.microsoft.com/office/powerpoint/2010/main" val="217618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How?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C5A12B-7E9B-4038-BDD3-E598DBFBD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656" y="1042467"/>
            <a:ext cx="7628528" cy="5815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17B4D-E8EB-4E88-BA86-DB4EF9ED7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15"/>
          <a:stretch/>
        </p:blipFill>
        <p:spPr>
          <a:xfrm>
            <a:off x="9679030" y="6076841"/>
            <a:ext cx="2512969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65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How?</a:t>
            </a:r>
            <a:endParaRPr lang="en-US" sz="3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1BA74B-9C6E-445F-A0DC-7C3ACFF30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2" y="1129287"/>
            <a:ext cx="7499560" cy="493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1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How?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38087-5394-4973-9688-FD9A1B715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46" y="1180308"/>
            <a:ext cx="7649180" cy="489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40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5539" t="36098" r="15331" b="8145"/>
          <a:stretch/>
        </p:blipFill>
        <p:spPr bwMode="auto">
          <a:xfrm>
            <a:off x="3070935" y="3429000"/>
            <a:ext cx="6414295" cy="322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95" y="1325562"/>
            <a:ext cx="49244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0341" y="156332"/>
            <a:ext cx="2671264" cy="41293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14A167-88A3-46A7-A7CA-ADF29B749C88}"/>
              </a:ext>
            </a:extLst>
          </p:cNvPr>
          <p:cNvSpPr txBox="1">
            <a:spLocks/>
          </p:cNvSpPr>
          <p:nvPr/>
        </p:nvSpPr>
        <p:spPr>
          <a:xfrm>
            <a:off x="164432" y="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/>
              <a:t>Post Harvest Cover Crops   </a:t>
            </a:r>
            <a:r>
              <a:rPr lang="en-US" sz="6600" b="1"/>
              <a:t>How?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804060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What?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10515600" cy="4964947"/>
          </a:xfrm>
        </p:spPr>
        <p:txBody>
          <a:bodyPr>
            <a:normAutofit/>
          </a:bodyPr>
          <a:lstStyle/>
          <a:p>
            <a:r>
              <a:rPr lang="en-US" sz="4000" b="1" dirty="0"/>
              <a:t>What will the next crop be?</a:t>
            </a:r>
          </a:p>
          <a:p>
            <a:pPr lvl="1"/>
            <a:r>
              <a:rPr lang="en-US" sz="3600" dirty="0"/>
              <a:t>Do no harm to the next crop</a:t>
            </a:r>
          </a:p>
          <a:p>
            <a:pPr lvl="1"/>
            <a:r>
              <a:rPr lang="en-US" sz="3600" dirty="0"/>
              <a:t>Cover crops should be as different as possible (plant family) from the following crop.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30F79-61B1-48A9-8AE3-B34D3258A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2" y="3858587"/>
            <a:ext cx="8692513" cy="2999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07FA3-95AA-4EB2-8A12-93A9A9ED6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15"/>
          <a:stretch/>
        </p:blipFill>
        <p:spPr>
          <a:xfrm>
            <a:off x="9679030" y="6076841"/>
            <a:ext cx="2512969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46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283" y="112987"/>
            <a:ext cx="9816517" cy="1142999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>
                <a:latin typeface="Cambria" pitchFamily="18" charset="0"/>
              </a:rPr>
              <a:t>Why Diverse Cover Crop Mixes?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4282" y="1342313"/>
            <a:ext cx="11304381" cy="4648200"/>
          </a:xfrm>
          <a:noFill/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If </a:t>
            </a:r>
            <a:r>
              <a:rPr lang="en-US" b="1" i="1" u="sng" dirty="0">
                <a:solidFill>
                  <a:schemeClr val="tx1"/>
                </a:solidFill>
                <a:latin typeface="Cambria" pitchFamily="18" charset="0"/>
              </a:rPr>
              <a:t>Soil Health </a:t>
            </a: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is the goal, </a:t>
            </a:r>
            <a:r>
              <a:rPr lang="en-US" b="1" i="1" u="sng" dirty="0">
                <a:solidFill>
                  <a:schemeClr val="tx1"/>
                </a:solidFill>
                <a:latin typeface="Cambria" pitchFamily="18" charset="0"/>
              </a:rPr>
              <a:t>Crop Diversity </a:t>
            </a: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cannot be ignored or overstated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Plants were created to grow in diverse ecosystems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i="1" dirty="0">
                <a:solidFill>
                  <a:schemeClr val="tx1"/>
                </a:solidFill>
                <a:latin typeface="Cambria" pitchFamily="18" charset="0"/>
              </a:rPr>
              <a:t>Resilience</a:t>
            </a: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 comes from </a:t>
            </a:r>
            <a:r>
              <a:rPr lang="en-US" b="1" i="1" dirty="0">
                <a:solidFill>
                  <a:schemeClr val="tx1"/>
                </a:solidFill>
                <a:latin typeface="Cambria" pitchFamily="18" charset="0"/>
              </a:rPr>
              <a:t>Diversity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Balanced “diet” for soil biology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Balance: because even good things </a:t>
            </a:r>
            <a:r>
              <a:rPr lang="en-US" sz="2400" b="1" dirty="0">
                <a:latin typeface="Cambria" pitchFamily="18" charset="0"/>
              </a:rPr>
              <a:t>(legumes, </a:t>
            </a:r>
            <a:r>
              <a:rPr lang="en-US" sz="2400" b="1" dirty="0" err="1">
                <a:latin typeface="Cambria" pitchFamily="18" charset="0"/>
              </a:rPr>
              <a:t>brassicas</a:t>
            </a:r>
            <a:r>
              <a:rPr lang="en-US" sz="2400" b="1" dirty="0">
                <a:latin typeface="Cambria" pitchFamily="18" charset="0"/>
              </a:rPr>
              <a:t>)</a:t>
            </a: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 when not used in moderated balance can be harmful</a:t>
            </a:r>
          </a:p>
          <a:p>
            <a:pPr marL="514350" indent="-514350" algn="l">
              <a:buFont typeface="+mj-lt"/>
              <a:buAutoNum type="arabicPeriod"/>
            </a:pPr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  <a:p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60DB-0847-37AE-926F-CB4A1278D4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19416-3CB6-4197-0AED-7BA8A343C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2490E-95F7-465C-AFDE-3959F06E5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514" y="351414"/>
            <a:ext cx="8712617" cy="49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30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60DB-0847-37AE-926F-CB4A1278D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132892"/>
          </a:xfrm>
        </p:spPr>
        <p:txBody>
          <a:bodyPr>
            <a:normAutofit fontScale="90000"/>
          </a:bodyPr>
          <a:lstStyle/>
          <a:p>
            <a:r>
              <a:rPr lang="en-US" dirty="0"/>
              <a:t>Plant biomass increases as species diversity increases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19416-3CB6-4197-0AED-7BA8A343C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2490E-95F7-465C-AFDE-3959F06E5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31" b="55942"/>
          <a:stretch/>
        </p:blipFill>
        <p:spPr>
          <a:xfrm>
            <a:off x="3413507" y="0"/>
            <a:ext cx="4905199" cy="1712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6E05F6-E71E-A75C-7320-6F77A7152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46" y="3095864"/>
            <a:ext cx="7244694" cy="376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248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60DB-0847-37AE-926F-CB4A1278D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130426"/>
            <a:ext cx="7772400" cy="1132892"/>
          </a:xfrm>
        </p:spPr>
        <p:txBody>
          <a:bodyPr>
            <a:normAutofit fontScale="90000"/>
          </a:bodyPr>
          <a:lstStyle/>
          <a:p>
            <a:r>
              <a:rPr lang="en-US" dirty="0"/>
              <a:t>Plant biomass increases as species diversity increases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19416-3CB6-4197-0AED-7BA8A343C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2490E-95F7-465C-AFDE-3959F06E5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31" b="55942"/>
          <a:stretch/>
        </p:blipFill>
        <p:spPr>
          <a:xfrm>
            <a:off x="3413507" y="0"/>
            <a:ext cx="4905199" cy="1712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AD21B-3470-D337-E6D5-410532290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681432"/>
            <a:ext cx="9144000" cy="167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51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A7186-CFAB-4A8D-AF89-E95D25F9D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419" y="58283"/>
            <a:ext cx="4617747" cy="5352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50EE0-C8FB-4D99-8EDC-CE29ACBD9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15"/>
          <a:stretch/>
        </p:blipFill>
        <p:spPr>
          <a:xfrm>
            <a:off x="9679030" y="6076841"/>
            <a:ext cx="2512969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30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60DB-0847-37AE-926F-CB4A1278D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220" y="2130426"/>
            <a:ext cx="9311780" cy="113289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Plant diversity has a positive effect on the diversity of other organisms in the ecosystem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19416-3CB6-4197-0AED-7BA8A343C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2490E-95F7-465C-AFDE-3959F06E5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31" b="55942"/>
          <a:stretch/>
        </p:blipFill>
        <p:spPr>
          <a:xfrm>
            <a:off x="3413507" y="0"/>
            <a:ext cx="4905199" cy="1712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99294-DA34-E274-FB21-110A4E3E4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485" y="3106637"/>
            <a:ext cx="6544653" cy="362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45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60DB-0847-37AE-926F-CB4A1278D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723" y="2130426"/>
            <a:ext cx="9085277" cy="1913068"/>
          </a:xfrm>
        </p:spPr>
        <p:txBody>
          <a:bodyPr>
            <a:noAutofit/>
          </a:bodyPr>
          <a:lstStyle/>
          <a:p>
            <a:r>
              <a:rPr lang="en-US" sz="3200" dirty="0"/>
              <a:t>Diverse plant communities release diverse organic compounds into the soil resulting in more carbon sequestration, more microbial activity, and more nutrient availability for plants.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19416-3CB6-4197-0AED-7BA8A343C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2490E-95F7-465C-AFDE-3959F06E5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31" b="55942"/>
          <a:stretch/>
        </p:blipFill>
        <p:spPr>
          <a:xfrm>
            <a:off x="3413507" y="0"/>
            <a:ext cx="4905199" cy="1712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CFE46-1F13-88B5-CEEA-5A7E29FF1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866" y="3886200"/>
            <a:ext cx="4229690" cy="27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80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60DB-0847-37AE-926F-CB4A1278D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220" y="2130426"/>
            <a:ext cx="9311780" cy="1913068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Diversity led to better resiliency against both drought and flooding.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19416-3CB6-4197-0AED-7BA8A343C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2490E-95F7-465C-AFDE-3959F06E5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31" b="55942"/>
          <a:stretch/>
        </p:blipFill>
        <p:spPr>
          <a:xfrm>
            <a:off x="3413507" y="0"/>
            <a:ext cx="4905199" cy="17123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D17669-95A1-F0FB-FE45-7F75ED39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507" y="3441551"/>
            <a:ext cx="4820022" cy="348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53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A60DB-0847-37AE-926F-CB4A1278D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305" y="2390039"/>
            <a:ext cx="4069583" cy="393037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Diversity ecosystems are more productive and more stable than simplified  systems.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19416-3CB6-4197-0AED-7BA8A343C0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2490E-95F7-465C-AFDE-3959F06E5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31" b="55942"/>
          <a:stretch/>
        </p:blipFill>
        <p:spPr>
          <a:xfrm>
            <a:off x="3413507" y="0"/>
            <a:ext cx="4905199" cy="1712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DC5BD9-E6A2-5D7B-801A-9BB0F5322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107" y="1882707"/>
            <a:ext cx="7187367" cy="48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65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EEE723-F038-4B98-8329-98F9C4874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1" r="8384" b="6130"/>
          <a:stretch/>
        </p:blipFill>
        <p:spPr>
          <a:xfrm>
            <a:off x="15240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103" y="640265"/>
            <a:ext cx="8460086" cy="1238778"/>
          </a:xfr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 b="1" dirty="0"/>
              <a:t>So one of the best ways to introduce more diversity is through cover crop mixes….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7401" y="2986258"/>
            <a:ext cx="8252208" cy="2007773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+mn-lt"/>
                <a:ea typeface="+mn-ea"/>
                <a:cs typeface="+mn-cs"/>
              </a:rPr>
              <a:t>Cover Crops are the perfect opportunity to have great plant diversity (above ground and below ground) without needing specialized </a:t>
            </a:r>
            <a:r>
              <a:rPr lang="en-US" sz="3200" b="1" i="1" u="sng" dirty="0">
                <a:latin typeface="+mn-lt"/>
                <a:ea typeface="+mn-ea"/>
                <a:cs typeface="+mn-cs"/>
              </a:rPr>
              <a:t>equipment</a:t>
            </a:r>
            <a:r>
              <a:rPr lang="en-US" sz="3200" b="1" dirty="0">
                <a:latin typeface="+mn-lt"/>
                <a:ea typeface="+mn-ea"/>
                <a:cs typeface="+mn-cs"/>
              </a:rPr>
              <a:t>, </a:t>
            </a:r>
            <a:r>
              <a:rPr lang="en-US" sz="3200" b="1" i="1" u="sng" dirty="0">
                <a:latin typeface="+mn-lt"/>
                <a:ea typeface="+mn-ea"/>
                <a:cs typeface="+mn-cs"/>
              </a:rPr>
              <a:t>knowledge</a:t>
            </a:r>
            <a:r>
              <a:rPr lang="en-US" sz="3200" b="1" dirty="0">
                <a:latin typeface="+mn-lt"/>
                <a:ea typeface="+mn-ea"/>
                <a:cs typeface="+mn-cs"/>
              </a:rPr>
              <a:t>, or </a:t>
            </a:r>
            <a:r>
              <a:rPr lang="en-US" sz="3200" b="1" i="1" u="sng" dirty="0">
                <a:latin typeface="+mn-lt"/>
                <a:ea typeface="+mn-ea"/>
                <a:cs typeface="+mn-cs"/>
              </a:rPr>
              <a:t>markets</a:t>
            </a:r>
            <a:r>
              <a:rPr lang="en-US" sz="3200" b="1" dirty="0"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6644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1"/>
            <a:ext cx="8534400" cy="1142999"/>
          </a:xfrm>
          <a:solidFill>
            <a:srgbClr val="92D050">
              <a:alpha val="71000"/>
            </a:srgb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latin typeface="Cambria" pitchFamily="18" charset="0"/>
              </a:rPr>
              <a:t>What are your </a:t>
            </a:r>
            <a:br>
              <a:rPr lang="en-US" b="1" dirty="0">
                <a:latin typeface="Cambria" pitchFamily="18" charset="0"/>
              </a:rPr>
            </a:br>
            <a:r>
              <a:rPr lang="en-US" b="1" dirty="0">
                <a:latin typeface="Cambria" pitchFamily="18" charset="0"/>
              </a:rPr>
              <a:t>Goals/Resource Concerns?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676400"/>
            <a:ext cx="7162800" cy="4876800"/>
          </a:xfrm>
          <a:solidFill>
            <a:schemeClr val="accent5">
              <a:alpha val="62000"/>
            </a:schemeClr>
          </a:solidFill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Soil health – biological life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Supplemental grazing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Increased fertility/organic matter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Nitrogen capture/cycling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Additional lasting residue/cover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Weed suppression/disease cycle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Erosion control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Compaction breaking/deep roots</a:t>
            </a:r>
          </a:p>
          <a:p>
            <a:pPr marL="514350" indent="-514350" algn="l">
              <a:buFont typeface="+mj-lt"/>
              <a:buAutoNum type="arabicPeriod"/>
            </a:pPr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  <a:p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79461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1"/>
            <a:ext cx="8534400" cy="1142999"/>
          </a:xfrm>
          <a:solidFill>
            <a:srgbClr val="92D050">
              <a:alpha val="71000"/>
            </a:srgbClr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Cambria" pitchFamily="18" charset="0"/>
              </a:rPr>
              <a:t>Get 4 Things Right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676400"/>
            <a:ext cx="7162800" cy="2971800"/>
          </a:xfrm>
          <a:solidFill>
            <a:schemeClr val="accent5">
              <a:alpha val="62000"/>
            </a:schemeClr>
          </a:solidFill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The Right Species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The Right Inoculants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The Right Seeding Rates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The Right Seeding Time</a:t>
            </a:r>
          </a:p>
          <a:p>
            <a:pPr marL="514350" indent="-514350" algn="l">
              <a:buFont typeface="+mj-lt"/>
              <a:buAutoNum type="arabicPeriod"/>
            </a:pPr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  <a:p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802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1"/>
            <a:ext cx="8534400" cy="1142999"/>
          </a:xfrm>
          <a:solidFill>
            <a:srgbClr val="92D050">
              <a:alpha val="71000"/>
            </a:srgbClr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Cambria" pitchFamily="18" charset="0"/>
              </a:rPr>
              <a:t>Answer 4 Main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676400"/>
            <a:ext cx="7162800" cy="2971800"/>
          </a:xfrm>
          <a:solidFill>
            <a:schemeClr val="accent5">
              <a:alpha val="62000"/>
            </a:schemeClr>
          </a:solidFill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What Are The Goals/Concerns?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What Are The </a:t>
            </a:r>
            <a:r>
              <a:rPr lang="en-US" b="1" dirty="0" err="1">
                <a:solidFill>
                  <a:schemeClr val="tx1"/>
                </a:solidFill>
                <a:latin typeface="Cambria" pitchFamily="18" charset="0"/>
              </a:rPr>
              <a:t>Environmentals</a:t>
            </a: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What Is The Timeframe?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What Is The Budget?</a:t>
            </a:r>
          </a:p>
          <a:p>
            <a:pPr marL="514350" indent="-514350" algn="l">
              <a:buFont typeface="+mj-lt"/>
              <a:buAutoNum type="arabicPeriod"/>
            </a:pPr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  <a:p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4953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1"/>
            <a:ext cx="8686800" cy="990600"/>
          </a:xfrm>
          <a:solidFill>
            <a:srgbClr val="92D050">
              <a:alpha val="71000"/>
            </a:srgbClr>
          </a:solidFill>
        </p:spPr>
        <p:txBody>
          <a:bodyPr/>
          <a:lstStyle/>
          <a:p>
            <a:r>
              <a:rPr lang="en-US" b="1" dirty="0">
                <a:latin typeface="Cambria" pitchFamily="18" charset="0"/>
              </a:rPr>
              <a:t>What are your </a:t>
            </a:r>
            <a:r>
              <a:rPr lang="en-US" b="1" dirty="0" err="1">
                <a:latin typeface="Cambria" pitchFamily="18" charset="0"/>
              </a:rPr>
              <a:t>environmentals</a:t>
            </a:r>
            <a:r>
              <a:rPr lang="en-US" b="1" dirty="0">
                <a:latin typeface="Cambria" pitchFamily="18" charset="0"/>
              </a:rPr>
              <a:t>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1447800"/>
            <a:ext cx="6934200" cy="4343400"/>
          </a:xfrm>
          <a:solidFill>
            <a:schemeClr val="accent5">
              <a:alpha val="62000"/>
            </a:schemeClr>
          </a:solidFill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Rainfall or irrigation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Cambria" pitchFamily="18" charset="0"/>
              </a:rPr>
              <a:t>Evapo</a:t>
            </a: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-Transpiration (ET)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Growing season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Soil type and condition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Seeding method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Previous crop and next crop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Previous herbicides</a:t>
            </a:r>
          </a:p>
          <a:p>
            <a:pPr marL="514350" indent="-514350" algn="l">
              <a:buFont typeface="+mj-lt"/>
              <a:buAutoNum type="arabicPeriod"/>
            </a:pPr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  <a:p>
            <a:pPr marL="514350" indent="-514350" algn="l">
              <a:buFont typeface="+mj-lt"/>
              <a:buAutoNum type="arabicPeriod"/>
            </a:pPr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  <a:p>
            <a:pPr marL="514350" indent="-514350" algn="l">
              <a:buFont typeface="+mj-lt"/>
              <a:buAutoNum type="arabicPeriod"/>
            </a:pPr>
            <a:endParaRPr lang="en-US" sz="2200" b="1" dirty="0">
              <a:solidFill>
                <a:schemeClr val="tx1"/>
              </a:solidFill>
              <a:latin typeface="Cambria" pitchFamily="18" charset="0"/>
            </a:endParaRPr>
          </a:p>
          <a:p>
            <a:pPr marL="514350" indent="-514350" algn="l"/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  <a:p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11152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1"/>
            <a:ext cx="8686800" cy="990600"/>
          </a:xfrm>
          <a:solidFill>
            <a:srgbClr val="92D050">
              <a:alpha val="71000"/>
            </a:srgbClr>
          </a:solidFill>
        </p:spPr>
        <p:txBody>
          <a:bodyPr/>
          <a:lstStyle/>
          <a:p>
            <a:r>
              <a:rPr lang="en-US" b="1" dirty="0">
                <a:latin typeface="Cambria" pitchFamily="18" charset="0"/>
              </a:rPr>
              <a:t>What is your timeframe?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524000"/>
            <a:ext cx="8915400" cy="4419600"/>
          </a:xfrm>
          <a:solidFill>
            <a:schemeClr val="accent5">
              <a:alpha val="62000"/>
            </a:schemeClr>
          </a:solidFill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Spring  </a:t>
            </a:r>
            <a:r>
              <a:rPr lang="en-US" sz="3600" b="1" dirty="0">
                <a:solidFill>
                  <a:schemeClr val="tx1"/>
                </a:solidFill>
                <a:latin typeface="Cambria" pitchFamily="18" charset="0"/>
              </a:rPr>
              <a:t>- </a:t>
            </a:r>
            <a:r>
              <a:rPr lang="en-US" sz="2800" b="1" dirty="0">
                <a:solidFill>
                  <a:schemeClr val="tx1"/>
                </a:solidFill>
                <a:latin typeface="Cambria" pitchFamily="18" charset="0"/>
              </a:rPr>
              <a:t>fallow ground or prior to a spring crop </a:t>
            </a:r>
            <a:r>
              <a:rPr lang="en-US" sz="2200" b="1" dirty="0">
                <a:solidFill>
                  <a:schemeClr val="tx1"/>
                </a:solidFill>
                <a:latin typeface="Cambria" pitchFamily="18" charset="0"/>
              </a:rPr>
              <a:t>(chemical/mechanical termination)</a:t>
            </a:r>
            <a:br>
              <a:rPr lang="en-US" sz="2200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Cambria" pitchFamily="18" charset="0"/>
              </a:rPr>
              <a:t>(Check crop insurance implications!)</a:t>
            </a:r>
            <a:endParaRPr lang="en-US" sz="2200" b="1" dirty="0">
              <a:solidFill>
                <a:schemeClr val="tx1"/>
              </a:solidFill>
              <a:latin typeface="Cambria" pitchFamily="18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Early Summer - </a:t>
            </a:r>
            <a:r>
              <a:rPr lang="en-US" sz="2800" b="1" dirty="0">
                <a:solidFill>
                  <a:schemeClr val="tx1"/>
                </a:solidFill>
                <a:latin typeface="Cambria" pitchFamily="18" charset="0"/>
              </a:rPr>
              <a:t> Right after wheat harvest</a:t>
            </a:r>
            <a:br>
              <a:rPr lang="en-US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200" b="1" dirty="0">
                <a:solidFill>
                  <a:schemeClr val="tx1"/>
                </a:solidFill>
                <a:latin typeface="Cambria" pitchFamily="18" charset="0"/>
              </a:rPr>
              <a:t>(frost or chemical/mech. termination)</a:t>
            </a:r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Late Summer – </a:t>
            </a:r>
            <a:r>
              <a:rPr lang="en-US" sz="2800" b="1" dirty="0">
                <a:solidFill>
                  <a:schemeClr val="tx1"/>
                </a:solidFill>
                <a:latin typeface="Cambria" pitchFamily="18" charset="0"/>
              </a:rPr>
              <a:t>Delay after wheat harvest </a:t>
            </a:r>
            <a:br>
              <a:rPr lang="en-US" sz="2400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200" b="1" dirty="0">
                <a:solidFill>
                  <a:schemeClr val="tx1"/>
                </a:solidFill>
                <a:latin typeface="Cambria" pitchFamily="18" charset="0"/>
              </a:rPr>
              <a:t>(frost termination)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b="1" dirty="0">
                <a:solidFill>
                  <a:schemeClr val="tx1"/>
                </a:solidFill>
                <a:latin typeface="Cambria" pitchFamily="18" charset="0"/>
              </a:rPr>
              <a:t>Fall  - </a:t>
            </a:r>
            <a:r>
              <a:rPr lang="en-US" sz="2800" b="1" dirty="0">
                <a:solidFill>
                  <a:schemeClr val="tx1"/>
                </a:solidFill>
                <a:latin typeface="Cambria" pitchFamily="18" charset="0"/>
              </a:rPr>
              <a:t>After fall crops</a:t>
            </a:r>
            <a:br>
              <a:rPr lang="en-US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200" b="1" dirty="0">
                <a:solidFill>
                  <a:schemeClr val="tx1"/>
                </a:solidFill>
                <a:latin typeface="Cambria" pitchFamily="18" charset="0"/>
              </a:rPr>
              <a:t>(frost termination or over-wintering)</a:t>
            </a:r>
          </a:p>
          <a:p>
            <a:pPr marL="514350" indent="-514350" algn="l"/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  <a:p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992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3600" dirty="0"/>
              <a:t>Biology boosting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D31B8-2E10-4DAB-B8FD-47AB9A05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662" y="599680"/>
            <a:ext cx="3759913" cy="3394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0EBC21-DAB8-4E07-A329-6B4DFA481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249" y="2373904"/>
            <a:ext cx="3965728" cy="35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46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1"/>
            <a:ext cx="8686800" cy="990600"/>
          </a:xfrm>
          <a:solidFill>
            <a:srgbClr val="92D050">
              <a:alpha val="71000"/>
            </a:srgbClr>
          </a:solidFill>
        </p:spPr>
        <p:txBody>
          <a:bodyPr/>
          <a:lstStyle/>
          <a:p>
            <a:r>
              <a:rPr lang="en-US" b="1" dirty="0">
                <a:latin typeface="Cambria" pitchFamily="18" charset="0"/>
              </a:rPr>
              <a:t>What is your budget?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600200"/>
            <a:ext cx="8610600" cy="4953000"/>
          </a:xfrm>
          <a:solidFill>
            <a:schemeClr val="accent5">
              <a:alpha val="62000"/>
            </a:schemeClr>
          </a:solidFill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3500" b="1" dirty="0">
                <a:solidFill>
                  <a:schemeClr val="tx1"/>
                </a:solidFill>
                <a:latin typeface="Cambria" pitchFamily="18" charset="0"/>
              </a:rPr>
              <a:t>Low </a:t>
            </a:r>
            <a:r>
              <a:rPr lang="en-US" sz="2600" b="1" dirty="0">
                <a:solidFill>
                  <a:schemeClr val="tx1"/>
                </a:solidFill>
                <a:latin typeface="Cambria" pitchFamily="18" charset="0"/>
              </a:rPr>
              <a:t>(less than $25/acre)</a:t>
            </a:r>
            <a:br>
              <a:rPr lang="en-US" sz="3500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600" b="1" dirty="0">
                <a:solidFill>
                  <a:schemeClr val="tx1"/>
                </a:solidFill>
                <a:latin typeface="Cambria" pitchFamily="18" charset="0"/>
              </a:rPr>
              <a:t>(Low seeding rates – very few legumes)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3500" b="1" dirty="0">
                <a:solidFill>
                  <a:schemeClr val="tx1"/>
                </a:solidFill>
                <a:latin typeface="Cambria" pitchFamily="18" charset="0"/>
              </a:rPr>
              <a:t>Medium </a:t>
            </a:r>
            <a:r>
              <a:rPr lang="en-US" sz="2600" b="1" dirty="0">
                <a:solidFill>
                  <a:schemeClr val="tx1"/>
                </a:solidFill>
                <a:latin typeface="Cambria" pitchFamily="18" charset="0"/>
              </a:rPr>
              <a:t>($25 - $35/acre)</a:t>
            </a:r>
            <a:br>
              <a:rPr lang="en-US" sz="2600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600" b="1" dirty="0">
                <a:solidFill>
                  <a:schemeClr val="tx1"/>
                </a:solidFill>
                <a:latin typeface="Cambria" pitchFamily="18" charset="0"/>
              </a:rPr>
              <a:t>(Average seeding rates – some legumes)</a:t>
            </a:r>
            <a:endParaRPr lang="en-US" sz="3500" b="1" dirty="0">
              <a:solidFill>
                <a:schemeClr val="tx1"/>
              </a:solidFill>
              <a:latin typeface="Cambria" pitchFamily="18" charset="0"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en-US" sz="3500" b="1" dirty="0">
                <a:solidFill>
                  <a:schemeClr val="tx1"/>
                </a:solidFill>
                <a:latin typeface="Cambria" pitchFamily="18" charset="0"/>
              </a:rPr>
              <a:t>High </a:t>
            </a:r>
            <a:r>
              <a:rPr lang="en-US" sz="2600" b="1" dirty="0">
                <a:solidFill>
                  <a:schemeClr val="tx1"/>
                </a:solidFill>
                <a:latin typeface="Cambria" pitchFamily="18" charset="0"/>
              </a:rPr>
              <a:t>($35 - $45/acre)</a:t>
            </a:r>
            <a:br>
              <a:rPr lang="en-US" sz="2600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600" b="1" dirty="0">
                <a:solidFill>
                  <a:schemeClr val="tx1"/>
                </a:solidFill>
                <a:latin typeface="Cambria" pitchFamily="18" charset="0"/>
              </a:rPr>
              <a:t>(High seeding rates – high legume %)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3500" b="1" dirty="0">
                <a:solidFill>
                  <a:schemeClr val="tx1"/>
                </a:solidFill>
                <a:latin typeface="Cambria" pitchFamily="18" charset="0"/>
              </a:rPr>
              <a:t>Higher</a:t>
            </a:r>
            <a:r>
              <a:rPr lang="en-US" sz="2600" b="1" dirty="0">
                <a:solidFill>
                  <a:schemeClr val="tx1"/>
                </a:solidFill>
                <a:latin typeface="Cambria" pitchFamily="18" charset="0"/>
              </a:rPr>
              <a:t> ($45 - $60/acre)</a:t>
            </a:r>
            <a:br>
              <a:rPr lang="en-US" sz="2600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600" b="1" dirty="0">
                <a:solidFill>
                  <a:schemeClr val="tx1"/>
                </a:solidFill>
                <a:latin typeface="Cambria" pitchFamily="18" charset="0"/>
              </a:rPr>
              <a:t>(special use:  organic N production, </a:t>
            </a:r>
            <a:br>
              <a:rPr lang="en-US" sz="2600" b="1" dirty="0">
                <a:solidFill>
                  <a:schemeClr val="tx1"/>
                </a:solidFill>
                <a:latin typeface="Cambria" pitchFamily="18" charset="0"/>
              </a:rPr>
            </a:br>
            <a:r>
              <a:rPr lang="en-US" sz="2600" b="1" dirty="0">
                <a:solidFill>
                  <a:schemeClr val="tx1"/>
                </a:solidFill>
                <a:latin typeface="Cambria" pitchFamily="18" charset="0"/>
              </a:rPr>
              <a:t>nematode control, perennials, etc…)</a:t>
            </a:r>
          </a:p>
          <a:p>
            <a:pPr marL="514350" indent="-514350" algn="l"/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  <a:p>
            <a:endParaRPr lang="en-US" b="1" dirty="0">
              <a:solidFill>
                <a:schemeClr val="tx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72992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Diversity?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10515600" cy="4964947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The more specific your goals/concerns, the less diverse your mixes will typically be.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17475-4B70-4246-A094-1B6D178CD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74" y="3181321"/>
            <a:ext cx="9134399" cy="373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3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Diversity?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10515600" cy="4964947"/>
          </a:xfrm>
        </p:spPr>
        <p:txBody>
          <a:bodyPr>
            <a:normAutofit/>
          </a:bodyPr>
          <a:lstStyle/>
          <a:p>
            <a:pPr lvl="1"/>
            <a:r>
              <a:rPr lang="en-US" sz="3600" dirty="0"/>
              <a:t>The tighter your planting windows, the fewer species will work and thus the less diverse your mixes will be.</a:t>
            </a:r>
          </a:p>
          <a:p>
            <a:endParaRPr lang="en-US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D7B808-E40C-4C16-B1B6-820CD3C83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2" y="3758989"/>
            <a:ext cx="9221487" cy="31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13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4D94FA-2E29-FB4F-E40E-8D1D471DD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6" y="0"/>
            <a:ext cx="11734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24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4F811-547A-EFAC-A7BB-8D00F982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375"/>
            <a:ext cx="12192000" cy="66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800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2055F-B63F-DD79-3388-09E5B408C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461"/>
            <a:ext cx="11853041" cy="397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94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00218C-AD73-CB13-BC9D-1CC5F62A9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51" y="278597"/>
            <a:ext cx="11878651" cy="642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1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2B486-9FB2-87C7-57EB-80FC1A878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2695" cy="56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79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B3A319-CCC8-DB64-40C4-105344CED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03544" cy="37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00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4B7BDD-43E5-FA42-F3C2-CE1B5D11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4839" cy="586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9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400" dirty="0"/>
              <a:t>Biology boosting</a:t>
            </a:r>
          </a:p>
          <a:p>
            <a:pPr lvl="1"/>
            <a:r>
              <a:rPr lang="en-US" sz="3600" dirty="0"/>
              <a:t>Erosion prevention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1A7186-CFAB-4A8D-AF89-E95D25F9D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419" y="58283"/>
            <a:ext cx="4617747" cy="535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62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CFF1C1-6FA5-0839-CD1B-127FEF18B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83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3977F-F916-5E56-C007-6E9CB0C6A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71" y="0"/>
            <a:ext cx="1077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304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F4F78C-598E-4C2C-4651-7916D658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041" y="0"/>
            <a:ext cx="3799026" cy="679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778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87F92-0C02-0A5F-7C38-8FD8641DF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0"/>
            <a:ext cx="10629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427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A01D62-F5F9-A23F-46BD-B2FD18C61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1" y="1304628"/>
            <a:ext cx="11917438" cy="42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982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B9C26B-B3DB-0D39-AFFB-88D8DE60A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921"/>
          <a:stretch/>
        </p:blipFill>
        <p:spPr>
          <a:xfrm>
            <a:off x="0" y="0"/>
            <a:ext cx="10951743" cy="39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091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F6881B-8EC2-40D4-84F2-1BA0FDDA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27" y="162592"/>
            <a:ext cx="1410357" cy="1806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F0323E-0C81-42A3-8E4C-9D448B8A7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27" y="2114252"/>
            <a:ext cx="1750150" cy="2249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5737D2-5BB4-4B7A-B982-29E05E73C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5331" y="162592"/>
            <a:ext cx="2038276" cy="27916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C77C5-E9EE-42A3-8078-C9597159421B}"/>
              </a:ext>
            </a:extLst>
          </p:cNvPr>
          <p:cNvSpPr txBox="1"/>
          <p:nvPr/>
        </p:nvSpPr>
        <p:spPr>
          <a:xfrm>
            <a:off x="67316" y="4995947"/>
            <a:ext cx="72659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www.greencoverseed.com/guides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B3415-8A68-4043-B6D1-10B54DB30F8F}"/>
              </a:ext>
            </a:extLst>
          </p:cNvPr>
          <p:cNvSpPr txBox="1"/>
          <p:nvPr/>
        </p:nvSpPr>
        <p:spPr>
          <a:xfrm>
            <a:off x="699124" y="5848608"/>
            <a:ext cx="49800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keith@greencover.com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FB24C-3373-67D1-96B3-812B62422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260" y="847761"/>
            <a:ext cx="3054455" cy="4003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B28CC4-8BF2-FD12-FDA8-740C34065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0765" y="0"/>
            <a:ext cx="4919396" cy="65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52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C37073-6AF4-47E6-87E7-891FE99D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728" y="6076841"/>
            <a:ext cx="5887272" cy="781159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400" dirty="0"/>
              <a:t>Biology boosting</a:t>
            </a:r>
          </a:p>
          <a:p>
            <a:pPr lvl="1"/>
            <a:r>
              <a:rPr lang="en-US" sz="2400" dirty="0"/>
              <a:t>Erosion prevention</a:t>
            </a:r>
          </a:p>
          <a:p>
            <a:pPr lvl="1"/>
            <a:r>
              <a:rPr lang="en-US" sz="3600" dirty="0"/>
              <a:t>Weed control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5808E-7579-46B6-9000-10620D0C9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693" y="1994323"/>
            <a:ext cx="6743307" cy="48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38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C37073-6AF4-47E6-87E7-891FE99D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728" y="6076841"/>
            <a:ext cx="5887272" cy="781159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400" dirty="0"/>
              <a:t>Biology boosting</a:t>
            </a:r>
          </a:p>
          <a:p>
            <a:pPr lvl="1"/>
            <a:r>
              <a:rPr lang="en-US" sz="2400" dirty="0"/>
              <a:t>Erosion prevention</a:t>
            </a:r>
          </a:p>
          <a:p>
            <a:pPr lvl="1"/>
            <a:r>
              <a:rPr lang="en-US" sz="3600" dirty="0"/>
              <a:t>Weed control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DA1EA-7A67-41DC-837C-0883801B0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98" r="19098" b="41735"/>
          <a:stretch/>
        </p:blipFill>
        <p:spPr>
          <a:xfrm>
            <a:off x="4169938" y="2960016"/>
            <a:ext cx="8022062" cy="39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C37073-6AF4-47E6-87E7-891FE99D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728" y="6076841"/>
            <a:ext cx="5887272" cy="781159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400" dirty="0"/>
              <a:t>Biology boosting</a:t>
            </a:r>
          </a:p>
          <a:p>
            <a:pPr lvl="1"/>
            <a:r>
              <a:rPr lang="en-US" sz="2400" dirty="0"/>
              <a:t>Erosion prevention</a:t>
            </a:r>
          </a:p>
          <a:p>
            <a:pPr lvl="1"/>
            <a:r>
              <a:rPr lang="en-US" sz="2400" dirty="0"/>
              <a:t>Weed control</a:t>
            </a:r>
          </a:p>
          <a:p>
            <a:pPr lvl="1"/>
            <a:r>
              <a:rPr lang="en-US" sz="3600" dirty="0"/>
              <a:t>Nitrogen fixation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4BA73-5238-4154-A24A-B9710124F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890" y="3170839"/>
            <a:ext cx="7799109" cy="368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16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0B4C-1D17-4C8F-8C1E-19C7FF8A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2" y="0"/>
            <a:ext cx="10515600" cy="1325562"/>
          </a:xfrm>
        </p:spPr>
        <p:txBody>
          <a:bodyPr>
            <a:normAutofit/>
          </a:bodyPr>
          <a:lstStyle/>
          <a:p>
            <a:r>
              <a:rPr lang="en-US" sz="3600" b="1" dirty="0"/>
              <a:t>Post Harvest Cover Crops   </a:t>
            </a:r>
            <a:r>
              <a:rPr lang="en-US" sz="6600" b="1" dirty="0"/>
              <a:t>Why?</a:t>
            </a:r>
            <a:endParaRPr lang="en-US" sz="3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C37073-6AF4-47E6-87E7-891FE99D9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728" y="6076841"/>
            <a:ext cx="5887272" cy="781159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167126CB-231C-46C4-9562-9E2E92B93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562" y="1252973"/>
            <a:ext cx="6298189" cy="5524899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your goals for the cover crop?</a:t>
            </a:r>
          </a:p>
          <a:p>
            <a:pPr lvl="1"/>
            <a:r>
              <a:rPr lang="en-US" sz="2400" dirty="0"/>
              <a:t>Biology boosting</a:t>
            </a:r>
          </a:p>
          <a:p>
            <a:pPr lvl="1"/>
            <a:r>
              <a:rPr lang="en-US" sz="2400" dirty="0"/>
              <a:t>Erosion prevention</a:t>
            </a:r>
          </a:p>
          <a:p>
            <a:pPr lvl="1"/>
            <a:r>
              <a:rPr lang="en-US" sz="2400" dirty="0"/>
              <a:t>Weed control</a:t>
            </a:r>
          </a:p>
          <a:p>
            <a:pPr lvl="1"/>
            <a:r>
              <a:rPr lang="en-US" sz="3600" dirty="0"/>
              <a:t>Nitrogen fixation</a:t>
            </a:r>
          </a:p>
          <a:p>
            <a:pPr marL="457200" lvl="1" indent="0">
              <a:buNone/>
            </a:pP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3DBCB-B797-490C-A05B-B310159AA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658" y="2013944"/>
            <a:ext cx="7318342" cy="48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813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6E747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85296"/>
      </a:hlink>
      <a:folHlink>
        <a:srgbClr val="9933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21717</TotalTime>
  <Words>1124</Words>
  <Application>Microsoft Office PowerPoint</Application>
  <PresentationFormat>Widescreen</PresentationFormat>
  <Paragraphs>186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Cabin</vt:lpstr>
      <vt:lpstr>Arial</vt:lpstr>
      <vt:lpstr>Cambria</vt:lpstr>
      <vt:lpstr>Calibri</vt:lpstr>
      <vt:lpstr>Blank</vt:lpstr>
      <vt:lpstr>Office Theme</vt:lpstr>
      <vt:lpstr>Office Theme</vt:lpstr>
      <vt:lpstr>Keith Berns</vt:lpstr>
      <vt:lpstr>Why Cover Crops?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Why?</vt:lpstr>
      <vt:lpstr>Post Harvest Cover Crops   When?</vt:lpstr>
      <vt:lpstr>Post Harvest Cover Crops   How?</vt:lpstr>
      <vt:lpstr>Post Harvest Cover Crops   How?</vt:lpstr>
      <vt:lpstr>Post Harvest Cover Crops   How?</vt:lpstr>
      <vt:lpstr>Post Harvest Cover Crops   How?</vt:lpstr>
      <vt:lpstr>PowerPoint Presentation</vt:lpstr>
      <vt:lpstr>Post Harvest Cover Crops   What?</vt:lpstr>
      <vt:lpstr>Why Diverse Cover Crop Mixes?</vt:lpstr>
      <vt:lpstr>PowerPoint Presentation</vt:lpstr>
      <vt:lpstr>Plant biomass increases as species diversity increases </vt:lpstr>
      <vt:lpstr>Plant biomass increases as species diversity increases </vt:lpstr>
      <vt:lpstr>Plant diversity has a positive effect on the diversity of other organisms in the ecosystem </vt:lpstr>
      <vt:lpstr>Diverse plant communities release diverse organic compounds into the soil resulting in more carbon sequestration, more microbial activity, and more nutrient availability for plants. </vt:lpstr>
      <vt:lpstr>Diversity led to better resiliency against both drought and flooding. </vt:lpstr>
      <vt:lpstr>Diversity ecosystems are more productive and more stable than simplified  systems. </vt:lpstr>
      <vt:lpstr>So one of the best ways to introduce more diversity is through cover crop mixes….</vt:lpstr>
      <vt:lpstr>What are your  Goals/Resource Concerns?</vt:lpstr>
      <vt:lpstr>Get 4 Things Right</vt:lpstr>
      <vt:lpstr>Answer 4 Main Questions</vt:lpstr>
      <vt:lpstr>What are your environmentals?</vt:lpstr>
      <vt:lpstr>What is your timeframe?</vt:lpstr>
      <vt:lpstr>What is your budget?</vt:lpstr>
      <vt:lpstr>Post Harvest Cover Crops   Diversity?</vt:lpstr>
      <vt:lpstr>Post Harvest Cover Crops   Diversity?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“Carbonomics”  The Wonderful Economy  of the Soil</dc:title>
  <dc:creator>Keith</dc:creator>
  <cp:lastModifiedBy>keith berns</cp:lastModifiedBy>
  <cp:revision>127</cp:revision>
  <dcterms:modified xsi:type="dcterms:W3CDTF">2024-01-17T04:29:32Z</dcterms:modified>
</cp:coreProperties>
</file>