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95" r:id="rId2"/>
    <p:sldId id="319" r:id="rId3"/>
    <p:sldId id="261" r:id="rId4"/>
    <p:sldId id="312" r:id="rId5"/>
    <p:sldId id="311" r:id="rId6"/>
    <p:sldId id="323" r:id="rId7"/>
    <p:sldId id="298" r:id="rId8"/>
    <p:sldId id="296" r:id="rId9"/>
    <p:sldId id="316" r:id="rId10"/>
    <p:sldId id="303" r:id="rId11"/>
    <p:sldId id="300" r:id="rId12"/>
    <p:sldId id="301" r:id="rId13"/>
    <p:sldId id="320" r:id="rId14"/>
    <p:sldId id="304" r:id="rId15"/>
    <p:sldId id="315" r:id="rId16"/>
    <p:sldId id="317" r:id="rId17"/>
    <p:sldId id="318" r:id="rId18"/>
    <p:sldId id="257" r:id="rId19"/>
    <p:sldId id="299" r:id="rId20"/>
    <p:sldId id="259" r:id="rId21"/>
    <p:sldId id="266" r:id="rId22"/>
    <p:sldId id="324" r:id="rId23"/>
    <p:sldId id="290" r:id="rId24"/>
    <p:sldId id="302"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a:schemeClr val="accent2"/>
      <a:schemeClr val="accent3"/>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8ECC3-3947-4B8E-B4C0-245BA5D712E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F66CCC4-7FAD-4EAC-846E-D4F7F65304BB}">
      <dgm:prSet/>
      <dgm:spPr/>
      <dgm:t>
        <a:bodyPr/>
        <a:lstStyle/>
        <a:p>
          <a:r>
            <a:rPr lang="en-US" dirty="0"/>
            <a:t>30-year average annual rainfall </a:t>
          </a:r>
        </a:p>
        <a:p>
          <a:r>
            <a:rPr lang="en-US" dirty="0"/>
            <a:t>18 inches</a:t>
          </a:r>
        </a:p>
      </dgm:t>
    </dgm:pt>
    <dgm:pt modelId="{F7EFB9DA-DFD9-42A7-90DF-7C4F1C698673}" type="parTrans" cxnId="{66A2E8A7-13D5-49A6-9DC3-EE05F38624D4}">
      <dgm:prSet/>
      <dgm:spPr/>
      <dgm:t>
        <a:bodyPr/>
        <a:lstStyle/>
        <a:p>
          <a:endParaRPr lang="en-US"/>
        </a:p>
      </dgm:t>
    </dgm:pt>
    <dgm:pt modelId="{D4EA1457-7C21-44D6-BDFE-F3B062F63C50}" type="sibTrans" cxnId="{66A2E8A7-13D5-49A6-9DC3-EE05F38624D4}">
      <dgm:prSet/>
      <dgm:spPr/>
      <dgm:t>
        <a:bodyPr/>
        <a:lstStyle/>
        <a:p>
          <a:endParaRPr lang="en-US"/>
        </a:p>
      </dgm:t>
    </dgm:pt>
    <dgm:pt modelId="{8824CFD0-516E-4AEE-B6FF-E46FC6CEE2E0}">
      <dgm:prSet/>
      <dgm:spPr/>
      <dgm:t>
        <a:bodyPr/>
        <a:lstStyle/>
        <a:p>
          <a:r>
            <a:rPr lang="en-US" dirty="0"/>
            <a:t>May – August</a:t>
          </a:r>
        </a:p>
        <a:p>
          <a:r>
            <a:rPr lang="en-US" dirty="0"/>
            <a:t>9 inches on average</a:t>
          </a:r>
        </a:p>
      </dgm:t>
    </dgm:pt>
    <dgm:pt modelId="{D0DB7F3B-059A-4B11-9391-84FECD86C85A}" type="parTrans" cxnId="{9B485F69-AF77-4D4C-AD25-4BD36FEA3E65}">
      <dgm:prSet/>
      <dgm:spPr/>
      <dgm:t>
        <a:bodyPr/>
        <a:lstStyle/>
        <a:p>
          <a:endParaRPr lang="en-US"/>
        </a:p>
      </dgm:t>
    </dgm:pt>
    <dgm:pt modelId="{03EE73BD-1EC3-4274-B539-20842DC33497}" type="sibTrans" cxnId="{9B485F69-AF77-4D4C-AD25-4BD36FEA3E65}">
      <dgm:prSet/>
      <dgm:spPr/>
      <dgm:t>
        <a:bodyPr/>
        <a:lstStyle/>
        <a:p>
          <a:endParaRPr lang="en-US"/>
        </a:p>
      </dgm:t>
    </dgm:pt>
    <dgm:pt modelId="{F85E675D-59DE-444A-ADAB-0E4ABFD4D5C4}">
      <dgm:prSet/>
      <dgm:spPr/>
      <dgm:t>
        <a:bodyPr/>
        <a:lstStyle/>
        <a:p>
          <a:r>
            <a:rPr lang="en-US" dirty="0"/>
            <a:t>Most rainfall comes in </a:t>
          </a:r>
        </a:p>
        <a:p>
          <a:r>
            <a:rPr lang="en-US" dirty="0"/>
            <a:t>May, June, &amp; September</a:t>
          </a:r>
        </a:p>
      </dgm:t>
    </dgm:pt>
    <dgm:pt modelId="{B83C6AD8-84E0-44B1-B05E-2E8DD8E04FDD}" type="parTrans" cxnId="{F61F60F2-D0A5-4803-BC8F-2948AD9CBB35}">
      <dgm:prSet/>
      <dgm:spPr/>
      <dgm:t>
        <a:bodyPr/>
        <a:lstStyle/>
        <a:p>
          <a:endParaRPr lang="en-US"/>
        </a:p>
      </dgm:t>
    </dgm:pt>
    <dgm:pt modelId="{9AD6EFD1-1767-47F3-B0FD-74EC1AF02DF7}" type="sibTrans" cxnId="{F61F60F2-D0A5-4803-BC8F-2948AD9CBB35}">
      <dgm:prSet/>
      <dgm:spPr/>
      <dgm:t>
        <a:bodyPr/>
        <a:lstStyle/>
        <a:p>
          <a:endParaRPr lang="en-US"/>
        </a:p>
      </dgm:t>
    </dgm:pt>
    <dgm:pt modelId="{09A3D7C9-845E-48BA-86FA-B280F072B2F4}" type="pres">
      <dgm:prSet presAssocID="{DDF8ECC3-3947-4B8E-B4C0-245BA5D712ED}" presName="diagram" presStyleCnt="0">
        <dgm:presLayoutVars>
          <dgm:dir/>
          <dgm:resizeHandles val="exact"/>
        </dgm:presLayoutVars>
      </dgm:prSet>
      <dgm:spPr/>
    </dgm:pt>
    <dgm:pt modelId="{F422D23E-0814-4BE9-91B5-6EE9EDD09D61}" type="pres">
      <dgm:prSet presAssocID="{4F66CCC4-7FAD-4EAC-846E-D4F7F65304BB}" presName="node" presStyleLbl="node1" presStyleIdx="0" presStyleCnt="3">
        <dgm:presLayoutVars>
          <dgm:bulletEnabled val="1"/>
        </dgm:presLayoutVars>
      </dgm:prSet>
      <dgm:spPr/>
    </dgm:pt>
    <dgm:pt modelId="{4164538B-9BE6-4019-BAC9-D38AC459D7B1}" type="pres">
      <dgm:prSet presAssocID="{D4EA1457-7C21-44D6-BDFE-F3B062F63C50}" presName="sibTrans" presStyleCnt="0"/>
      <dgm:spPr/>
    </dgm:pt>
    <dgm:pt modelId="{1A398552-F17E-49AD-A4FA-8B7C2F1D4A87}" type="pres">
      <dgm:prSet presAssocID="{8824CFD0-516E-4AEE-B6FF-E46FC6CEE2E0}" presName="node" presStyleLbl="node1" presStyleIdx="1" presStyleCnt="3">
        <dgm:presLayoutVars>
          <dgm:bulletEnabled val="1"/>
        </dgm:presLayoutVars>
      </dgm:prSet>
      <dgm:spPr/>
    </dgm:pt>
    <dgm:pt modelId="{8FBC7BC2-0C0A-4AD6-8759-011DA15A2F69}" type="pres">
      <dgm:prSet presAssocID="{03EE73BD-1EC3-4274-B539-20842DC33497}" presName="sibTrans" presStyleCnt="0"/>
      <dgm:spPr/>
    </dgm:pt>
    <dgm:pt modelId="{BBB2ECBB-9F25-4993-9248-4DAED9DC9A3C}" type="pres">
      <dgm:prSet presAssocID="{F85E675D-59DE-444A-ADAB-0E4ABFD4D5C4}" presName="node" presStyleLbl="node1" presStyleIdx="2" presStyleCnt="3">
        <dgm:presLayoutVars>
          <dgm:bulletEnabled val="1"/>
        </dgm:presLayoutVars>
      </dgm:prSet>
      <dgm:spPr/>
    </dgm:pt>
  </dgm:ptLst>
  <dgm:cxnLst>
    <dgm:cxn modelId="{CED0E116-B4B5-4F70-80D2-E571F7CAAA21}" type="presOf" srcId="{8824CFD0-516E-4AEE-B6FF-E46FC6CEE2E0}" destId="{1A398552-F17E-49AD-A4FA-8B7C2F1D4A87}" srcOrd="0" destOrd="0" presId="urn:microsoft.com/office/officeart/2005/8/layout/default"/>
    <dgm:cxn modelId="{6117B15C-E080-4589-BDE0-AA1A91CFBF3B}" type="presOf" srcId="{DDF8ECC3-3947-4B8E-B4C0-245BA5D712ED}" destId="{09A3D7C9-845E-48BA-86FA-B280F072B2F4}" srcOrd="0" destOrd="0" presId="urn:microsoft.com/office/officeart/2005/8/layout/default"/>
    <dgm:cxn modelId="{9B485F69-AF77-4D4C-AD25-4BD36FEA3E65}" srcId="{DDF8ECC3-3947-4B8E-B4C0-245BA5D712ED}" destId="{8824CFD0-516E-4AEE-B6FF-E46FC6CEE2E0}" srcOrd="1" destOrd="0" parTransId="{D0DB7F3B-059A-4B11-9391-84FECD86C85A}" sibTransId="{03EE73BD-1EC3-4274-B539-20842DC33497}"/>
    <dgm:cxn modelId="{77141A56-3D72-4FD0-9007-031E910B709C}" type="presOf" srcId="{4F66CCC4-7FAD-4EAC-846E-D4F7F65304BB}" destId="{F422D23E-0814-4BE9-91B5-6EE9EDD09D61}" srcOrd="0" destOrd="0" presId="urn:microsoft.com/office/officeart/2005/8/layout/default"/>
    <dgm:cxn modelId="{078E0AA3-9D89-49C0-8271-12707ADF4176}" type="presOf" srcId="{F85E675D-59DE-444A-ADAB-0E4ABFD4D5C4}" destId="{BBB2ECBB-9F25-4993-9248-4DAED9DC9A3C}" srcOrd="0" destOrd="0" presId="urn:microsoft.com/office/officeart/2005/8/layout/default"/>
    <dgm:cxn modelId="{66A2E8A7-13D5-49A6-9DC3-EE05F38624D4}" srcId="{DDF8ECC3-3947-4B8E-B4C0-245BA5D712ED}" destId="{4F66CCC4-7FAD-4EAC-846E-D4F7F65304BB}" srcOrd="0" destOrd="0" parTransId="{F7EFB9DA-DFD9-42A7-90DF-7C4F1C698673}" sibTransId="{D4EA1457-7C21-44D6-BDFE-F3B062F63C50}"/>
    <dgm:cxn modelId="{F61F60F2-D0A5-4803-BC8F-2948AD9CBB35}" srcId="{DDF8ECC3-3947-4B8E-B4C0-245BA5D712ED}" destId="{F85E675D-59DE-444A-ADAB-0E4ABFD4D5C4}" srcOrd="2" destOrd="0" parTransId="{B83C6AD8-84E0-44B1-B05E-2E8DD8E04FDD}" sibTransId="{9AD6EFD1-1767-47F3-B0FD-74EC1AF02DF7}"/>
    <dgm:cxn modelId="{E1986D8C-37D5-4EA7-927F-CFC52228DDFE}" type="presParOf" srcId="{09A3D7C9-845E-48BA-86FA-B280F072B2F4}" destId="{F422D23E-0814-4BE9-91B5-6EE9EDD09D61}" srcOrd="0" destOrd="0" presId="urn:microsoft.com/office/officeart/2005/8/layout/default"/>
    <dgm:cxn modelId="{35EE9725-E102-4322-8E94-BB9164171ACE}" type="presParOf" srcId="{09A3D7C9-845E-48BA-86FA-B280F072B2F4}" destId="{4164538B-9BE6-4019-BAC9-D38AC459D7B1}" srcOrd="1" destOrd="0" presId="urn:microsoft.com/office/officeart/2005/8/layout/default"/>
    <dgm:cxn modelId="{CA6C52F5-A569-4CBD-A1DD-E55B105F084E}" type="presParOf" srcId="{09A3D7C9-845E-48BA-86FA-B280F072B2F4}" destId="{1A398552-F17E-49AD-A4FA-8B7C2F1D4A87}" srcOrd="2" destOrd="0" presId="urn:microsoft.com/office/officeart/2005/8/layout/default"/>
    <dgm:cxn modelId="{F28D8377-F1D5-4776-A13B-0F7DAABE2930}" type="presParOf" srcId="{09A3D7C9-845E-48BA-86FA-B280F072B2F4}" destId="{8FBC7BC2-0C0A-4AD6-8759-011DA15A2F69}" srcOrd="3" destOrd="0" presId="urn:microsoft.com/office/officeart/2005/8/layout/default"/>
    <dgm:cxn modelId="{EF9520E5-72E3-4EA1-ABAF-CE820A12B142}" type="presParOf" srcId="{09A3D7C9-845E-48BA-86FA-B280F072B2F4}" destId="{BBB2ECBB-9F25-4993-9248-4DAED9DC9A3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F2EBE9-45CD-4BC4-BEB1-F26C1976297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ADEA57D0-8022-4A82-AD29-0F4987A54E18}">
      <dgm:prSet/>
      <dgm:spPr/>
      <dgm:t>
        <a:bodyPr/>
        <a:lstStyle/>
        <a:p>
          <a:pPr>
            <a:lnSpc>
              <a:spcPct val="100000"/>
            </a:lnSpc>
          </a:pPr>
          <a:r>
            <a:rPr lang="en-US"/>
            <a:t>Your Why is something deeper</a:t>
          </a:r>
        </a:p>
      </dgm:t>
    </dgm:pt>
    <dgm:pt modelId="{70605B84-CCD1-425C-ABFB-7E258D8396DF}" type="parTrans" cxnId="{3EBB2258-8FDA-4DCC-BE6E-07DFFB6B7A84}">
      <dgm:prSet/>
      <dgm:spPr/>
      <dgm:t>
        <a:bodyPr/>
        <a:lstStyle/>
        <a:p>
          <a:endParaRPr lang="en-US"/>
        </a:p>
      </dgm:t>
    </dgm:pt>
    <dgm:pt modelId="{1E1664B1-A2D1-46C8-B43A-91B3243F1F72}" type="sibTrans" cxnId="{3EBB2258-8FDA-4DCC-BE6E-07DFFB6B7A84}">
      <dgm:prSet/>
      <dgm:spPr/>
      <dgm:t>
        <a:bodyPr/>
        <a:lstStyle/>
        <a:p>
          <a:endParaRPr lang="en-US"/>
        </a:p>
      </dgm:t>
    </dgm:pt>
    <dgm:pt modelId="{666B9A71-FA38-49DA-8890-F3F3EC9C0F30}">
      <dgm:prSet/>
      <dgm:spPr/>
      <dgm:t>
        <a:bodyPr/>
        <a:lstStyle/>
        <a:p>
          <a:pPr>
            <a:lnSpc>
              <a:spcPct val="100000"/>
            </a:lnSpc>
          </a:pPr>
          <a:r>
            <a:rPr lang="en-US"/>
            <a:t>It is Your Purpose, Cause or Belief.</a:t>
          </a:r>
        </a:p>
      </dgm:t>
    </dgm:pt>
    <dgm:pt modelId="{EE2793A9-87B3-41E2-8F0B-ED172314F582}" type="parTrans" cxnId="{984C0BC1-0476-4F84-A9A3-505D45261E76}">
      <dgm:prSet/>
      <dgm:spPr/>
      <dgm:t>
        <a:bodyPr/>
        <a:lstStyle/>
        <a:p>
          <a:endParaRPr lang="en-US"/>
        </a:p>
      </dgm:t>
    </dgm:pt>
    <dgm:pt modelId="{957FEEBA-B438-406A-8206-6918D3E4C532}" type="sibTrans" cxnId="{984C0BC1-0476-4F84-A9A3-505D45261E76}">
      <dgm:prSet/>
      <dgm:spPr/>
      <dgm:t>
        <a:bodyPr/>
        <a:lstStyle/>
        <a:p>
          <a:endParaRPr lang="en-US"/>
        </a:p>
      </dgm:t>
    </dgm:pt>
    <dgm:pt modelId="{240070B4-66C6-44F0-997C-10BE649850DB}">
      <dgm:prSet/>
      <dgm:spPr/>
      <dgm:t>
        <a:bodyPr/>
        <a:lstStyle/>
        <a:p>
          <a:pPr>
            <a:lnSpc>
              <a:spcPct val="100000"/>
            </a:lnSpc>
          </a:pPr>
          <a:r>
            <a:rPr lang="en-US" dirty="0"/>
            <a:t>It is your motivation to get up everyday.</a:t>
          </a:r>
        </a:p>
      </dgm:t>
    </dgm:pt>
    <dgm:pt modelId="{B308B890-0C19-45E2-A628-83C0416A2CBD}" type="parTrans" cxnId="{84352824-9F25-4701-A25B-73E2D50C3042}">
      <dgm:prSet/>
      <dgm:spPr/>
      <dgm:t>
        <a:bodyPr/>
        <a:lstStyle/>
        <a:p>
          <a:endParaRPr lang="en-US"/>
        </a:p>
      </dgm:t>
    </dgm:pt>
    <dgm:pt modelId="{2E6B29AC-04C5-40A5-842C-A5D8CA27B22A}" type="sibTrans" cxnId="{84352824-9F25-4701-A25B-73E2D50C3042}">
      <dgm:prSet/>
      <dgm:spPr/>
      <dgm:t>
        <a:bodyPr/>
        <a:lstStyle/>
        <a:p>
          <a:endParaRPr lang="en-US"/>
        </a:p>
      </dgm:t>
    </dgm:pt>
    <dgm:pt modelId="{185C48EF-462F-48A0-934E-63B1B42F981E}">
      <dgm:prSet/>
      <dgm:spPr/>
      <dgm:t>
        <a:bodyPr/>
        <a:lstStyle/>
        <a:p>
          <a:pPr>
            <a:lnSpc>
              <a:spcPct val="100000"/>
            </a:lnSpc>
          </a:pPr>
          <a:r>
            <a:rPr lang="en-US" dirty="0"/>
            <a:t>You must have a “WHY” for soil health</a:t>
          </a:r>
        </a:p>
      </dgm:t>
    </dgm:pt>
    <dgm:pt modelId="{8358C106-F297-474C-850D-361D961A6155}" type="parTrans" cxnId="{EE89F277-F708-46CB-A7CA-4E4B3EEDB9EE}">
      <dgm:prSet/>
      <dgm:spPr/>
      <dgm:t>
        <a:bodyPr/>
        <a:lstStyle/>
        <a:p>
          <a:endParaRPr lang="en-US"/>
        </a:p>
      </dgm:t>
    </dgm:pt>
    <dgm:pt modelId="{371A98A7-8F93-4C15-B962-2708E9BFC869}" type="sibTrans" cxnId="{EE89F277-F708-46CB-A7CA-4E4B3EEDB9EE}">
      <dgm:prSet/>
      <dgm:spPr/>
      <dgm:t>
        <a:bodyPr/>
        <a:lstStyle/>
        <a:p>
          <a:endParaRPr lang="en-US"/>
        </a:p>
      </dgm:t>
    </dgm:pt>
    <dgm:pt modelId="{A489BDFF-9BF5-4092-9CB3-7FF6B4E9FCF8}" type="pres">
      <dgm:prSet presAssocID="{99F2EBE9-45CD-4BC4-BEB1-F26C19762978}" presName="root" presStyleCnt="0">
        <dgm:presLayoutVars>
          <dgm:dir/>
          <dgm:resizeHandles val="exact"/>
        </dgm:presLayoutVars>
      </dgm:prSet>
      <dgm:spPr/>
    </dgm:pt>
    <dgm:pt modelId="{0B4CCDC6-DD08-49D7-A133-6F22D1FDAB4D}" type="pres">
      <dgm:prSet presAssocID="{ADEA57D0-8022-4A82-AD29-0F4987A54E18}" presName="compNode" presStyleCnt="0"/>
      <dgm:spPr/>
    </dgm:pt>
    <dgm:pt modelId="{96B6C3AD-8D66-4BDF-92DE-0A6712C16FEC}" type="pres">
      <dgm:prSet presAssocID="{ADEA57D0-8022-4A82-AD29-0F4987A54E18}" presName="bgRect" presStyleLbl="bgShp" presStyleIdx="0" presStyleCnt="4"/>
      <dgm:spPr/>
    </dgm:pt>
    <dgm:pt modelId="{6E3DD975-A453-4CD3-A409-4474F7F1554F}" type="pres">
      <dgm:prSet presAssocID="{ADEA57D0-8022-4A82-AD29-0F4987A54E1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4EB31079-3318-4A92-9BEE-03CDD5E6F541}" type="pres">
      <dgm:prSet presAssocID="{ADEA57D0-8022-4A82-AD29-0F4987A54E18}" presName="spaceRect" presStyleCnt="0"/>
      <dgm:spPr/>
    </dgm:pt>
    <dgm:pt modelId="{1E28895B-6A6A-445C-8E3D-FC2BE0FBF3A7}" type="pres">
      <dgm:prSet presAssocID="{ADEA57D0-8022-4A82-AD29-0F4987A54E18}" presName="parTx" presStyleLbl="revTx" presStyleIdx="0" presStyleCnt="4">
        <dgm:presLayoutVars>
          <dgm:chMax val="0"/>
          <dgm:chPref val="0"/>
        </dgm:presLayoutVars>
      </dgm:prSet>
      <dgm:spPr/>
    </dgm:pt>
    <dgm:pt modelId="{CE74533E-F872-44A6-B2A3-4B2DA502249A}" type="pres">
      <dgm:prSet presAssocID="{1E1664B1-A2D1-46C8-B43A-91B3243F1F72}" presName="sibTrans" presStyleCnt="0"/>
      <dgm:spPr/>
    </dgm:pt>
    <dgm:pt modelId="{BBE201BE-81D4-45CF-8305-88F19A57D619}" type="pres">
      <dgm:prSet presAssocID="{666B9A71-FA38-49DA-8890-F3F3EC9C0F30}" presName="compNode" presStyleCnt="0"/>
      <dgm:spPr/>
    </dgm:pt>
    <dgm:pt modelId="{2BA90F80-2259-4618-8A19-7D7ECE0BAE11}" type="pres">
      <dgm:prSet presAssocID="{666B9A71-FA38-49DA-8890-F3F3EC9C0F30}" presName="bgRect" presStyleLbl="bgShp" presStyleIdx="1" presStyleCnt="4"/>
      <dgm:spPr/>
    </dgm:pt>
    <dgm:pt modelId="{F3B2E398-D427-43E4-80B7-7DF1BD546518}" type="pres">
      <dgm:prSet presAssocID="{666B9A71-FA38-49DA-8890-F3F3EC9C0F3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20BE875C-18B7-4A9B-A751-B7FF59B7BB46}" type="pres">
      <dgm:prSet presAssocID="{666B9A71-FA38-49DA-8890-F3F3EC9C0F30}" presName="spaceRect" presStyleCnt="0"/>
      <dgm:spPr/>
    </dgm:pt>
    <dgm:pt modelId="{527740B5-DC92-46A9-A7AA-B200C02CC31A}" type="pres">
      <dgm:prSet presAssocID="{666B9A71-FA38-49DA-8890-F3F3EC9C0F30}" presName="parTx" presStyleLbl="revTx" presStyleIdx="1" presStyleCnt="4">
        <dgm:presLayoutVars>
          <dgm:chMax val="0"/>
          <dgm:chPref val="0"/>
        </dgm:presLayoutVars>
      </dgm:prSet>
      <dgm:spPr/>
    </dgm:pt>
    <dgm:pt modelId="{9F870CBC-3E03-4F64-9C61-C888D9582521}" type="pres">
      <dgm:prSet presAssocID="{957FEEBA-B438-406A-8206-6918D3E4C532}" presName="sibTrans" presStyleCnt="0"/>
      <dgm:spPr/>
    </dgm:pt>
    <dgm:pt modelId="{A616E861-ACC2-4494-9B30-E38AB08EA062}" type="pres">
      <dgm:prSet presAssocID="{240070B4-66C6-44F0-997C-10BE649850DB}" presName="compNode" presStyleCnt="0"/>
      <dgm:spPr/>
    </dgm:pt>
    <dgm:pt modelId="{3F9C0A9A-0652-430D-AA53-4DBB860A22A2}" type="pres">
      <dgm:prSet presAssocID="{240070B4-66C6-44F0-997C-10BE649850DB}" presName="bgRect" presStyleLbl="bgShp" presStyleIdx="2" presStyleCnt="4"/>
      <dgm:spPr/>
    </dgm:pt>
    <dgm:pt modelId="{87C23CFE-9B06-423F-81D3-7142310485EA}" type="pres">
      <dgm:prSet presAssocID="{240070B4-66C6-44F0-997C-10BE649850D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odium"/>
        </a:ext>
      </dgm:extLst>
    </dgm:pt>
    <dgm:pt modelId="{E1A75B2D-05AD-4660-9E8C-BD5ABD55C79C}" type="pres">
      <dgm:prSet presAssocID="{240070B4-66C6-44F0-997C-10BE649850DB}" presName="spaceRect" presStyleCnt="0"/>
      <dgm:spPr/>
    </dgm:pt>
    <dgm:pt modelId="{009D094B-9D95-45AE-AC07-B8C4C212A876}" type="pres">
      <dgm:prSet presAssocID="{240070B4-66C6-44F0-997C-10BE649850DB}" presName="parTx" presStyleLbl="revTx" presStyleIdx="2" presStyleCnt="4">
        <dgm:presLayoutVars>
          <dgm:chMax val="0"/>
          <dgm:chPref val="0"/>
        </dgm:presLayoutVars>
      </dgm:prSet>
      <dgm:spPr/>
    </dgm:pt>
    <dgm:pt modelId="{E95B629D-0D1C-48BD-A3A4-A4032EA6AFF3}" type="pres">
      <dgm:prSet presAssocID="{2E6B29AC-04C5-40A5-842C-A5D8CA27B22A}" presName="sibTrans" presStyleCnt="0"/>
      <dgm:spPr/>
    </dgm:pt>
    <dgm:pt modelId="{D182AD37-9BD2-46A0-A9B7-EBD74E9B170A}" type="pres">
      <dgm:prSet presAssocID="{185C48EF-462F-48A0-934E-63B1B42F981E}" presName="compNode" presStyleCnt="0"/>
      <dgm:spPr/>
    </dgm:pt>
    <dgm:pt modelId="{757F42D3-770F-4F1A-8099-EB67B6F77989}" type="pres">
      <dgm:prSet presAssocID="{185C48EF-462F-48A0-934E-63B1B42F981E}" presName="bgRect" presStyleLbl="bgShp" presStyleIdx="3" presStyleCnt="4"/>
      <dgm:spPr/>
    </dgm:pt>
    <dgm:pt modelId="{3E7EFA26-7584-48B0-804A-C9D29067328D}" type="pres">
      <dgm:prSet presAssocID="{185C48EF-462F-48A0-934E-63B1B42F98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eeds"/>
        </a:ext>
      </dgm:extLst>
    </dgm:pt>
    <dgm:pt modelId="{2EF13CC9-FF80-45D7-9AD4-CF6C392B22A8}" type="pres">
      <dgm:prSet presAssocID="{185C48EF-462F-48A0-934E-63B1B42F981E}" presName="spaceRect" presStyleCnt="0"/>
      <dgm:spPr/>
    </dgm:pt>
    <dgm:pt modelId="{4D1BFED1-72C3-4895-B6C0-E84A4DC91663}" type="pres">
      <dgm:prSet presAssocID="{185C48EF-462F-48A0-934E-63B1B42F981E}" presName="parTx" presStyleLbl="revTx" presStyleIdx="3" presStyleCnt="4">
        <dgm:presLayoutVars>
          <dgm:chMax val="0"/>
          <dgm:chPref val="0"/>
        </dgm:presLayoutVars>
      </dgm:prSet>
      <dgm:spPr/>
    </dgm:pt>
  </dgm:ptLst>
  <dgm:cxnLst>
    <dgm:cxn modelId="{52D7FD21-09C9-4BFB-B0E8-6ED3E86E8149}" type="presOf" srcId="{99F2EBE9-45CD-4BC4-BEB1-F26C19762978}" destId="{A489BDFF-9BF5-4092-9CB3-7FF6B4E9FCF8}" srcOrd="0" destOrd="0" presId="urn:microsoft.com/office/officeart/2018/2/layout/IconVerticalSolidList"/>
    <dgm:cxn modelId="{84352824-9F25-4701-A25B-73E2D50C3042}" srcId="{99F2EBE9-45CD-4BC4-BEB1-F26C19762978}" destId="{240070B4-66C6-44F0-997C-10BE649850DB}" srcOrd="2" destOrd="0" parTransId="{B308B890-0C19-45E2-A628-83C0416A2CBD}" sibTransId="{2E6B29AC-04C5-40A5-842C-A5D8CA27B22A}"/>
    <dgm:cxn modelId="{D48D345F-20F2-4001-80A0-C4FA869587B2}" type="presOf" srcId="{185C48EF-462F-48A0-934E-63B1B42F981E}" destId="{4D1BFED1-72C3-4895-B6C0-E84A4DC91663}" srcOrd="0" destOrd="0" presId="urn:microsoft.com/office/officeart/2018/2/layout/IconVerticalSolidList"/>
    <dgm:cxn modelId="{025EAD76-4799-44D1-BE18-72425FC5F300}" type="presOf" srcId="{240070B4-66C6-44F0-997C-10BE649850DB}" destId="{009D094B-9D95-45AE-AC07-B8C4C212A876}" srcOrd="0" destOrd="0" presId="urn:microsoft.com/office/officeart/2018/2/layout/IconVerticalSolidList"/>
    <dgm:cxn modelId="{75AEAF57-1F81-482C-8CC7-7673703E0E96}" type="presOf" srcId="{666B9A71-FA38-49DA-8890-F3F3EC9C0F30}" destId="{527740B5-DC92-46A9-A7AA-B200C02CC31A}" srcOrd="0" destOrd="0" presId="urn:microsoft.com/office/officeart/2018/2/layout/IconVerticalSolidList"/>
    <dgm:cxn modelId="{EE89F277-F708-46CB-A7CA-4E4B3EEDB9EE}" srcId="{99F2EBE9-45CD-4BC4-BEB1-F26C19762978}" destId="{185C48EF-462F-48A0-934E-63B1B42F981E}" srcOrd="3" destOrd="0" parTransId="{8358C106-F297-474C-850D-361D961A6155}" sibTransId="{371A98A7-8F93-4C15-B962-2708E9BFC869}"/>
    <dgm:cxn modelId="{3EBB2258-8FDA-4DCC-BE6E-07DFFB6B7A84}" srcId="{99F2EBE9-45CD-4BC4-BEB1-F26C19762978}" destId="{ADEA57D0-8022-4A82-AD29-0F4987A54E18}" srcOrd="0" destOrd="0" parTransId="{70605B84-CCD1-425C-ABFB-7E258D8396DF}" sibTransId="{1E1664B1-A2D1-46C8-B43A-91B3243F1F72}"/>
    <dgm:cxn modelId="{984C0BC1-0476-4F84-A9A3-505D45261E76}" srcId="{99F2EBE9-45CD-4BC4-BEB1-F26C19762978}" destId="{666B9A71-FA38-49DA-8890-F3F3EC9C0F30}" srcOrd="1" destOrd="0" parTransId="{EE2793A9-87B3-41E2-8F0B-ED172314F582}" sibTransId="{957FEEBA-B438-406A-8206-6918D3E4C532}"/>
    <dgm:cxn modelId="{7E25C9F3-1216-44DB-87A0-C6B55B68E53C}" type="presOf" srcId="{ADEA57D0-8022-4A82-AD29-0F4987A54E18}" destId="{1E28895B-6A6A-445C-8E3D-FC2BE0FBF3A7}" srcOrd="0" destOrd="0" presId="urn:microsoft.com/office/officeart/2018/2/layout/IconVerticalSolidList"/>
    <dgm:cxn modelId="{EA0507D6-989E-46C4-9CE9-5B5EB61FFF09}" type="presParOf" srcId="{A489BDFF-9BF5-4092-9CB3-7FF6B4E9FCF8}" destId="{0B4CCDC6-DD08-49D7-A133-6F22D1FDAB4D}" srcOrd="0" destOrd="0" presId="urn:microsoft.com/office/officeart/2018/2/layout/IconVerticalSolidList"/>
    <dgm:cxn modelId="{390181FC-B379-4F63-988A-151FAAC844FF}" type="presParOf" srcId="{0B4CCDC6-DD08-49D7-A133-6F22D1FDAB4D}" destId="{96B6C3AD-8D66-4BDF-92DE-0A6712C16FEC}" srcOrd="0" destOrd="0" presId="urn:microsoft.com/office/officeart/2018/2/layout/IconVerticalSolidList"/>
    <dgm:cxn modelId="{EB7F1E7E-C35B-4994-9688-EBA88FA0F5F3}" type="presParOf" srcId="{0B4CCDC6-DD08-49D7-A133-6F22D1FDAB4D}" destId="{6E3DD975-A453-4CD3-A409-4474F7F1554F}" srcOrd="1" destOrd="0" presId="urn:microsoft.com/office/officeart/2018/2/layout/IconVerticalSolidList"/>
    <dgm:cxn modelId="{A838A879-4ADA-48D5-A4A0-DC265902DD36}" type="presParOf" srcId="{0B4CCDC6-DD08-49D7-A133-6F22D1FDAB4D}" destId="{4EB31079-3318-4A92-9BEE-03CDD5E6F541}" srcOrd="2" destOrd="0" presId="urn:microsoft.com/office/officeart/2018/2/layout/IconVerticalSolidList"/>
    <dgm:cxn modelId="{AD23D71C-1BA0-429A-B097-6C6BE1FD6D9A}" type="presParOf" srcId="{0B4CCDC6-DD08-49D7-A133-6F22D1FDAB4D}" destId="{1E28895B-6A6A-445C-8E3D-FC2BE0FBF3A7}" srcOrd="3" destOrd="0" presId="urn:microsoft.com/office/officeart/2018/2/layout/IconVerticalSolidList"/>
    <dgm:cxn modelId="{ABC98648-B948-4ED5-B6CD-86CFC4DC8F53}" type="presParOf" srcId="{A489BDFF-9BF5-4092-9CB3-7FF6B4E9FCF8}" destId="{CE74533E-F872-44A6-B2A3-4B2DA502249A}" srcOrd="1" destOrd="0" presId="urn:microsoft.com/office/officeart/2018/2/layout/IconVerticalSolidList"/>
    <dgm:cxn modelId="{63419F6D-A9F8-45C9-9817-5B88F96ADC86}" type="presParOf" srcId="{A489BDFF-9BF5-4092-9CB3-7FF6B4E9FCF8}" destId="{BBE201BE-81D4-45CF-8305-88F19A57D619}" srcOrd="2" destOrd="0" presId="urn:microsoft.com/office/officeart/2018/2/layout/IconVerticalSolidList"/>
    <dgm:cxn modelId="{DCB21EA4-5E21-4870-8107-E5DE559353AF}" type="presParOf" srcId="{BBE201BE-81D4-45CF-8305-88F19A57D619}" destId="{2BA90F80-2259-4618-8A19-7D7ECE0BAE11}" srcOrd="0" destOrd="0" presId="urn:microsoft.com/office/officeart/2018/2/layout/IconVerticalSolidList"/>
    <dgm:cxn modelId="{3D7EF394-54AC-46F8-A22D-439CE790C156}" type="presParOf" srcId="{BBE201BE-81D4-45CF-8305-88F19A57D619}" destId="{F3B2E398-D427-43E4-80B7-7DF1BD546518}" srcOrd="1" destOrd="0" presId="urn:microsoft.com/office/officeart/2018/2/layout/IconVerticalSolidList"/>
    <dgm:cxn modelId="{C19DDFC1-7A2C-4347-8543-730B23FADEEE}" type="presParOf" srcId="{BBE201BE-81D4-45CF-8305-88F19A57D619}" destId="{20BE875C-18B7-4A9B-A751-B7FF59B7BB46}" srcOrd="2" destOrd="0" presId="urn:microsoft.com/office/officeart/2018/2/layout/IconVerticalSolidList"/>
    <dgm:cxn modelId="{5631CEB5-D16F-454A-B450-BFFDFA0884B0}" type="presParOf" srcId="{BBE201BE-81D4-45CF-8305-88F19A57D619}" destId="{527740B5-DC92-46A9-A7AA-B200C02CC31A}" srcOrd="3" destOrd="0" presId="urn:microsoft.com/office/officeart/2018/2/layout/IconVerticalSolidList"/>
    <dgm:cxn modelId="{6E5C8859-3802-49BF-A7B2-38F28E153901}" type="presParOf" srcId="{A489BDFF-9BF5-4092-9CB3-7FF6B4E9FCF8}" destId="{9F870CBC-3E03-4F64-9C61-C888D9582521}" srcOrd="3" destOrd="0" presId="urn:microsoft.com/office/officeart/2018/2/layout/IconVerticalSolidList"/>
    <dgm:cxn modelId="{0CA26B9B-4021-453D-A24F-761A8FCDF5DC}" type="presParOf" srcId="{A489BDFF-9BF5-4092-9CB3-7FF6B4E9FCF8}" destId="{A616E861-ACC2-4494-9B30-E38AB08EA062}" srcOrd="4" destOrd="0" presId="urn:microsoft.com/office/officeart/2018/2/layout/IconVerticalSolidList"/>
    <dgm:cxn modelId="{DA533AD0-5F3B-46B1-8CD5-CCA1BFAD06D0}" type="presParOf" srcId="{A616E861-ACC2-4494-9B30-E38AB08EA062}" destId="{3F9C0A9A-0652-430D-AA53-4DBB860A22A2}" srcOrd="0" destOrd="0" presId="urn:microsoft.com/office/officeart/2018/2/layout/IconVerticalSolidList"/>
    <dgm:cxn modelId="{B9BBBD2C-EFDC-4F40-A8A3-03A9C9E57F81}" type="presParOf" srcId="{A616E861-ACC2-4494-9B30-E38AB08EA062}" destId="{87C23CFE-9B06-423F-81D3-7142310485EA}" srcOrd="1" destOrd="0" presId="urn:microsoft.com/office/officeart/2018/2/layout/IconVerticalSolidList"/>
    <dgm:cxn modelId="{0E1D44B0-6FBC-428B-AFE2-7F0D09B637BB}" type="presParOf" srcId="{A616E861-ACC2-4494-9B30-E38AB08EA062}" destId="{E1A75B2D-05AD-4660-9E8C-BD5ABD55C79C}" srcOrd="2" destOrd="0" presId="urn:microsoft.com/office/officeart/2018/2/layout/IconVerticalSolidList"/>
    <dgm:cxn modelId="{567D9B97-3165-47C4-A988-A70F5C8BBFA7}" type="presParOf" srcId="{A616E861-ACC2-4494-9B30-E38AB08EA062}" destId="{009D094B-9D95-45AE-AC07-B8C4C212A876}" srcOrd="3" destOrd="0" presId="urn:microsoft.com/office/officeart/2018/2/layout/IconVerticalSolidList"/>
    <dgm:cxn modelId="{9D5AA984-9A66-4E3E-94BC-EC46D4D77496}" type="presParOf" srcId="{A489BDFF-9BF5-4092-9CB3-7FF6B4E9FCF8}" destId="{E95B629D-0D1C-48BD-A3A4-A4032EA6AFF3}" srcOrd="5" destOrd="0" presId="urn:microsoft.com/office/officeart/2018/2/layout/IconVerticalSolidList"/>
    <dgm:cxn modelId="{01473645-40A2-4A62-AE33-7C5060A312D1}" type="presParOf" srcId="{A489BDFF-9BF5-4092-9CB3-7FF6B4E9FCF8}" destId="{D182AD37-9BD2-46A0-A9B7-EBD74E9B170A}" srcOrd="6" destOrd="0" presId="urn:microsoft.com/office/officeart/2018/2/layout/IconVerticalSolidList"/>
    <dgm:cxn modelId="{10CBD0B4-A53C-48D9-90EF-D244B313DBDF}" type="presParOf" srcId="{D182AD37-9BD2-46A0-A9B7-EBD74E9B170A}" destId="{757F42D3-770F-4F1A-8099-EB67B6F77989}" srcOrd="0" destOrd="0" presId="urn:microsoft.com/office/officeart/2018/2/layout/IconVerticalSolidList"/>
    <dgm:cxn modelId="{E3844443-04D1-4238-A474-B1EC660FBABA}" type="presParOf" srcId="{D182AD37-9BD2-46A0-A9B7-EBD74E9B170A}" destId="{3E7EFA26-7584-48B0-804A-C9D29067328D}" srcOrd="1" destOrd="0" presId="urn:microsoft.com/office/officeart/2018/2/layout/IconVerticalSolidList"/>
    <dgm:cxn modelId="{74F90D02-9F52-4E64-BDA1-752E9D92D8A3}" type="presParOf" srcId="{D182AD37-9BD2-46A0-A9B7-EBD74E9B170A}" destId="{2EF13CC9-FF80-45D7-9AD4-CF6C392B22A8}" srcOrd="2" destOrd="0" presId="urn:microsoft.com/office/officeart/2018/2/layout/IconVerticalSolidList"/>
    <dgm:cxn modelId="{04EFEFCD-299F-47EC-86B9-C247E332E765}" type="presParOf" srcId="{D182AD37-9BD2-46A0-A9B7-EBD74E9B170A}" destId="{4D1BFED1-72C3-4895-B6C0-E84A4DC9166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A62DF4-C3C4-47A2-9BAB-58AB8A7AD1B9}" type="doc">
      <dgm:prSet loTypeId="urn:microsoft.com/office/officeart/2018/2/layout/IconVerticalSolidList" loCatId="icon" qsTypeId="urn:microsoft.com/office/officeart/2005/8/quickstyle/simple1" qsCatId="simple" csTypeId="urn:microsoft.com/office/officeart/2018/5/colors/Iconchunking_neutralicontext_colorful2" csCatId="colorful" phldr="1"/>
      <dgm:spPr/>
      <dgm:t>
        <a:bodyPr/>
        <a:lstStyle/>
        <a:p>
          <a:endParaRPr lang="en-US"/>
        </a:p>
      </dgm:t>
    </dgm:pt>
    <dgm:pt modelId="{83A0C6D4-A800-4AD6-9601-9DAC5029B053}">
      <dgm:prSet/>
      <dgm:spPr/>
      <dgm:t>
        <a:bodyPr/>
        <a:lstStyle/>
        <a:p>
          <a:pPr>
            <a:lnSpc>
              <a:spcPct val="100000"/>
            </a:lnSpc>
          </a:pPr>
          <a:r>
            <a:rPr lang="en-US" u="sng" dirty="0"/>
            <a:t>WHAT</a:t>
          </a:r>
          <a:r>
            <a:rPr lang="en-US" dirty="0"/>
            <a:t> – is easy to identify. </a:t>
          </a:r>
        </a:p>
        <a:p>
          <a:pPr>
            <a:lnSpc>
              <a:spcPct val="100000"/>
            </a:lnSpc>
          </a:pPr>
          <a:r>
            <a:rPr lang="en-US" dirty="0"/>
            <a:t>“</a:t>
          </a:r>
          <a:r>
            <a:rPr lang="en-US" u="sng" dirty="0"/>
            <a:t>What</a:t>
          </a:r>
          <a:r>
            <a:rPr lang="en-US" dirty="0"/>
            <a:t> is it that you do?” example: I farm</a:t>
          </a:r>
        </a:p>
      </dgm:t>
    </dgm:pt>
    <dgm:pt modelId="{41235AD5-6193-4410-B4D8-90104CD67C6A}" type="parTrans" cxnId="{2DB3C9A4-47DC-4A9F-AE84-7C294B583C6A}">
      <dgm:prSet/>
      <dgm:spPr/>
      <dgm:t>
        <a:bodyPr/>
        <a:lstStyle/>
        <a:p>
          <a:endParaRPr lang="en-US"/>
        </a:p>
      </dgm:t>
    </dgm:pt>
    <dgm:pt modelId="{E70D94B4-92A1-4B06-B457-AB089713CDFA}" type="sibTrans" cxnId="{2DB3C9A4-47DC-4A9F-AE84-7C294B583C6A}">
      <dgm:prSet/>
      <dgm:spPr/>
      <dgm:t>
        <a:bodyPr/>
        <a:lstStyle/>
        <a:p>
          <a:endParaRPr lang="en-US"/>
        </a:p>
      </dgm:t>
    </dgm:pt>
    <dgm:pt modelId="{FEA1CE4C-6481-405E-9038-E57B6D2A7FFE}">
      <dgm:prSet/>
      <dgm:spPr/>
      <dgm:t>
        <a:bodyPr/>
        <a:lstStyle/>
        <a:p>
          <a:pPr>
            <a:lnSpc>
              <a:spcPct val="100000"/>
            </a:lnSpc>
          </a:pPr>
          <a:endParaRPr lang="en-US"/>
        </a:p>
      </dgm:t>
    </dgm:pt>
    <dgm:pt modelId="{090FCE92-B4E7-4142-90D5-5673807F86ED}" type="parTrans" cxnId="{1E38BB79-18AA-41D4-82C8-EB6A1B9DAF41}">
      <dgm:prSet/>
      <dgm:spPr/>
      <dgm:t>
        <a:bodyPr/>
        <a:lstStyle/>
        <a:p>
          <a:endParaRPr lang="en-US"/>
        </a:p>
      </dgm:t>
    </dgm:pt>
    <dgm:pt modelId="{260C2B0A-1D8C-4162-B46E-34463A2A696B}" type="sibTrans" cxnId="{1E38BB79-18AA-41D4-82C8-EB6A1B9DAF41}">
      <dgm:prSet/>
      <dgm:spPr/>
      <dgm:t>
        <a:bodyPr/>
        <a:lstStyle/>
        <a:p>
          <a:endParaRPr lang="en-US"/>
        </a:p>
      </dgm:t>
    </dgm:pt>
    <dgm:pt modelId="{28B53971-D72F-4E24-B8DA-21029023687D}">
      <dgm:prSet/>
      <dgm:spPr/>
      <dgm:t>
        <a:bodyPr/>
        <a:lstStyle/>
        <a:p>
          <a:pPr>
            <a:lnSpc>
              <a:spcPct val="100000"/>
            </a:lnSpc>
          </a:pPr>
          <a:r>
            <a:rPr lang="en-US" u="sng" dirty="0"/>
            <a:t>HOW</a:t>
          </a:r>
          <a:r>
            <a:rPr lang="en-US" dirty="0"/>
            <a:t> – is HOW you do WHAT you do – The 6 Soil Principles, No Till, Organic</a:t>
          </a:r>
        </a:p>
      </dgm:t>
    </dgm:pt>
    <dgm:pt modelId="{0BBCF3F4-4654-44EE-BB8A-75D8BB8EE22D}" type="parTrans" cxnId="{33903AB1-08FF-421D-8815-ABF0EBA419E8}">
      <dgm:prSet/>
      <dgm:spPr/>
      <dgm:t>
        <a:bodyPr/>
        <a:lstStyle/>
        <a:p>
          <a:endParaRPr lang="en-US"/>
        </a:p>
      </dgm:t>
    </dgm:pt>
    <dgm:pt modelId="{3D25EB0C-8A61-4F86-9B28-A72EEE466F3F}" type="sibTrans" cxnId="{33903AB1-08FF-421D-8815-ABF0EBA419E8}">
      <dgm:prSet/>
      <dgm:spPr/>
      <dgm:t>
        <a:bodyPr/>
        <a:lstStyle/>
        <a:p>
          <a:endParaRPr lang="en-US"/>
        </a:p>
      </dgm:t>
    </dgm:pt>
    <dgm:pt modelId="{9AA4C1FD-0F7B-4285-89B7-A817E81454E9}">
      <dgm:prSet/>
      <dgm:spPr/>
      <dgm:t>
        <a:bodyPr/>
        <a:lstStyle/>
        <a:p>
          <a:pPr>
            <a:lnSpc>
              <a:spcPct val="100000"/>
            </a:lnSpc>
          </a:pPr>
          <a:r>
            <a:rPr lang="en-US" u="sng" dirty="0"/>
            <a:t>WHY</a:t>
          </a:r>
          <a:r>
            <a:rPr lang="en-US" dirty="0"/>
            <a:t> – is why you do what you do, not results. </a:t>
          </a:r>
        </a:p>
      </dgm:t>
    </dgm:pt>
    <dgm:pt modelId="{0DA54D90-FA64-46C7-BBEC-005CD5024D4A}" type="parTrans" cxnId="{BC4BC225-54A2-4270-896D-016D9777BB2B}">
      <dgm:prSet/>
      <dgm:spPr/>
      <dgm:t>
        <a:bodyPr/>
        <a:lstStyle/>
        <a:p>
          <a:endParaRPr lang="en-US"/>
        </a:p>
      </dgm:t>
    </dgm:pt>
    <dgm:pt modelId="{37799205-68B4-42C1-A91A-6FBDDC519533}" type="sibTrans" cxnId="{BC4BC225-54A2-4270-896D-016D9777BB2B}">
      <dgm:prSet/>
      <dgm:spPr/>
      <dgm:t>
        <a:bodyPr/>
        <a:lstStyle/>
        <a:p>
          <a:endParaRPr lang="en-US"/>
        </a:p>
      </dgm:t>
    </dgm:pt>
    <dgm:pt modelId="{5850A7D6-AE71-4308-ACF8-736C0DD302A5}" type="pres">
      <dgm:prSet presAssocID="{1FA62DF4-C3C4-47A2-9BAB-58AB8A7AD1B9}" presName="root" presStyleCnt="0">
        <dgm:presLayoutVars>
          <dgm:dir/>
          <dgm:resizeHandles val="exact"/>
        </dgm:presLayoutVars>
      </dgm:prSet>
      <dgm:spPr/>
    </dgm:pt>
    <dgm:pt modelId="{E8BFE229-9B8E-4915-85DB-828FF289BAE3}" type="pres">
      <dgm:prSet presAssocID="{83A0C6D4-A800-4AD6-9601-9DAC5029B053}" presName="compNode" presStyleCnt="0"/>
      <dgm:spPr/>
    </dgm:pt>
    <dgm:pt modelId="{F7B3B2AC-7E07-42EC-B0D9-AA2086EA9218}" type="pres">
      <dgm:prSet presAssocID="{83A0C6D4-A800-4AD6-9601-9DAC5029B053}" presName="bgRect" presStyleLbl="bgShp" presStyleIdx="0" presStyleCnt="3" custLinFactNeighborX="-15" custLinFactNeighborY="675"/>
      <dgm:spPr/>
    </dgm:pt>
    <dgm:pt modelId="{30D5D35C-EBCE-452C-B573-094B70D3001A}" type="pres">
      <dgm:prSet presAssocID="{83A0C6D4-A800-4AD6-9601-9DAC5029B05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arm scene"/>
        </a:ext>
      </dgm:extLst>
    </dgm:pt>
    <dgm:pt modelId="{D40D85E6-68CB-4817-AD2C-29A42855C41B}" type="pres">
      <dgm:prSet presAssocID="{83A0C6D4-A800-4AD6-9601-9DAC5029B053}" presName="spaceRect" presStyleCnt="0"/>
      <dgm:spPr/>
    </dgm:pt>
    <dgm:pt modelId="{B2F780C4-FFE3-4ADE-B21C-C6DDF9237E5B}" type="pres">
      <dgm:prSet presAssocID="{83A0C6D4-A800-4AD6-9601-9DAC5029B053}" presName="parTx" presStyleLbl="revTx" presStyleIdx="0" presStyleCnt="4">
        <dgm:presLayoutVars>
          <dgm:chMax val="0"/>
          <dgm:chPref val="0"/>
        </dgm:presLayoutVars>
      </dgm:prSet>
      <dgm:spPr/>
    </dgm:pt>
    <dgm:pt modelId="{8DA280F1-E112-4766-B247-868D46E4478D}" type="pres">
      <dgm:prSet presAssocID="{83A0C6D4-A800-4AD6-9601-9DAC5029B053}" presName="desTx" presStyleLbl="revTx" presStyleIdx="1" presStyleCnt="4">
        <dgm:presLayoutVars/>
      </dgm:prSet>
      <dgm:spPr/>
    </dgm:pt>
    <dgm:pt modelId="{630D85FB-F15D-4942-8CCA-99065FAEDE13}" type="pres">
      <dgm:prSet presAssocID="{E70D94B4-92A1-4B06-B457-AB089713CDFA}" presName="sibTrans" presStyleCnt="0"/>
      <dgm:spPr/>
    </dgm:pt>
    <dgm:pt modelId="{F4715C93-0197-4283-BAB3-0518E6D2FDBD}" type="pres">
      <dgm:prSet presAssocID="{28B53971-D72F-4E24-B8DA-21029023687D}" presName="compNode" presStyleCnt="0"/>
      <dgm:spPr/>
    </dgm:pt>
    <dgm:pt modelId="{9471AEE4-8F4B-4D30-A13F-B700CC0EEF9E}" type="pres">
      <dgm:prSet presAssocID="{28B53971-D72F-4E24-B8DA-21029023687D}" presName="bgRect" presStyleLbl="bgShp" presStyleIdx="1" presStyleCnt="3"/>
      <dgm:spPr/>
    </dgm:pt>
    <dgm:pt modelId="{8650AF84-CAE4-4BEA-8859-1B4440C84DEC}" type="pres">
      <dgm:prSet presAssocID="{28B53971-D72F-4E24-B8DA-21029023687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lant"/>
        </a:ext>
      </dgm:extLst>
    </dgm:pt>
    <dgm:pt modelId="{E8513CF2-43EB-459F-BDE7-30CE7DAEAEC3}" type="pres">
      <dgm:prSet presAssocID="{28B53971-D72F-4E24-B8DA-21029023687D}" presName="spaceRect" presStyleCnt="0"/>
      <dgm:spPr/>
    </dgm:pt>
    <dgm:pt modelId="{10F8DAF2-4768-484B-802F-B3ACF6D75C31}" type="pres">
      <dgm:prSet presAssocID="{28B53971-D72F-4E24-B8DA-21029023687D}" presName="parTx" presStyleLbl="revTx" presStyleIdx="2" presStyleCnt="4">
        <dgm:presLayoutVars>
          <dgm:chMax val="0"/>
          <dgm:chPref val="0"/>
        </dgm:presLayoutVars>
      </dgm:prSet>
      <dgm:spPr/>
    </dgm:pt>
    <dgm:pt modelId="{63E29D80-8D56-4835-99CB-90FB0A460B4B}" type="pres">
      <dgm:prSet presAssocID="{3D25EB0C-8A61-4F86-9B28-A72EEE466F3F}" presName="sibTrans" presStyleCnt="0"/>
      <dgm:spPr/>
    </dgm:pt>
    <dgm:pt modelId="{A215A6E3-6D37-4D8F-BD5E-4468514C893E}" type="pres">
      <dgm:prSet presAssocID="{9AA4C1FD-0F7B-4285-89B7-A817E81454E9}" presName="compNode" presStyleCnt="0"/>
      <dgm:spPr/>
    </dgm:pt>
    <dgm:pt modelId="{03CEC7FB-11DF-431F-9E3C-79909A3804CE}" type="pres">
      <dgm:prSet presAssocID="{9AA4C1FD-0F7B-4285-89B7-A817E81454E9}" presName="bgRect" presStyleLbl="bgShp" presStyleIdx="2" presStyleCnt="3"/>
      <dgm:spPr/>
    </dgm:pt>
    <dgm:pt modelId="{10190826-29A4-46F9-A7BF-31FE32EDEF4C}" type="pres">
      <dgm:prSet presAssocID="{9AA4C1FD-0F7B-4285-89B7-A817E81454E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ADB029D5-4B2C-4D25-84A5-288CAD3198DA}" type="pres">
      <dgm:prSet presAssocID="{9AA4C1FD-0F7B-4285-89B7-A817E81454E9}" presName="spaceRect" presStyleCnt="0"/>
      <dgm:spPr/>
    </dgm:pt>
    <dgm:pt modelId="{2AC944E3-98C8-434C-980B-AA32EE08D937}" type="pres">
      <dgm:prSet presAssocID="{9AA4C1FD-0F7B-4285-89B7-A817E81454E9}" presName="parTx" presStyleLbl="revTx" presStyleIdx="3" presStyleCnt="4">
        <dgm:presLayoutVars>
          <dgm:chMax val="0"/>
          <dgm:chPref val="0"/>
        </dgm:presLayoutVars>
      </dgm:prSet>
      <dgm:spPr/>
    </dgm:pt>
  </dgm:ptLst>
  <dgm:cxnLst>
    <dgm:cxn modelId="{BC4BC225-54A2-4270-896D-016D9777BB2B}" srcId="{1FA62DF4-C3C4-47A2-9BAB-58AB8A7AD1B9}" destId="{9AA4C1FD-0F7B-4285-89B7-A817E81454E9}" srcOrd="2" destOrd="0" parTransId="{0DA54D90-FA64-46C7-BBEC-005CD5024D4A}" sibTransId="{37799205-68B4-42C1-A91A-6FBDDC519533}"/>
    <dgm:cxn modelId="{4334D66C-9479-4CE7-A41D-C352C5BE7912}" type="presOf" srcId="{9AA4C1FD-0F7B-4285-89B7-A817E81454E9}" destId="{2AC944E3-98C8-434C-980B-AA32EE08D937}" srcOrd="0" destOrd="0" presId="urn:microsoft.com/office/officeart/2018/2/layout/IconVerticalSolidList"/>
    <dgm:cxn modelId="{E1C2B073-7D43-49A4-AD59-4F0181DDC569}" type="presOf" srcId="{28B53971-D72F-4E24-B8DA-21029023687D}" destId="{10F8DAF2-4768-484B-802F-B3ACF6D75C31}" srcOrd="0" destOrd="0" presId="urn:microsoft.com/office/officeart/2018/2/layout/IconVerticalSolidList"/>
    <dgm:cxn modelId="{1E38BB79-18AA-41D4-82C8-EB6A1B9DAF41}" srcId="{83A0C6D4-A800-4AD6-9601-9DAC5029B053}" destId="{FEA1CE4C-6481-405E-9038-E57B6D2A7FFE}" srcOrd="0" destOrd="0" parTransId="{090FCE92-B4E7-4142-90D5-5673807F86ED}" sibTransId="{260C2B0A-1D8C-4162-B46E-34463A2A696B}"/>
    <dgm:cxn modelId="{2DB3C9A4-47DC-4A9F-AE84-7C294B583C6A}" srcId="{1FA62DF4-C3C4-47A2-9BAB-58AB8A7AD1B9}" destId="{83A0C6D4-A800-4AD6-9601-9DAC5029B053}" srcOrd="0" destOrd="0" parTransId="{41235AD5-6193-4410-B4D8-90104CD67C6A}" sibTransId="{E70D94B4-92A1-4B06-B457-AB089713CDFA}"/>
    <dgm:cxn modelId="{7A7376A9-6596-4E4C-B3CF-64A26884483F}" type="presOf" srcId="{FEA1CE4C-6481-405E-9038-E57B6D2A7FFE}" destId="{8DA280F1-E112-4766-B247-868D46E4478D}" srcOrd="0" destOrd="0" presId="urn:microsoft.com/office/officeart/2018/2/layout/IconVerticalSolidList"/>
    <dgm:cxn modelId="{33903AB1-08FF-421D-8815-ABF0EBA419E8}" srcId="{1FA62DF4-C3C4-47A2-9BAB-58AB8A7AD1B9}" destId="{28B53971-D72F-4E24-B8DA-21029023687D}" srcOrd="1" destOrd="0" parTransId="{0BBCF3F4-4654-44EE-BB8A-75D8BB8EE22D}" sibTransId="{3D25EB0C-8A61-4F86-9B28-A72EEE466F3F}"/>
    <dgm:cxn modelId="{3C2D34D2-485F-4CF7-9008-E43A60C59C8F}" type="presOf" srcId="{83A0C6D4-A800-4AD6-9601-9DAC5029B053}" destId="{B2F780C4-FFE3-4ADE-B21C-C6DDF9237E5B}" srcOrd="0" destOrd="0" presId="urn:microsoft.com/office/officeart/2018/2/layout/IconVerticalSolidList"/>
    <dgm:cxn modelId="{4BA1E4E3-ECAA-4904-8DF6-6B93332CCB6F}" type="presOf" srcId="{1FA62DF4-C3C4-47A2-9BAB-58AB8A7AD1B9}" destId="{5850A7D6-AE71-4308-ACF8-736C0DD302A5}" srcOrd="0" destOrd="0" presId="urn:microsoft.com/office/officeart/2018/2/layout/IconVerticalSolidList"/>
    <dgm:cxn modelId="{731312B6-3237-48F6-B807-5669293DD00A}" type="presParOf" srcId="{5850A7D6-AE71-4308-ACF8-736C0DD302A5}" destId="{E8BFE229-9B8E-4915-85DB-828FF289BAE3}" srcOrd="0" destOrd="0" presId="urn:microsoft.com/office/officeart/2018/2/layout/IconVerticalSolidList"/>
    <dgm:cxn modelId="{D51464BC-885C-45AE-9041-B1F861226DE8}" type="presParOf" srcId="{E8BFE229-9B8E-4915-85DB-828FF289BAE3}" destId="{F7B3B2AC-7E07-42EC-B0D9-AA2086EA9218}" srcOrd="0" destOrd="0" presId="urn:microsoft.com/office/officeart/2018/2/layout/IconVerticalSolidList"/>
    <dgm:cxn modelId="{C4E865A4-5E20-422F-9A3E-538D5A77D463}" type="presParOf" srcId="{E8BFE229-9B8E-4915-85DB-828FF289BAE3}" destId="{30D5D35C-EBCE-452C-B573-094B70D3001A}" srcOrd="1" destOrd="0" presId="urn:microsoft.com/office/officeart/2018/2/layout/IconVerticalSolidList"/>
    <dgm:cxn modelId="{3E1C3406-E773-4628-9325-6272B2B879FF}" type="presParOf" srcId="{E8BFE229-9B8E-4915-85DB-828FF289BAE3}" destId="{D40D85E6-68CB-4817-AD2C-29A42855C41B}" srcOrd="2" destOrd="0" presId="urn:microsoft.com/office/officeart/2018/2/layout/IconVerticalSolidList"/>
    <dgm:cxn modelId="{3405DC71-C8D4-4431-9FBA-C5F4687419DD}" type="presParOf" srcId="{E8BFE229-9B8E-4915-85DB-828FF289BAE3}" destId="{B2F780C4-FFE3-4ADE-B21C-C6DDF9237E5B}" srcOrd="3" destOrd="0" presId="urn:microsoft.com/office/officeart/2018/2/layout/IconVerticalSolidList"/>
    <dgm:cxn modelId="{E413BCF2-782D-4AD3-81DA-692C646C8D8D}" type="presParOf" srcId="{E8BFE229-9B8E-4915-85DB-828FF289BAE3}" destId="{8DA280F1-E112-4766-B247-868D46E4478D}" srcOrd="4" destOrd="0" presId="urn:microsoft.com/office/officeart/2018/2/layout/IconVerticalSolidList"/>
    <dgm:cxn modelId="{17E44B2A-FCE1-475B-8133-454311B487DC}" type="presParOf" srcId="{5850A7D6-AE71-4308-ACF8-736C0DD302A5}" destId="{630D85FB-F15D-4942-8CCA-99065FAEDE13}" srcOrd="1" destOrd="0" presId="urn:microsoft.com/office/officeart/2018/2/layout/IconVerticalSolidList"/>
    <dgm:cxn modelId="{38F80347-C118-4EA1-AF6D-D9ABBF390A8B}" type="presParOf" srcId="{5850A7D6-AE71-4308-ACF8-736C0DD302A5}" destId="{F4715C93-0197-4283-BAB3-0518E6D2FDBD}" srcOrd="2" destOrd="0" presId="urn:microsoft.com/office/officeart/2018/2/layout/IconVerticalSolidList"/>
    <dgm:cxn modelId="{B65ED384-A0E0-45BC-8C28-68FA8C2ABF65}" type="presParOf" srcId="{F4715C93-0197-4283-BAB3-0518E6D2FDBD}" destId="{9471AEE4-8F4B-4D30-A13F-B700CC0EEF9E}" srcOrd="0" destOrd="0" presId="urn:microsoft.com/office/officeart/2018/2/layout/IconVerticalSolidList"/>
    <dgm:cxn modelId="{918F228B-6EDD-4049-8E51-3AC561F13246}" type="presParOf" srcId="{F4715C93-0197-4283-BAB3-0518E6D2FDBD}" destId="{8650AF84-CAE4-4BEA-8859-1B4440C84DEC}" srcOrd="1" destOrd="0" presId="urn:microsoft.com/office/officeart/2018/2/layout/IconVerticalSolidList"/>
    <dgm:cxn modelId="{89916D8E-AD41-4C7C-AC5F-D82276095E52}" type="presParOf" srcId="{F4715C93-0197-4283-BAB3-0518E6D2FDBD}" destId="{E8513CF2-43EB-459F-BDE7-30CE7DAEAEC3}" srcOrd="2" destOrd="0" presId="urn:microsoft.com/office/officeart/2018/2/layout/IconVerticalSolidList"/>
    <dgm:cxn modelId="{86186356-1FE6-4288-B8EC-6EBCF4E1B8FB}" type="presParOf" srcId="{F4715C93-0197-4283-BAB3-0518E6D2FDBD}" destId="{10F8DAF2-4768-484B-802F-B3ACF6D75C31}" srcOrd="3" destOrd="0" presId="urn:microsoft.com/office/officeart/2018/2/layout/IconVerticalSolidList"/>
    <dgm:cxn modelId="{DE5ADA24-9D4F-425D-A0A7-A9A6D552A49F}" type="presParOf" srcId="{5850A7D6-AE71-4308-ACF8-736C0DD302A5}" destId="{63E29D80-8D56-4835-99CB-90FB0A460B4B}" srcOrd="3" destOrd="0" presId="urn:microsoft.com/office/officeart/2018/2/layout/IconVerticalSolidList"/>
    <dgm:cxn modelId="{614FCA18-7CAB-4D82-AA6D-2DEE6F110FE9}" type="presParOf" srcId="{5850A7D6-AE71-4308-ACF8-736C0DD302A5}" destId="{A215A6E3-6D37-4D8F-BD5E-4468514C893E}" srcOrd="4" destOrd="0" presId="urn:microsoft.com/office/officeart/2018/2/layout/IconVerticalSolidList"/>
    <dgm:cxn modelId="{60E012C2-5DA2-44B2-A456-883345057707}" type="presParOf" srcId="{A215A6E3-6D37-4D8F-BD5E-4468514C893E}" destId="{03CEC7FB-11DF-431F-9E3C-79909A3804CE}" srcOrd="0" destOrd="0" presId="urn:microsoft.com/office/officeart/2018/2/layout/IconVerticalSolidList"/>
    <dgm:cxn modelId="{19247423-4C40-45F7-80DD-396166B3A347}" type="presParOf" srcId="{A215A6E3-6D37-4D8F-BD5E-4468514C893E}" destId="{10190826-29A4-46F9-A7BF-31FE32EDEF4C}" srcOrd="1" destOrd="0" presId="urn:microsoft.com/office/officeart/2018/2/layout/IconVerticalSolidList"/>
    <dgm:cxn modelId="{FF5E75ED-FD80-4717-8037-7D108CBA169B}" type="presParOf" srcId="{A215A6E3-6D37-4D8F-BD5E-4468514C893E}" destId="{ADB029D5-4B2C-4D25-84A5-288CAD3198DA}" srcOrd="2" destOrd="0" presId="urn:microsoft.com/office/officeart/2018/2/layout/IconVerticalSolidList"/>
    <dgm:cxn modelId="{20E40F3E-0321-4DA1-BE8E-2C4093FFB486}" type="presParOf" srcId="{A215A6E3-6D37-4D8F-BD5E-4468514C893E}" destId="{2AC944E3-98C8-434C-980B-AA32EE08D9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0DBF7F-D51F-44CC-A3FD-8181CCA561C0}" type="doc">
      <dgm:prSet loTypeId="urn:microsoft.com/office/officeart/2008/layout/LinedList" loCatId="list" qsTypeId="urn:microsoft.com/office/officeart/2005/8/quickstyle/simple2" qsCatId="simple" csTypeId="urn:microsoft.com/office/officeart/2005/8/colors/accent2_2" csCatId="accent2"/>
      <dgm:spPr/>
      <dgm:t>
        <a:bodyPr/>
        <a:lstStyle/>
        <a:p>
          <a:endParaRPr lang="en-US"/>
        </a:p>
      </dgm:t>
    </dgm:pt>
    <dgm:pt modelId="{FD765B39-EDCF-44CA-8752-350EF460D0C0}">
      <dgm:prSet/>
      <dgm:spPr/>
      <dgm:t>
        <a:bodyPr/>
        <a:lstStyle/>
        <a:p>
          <a:r>
            <a:rPr lang="en-US" dirty="0">
              <a:solidFill>
                <a:schemeClr val="bg1"/>
              </a:solidFill>
            </a:rPr>
            <a:t>“If you want to make small changes, change the way you do things. If you want to make major changes, </a:t>
          </a:r>
          <a:r>
            <a:rPr lang="en-US" u="sng" dirty="0">
              <a:solidFill>
                <a:schemeClr val="bg1"/>
              </a:solidFill>
            </a:rPr>
            <a:t>change the way you see things</a:t>
          </a:r>
          <a:r>
            <a:rPr lang="en-US" dirty="0">
              <a:solidFill>
                <a:schemeClr val="bg1"/>
              </a:solidFill>
            </a:rPr>
            <a:t>.” – </a:t>
          </a:r>
        </a:p>
      </dgm:t>
    </dgm:pt>
    <dgm:pt modelId="{841058E8-E898-4173-9316-4DE00EE7D708}" type="parTrans" cxnId="{6D132AE6-E8C2-427F-A437-40B53A32E565}">
      <dgm:prSet/>
      <dgm:spPr/>
      <dgm:t>
        <a:bodyPr/>
        <a:lstStyle/>
        <a:p>
          <a:endParaRPr lang="en-US"/>
        </a:p>
      </dgm:t>
    </dgm:pt>
    <dgm:pt modelId="{2C6BBEE8-03FF-4A54-8C40-3FB2CF4B3A23}" type="sibTrans" cxnId="{6D132AE6-E8C2-427F-A437-40B53A32E565}">
      <dgm:prSet/>
      <dgm:spPr/>
      <dgm:t>
        <a:bodyPr/>
        <a:lstStyle/>
        <a:p>
          <a:endParaRPr lang="en-US"/>
        </a:p>
      </dgm:t>
    </dgm:pt>
    <dgm:pt modelId="{ECD249E8-830C-4EFE-8722-2741BE79378B}">
      <dgm:prSet/>
      <dgm:spPr/>
      <dgm:t>
        <a:bodyPr/>
        <a:lstStyle/>
        <a:p>
          <a:r>
            <a:rPr lang="en-US" dirty="0">
              <a:solidFill>
                <a:schemeClr val="bg1"/>
              </a:solidFill>
            </a:rPr>
            <a:t>Don Campbell – Dirt to Soil, Gabe Brown. </a:t>
          </a:r>
        </a:p>
      </dgm:t>
    </dgm:pt>
    <dgm:pt modelId="{15C31D66-F09C-4BE3-A881-8B1DE8286A40}" type="parTrans" cxnId="{D41C7209-8F47-4AEF-A256-A21AEAB875E4}">
      <dgm:prSet/>
      <dgm:spPr/>
      <dgm:t>
        <a:bodyPr/>
        <a:lstStyle/>
        <a:p>
          <a:endParaRPr lang="en-US"/>
        </a:p>
      </dgm:t>
    </dgm:pt>
    <dgm:pt modelId="{B7A11D48-0269-4176-BF03-7F387D97E8B7}" type="sibTrans" cxnId="{D41C7209-8F47-4AEF-A256-A21AEAB875E4}">
      <dgm:prSet/>
      <dgm:spPr/>
      <dgm:t>
        <a:bodyPr/>
        <a:lstStyle/>
        <a:p>
          <a:endParaRPr lang="en-US"/>
        </a:p>
      </dgm:t>
    </dgm:pt>
    <dgm:pt modelId="{2BE51CD8-F896-4589-B529-5BA42CCA2D58}" type="pres">
      <dgm:prSet presAssocID="{AC0DBF7F-D51F-44CC-A3FD-8181CCA561C0}" presName="vert0" presStyleCnt="0">
        <dgm:presLayoutVars>
          <dgm:dir/>
          <dgm:animOne val="branch"/>
          <dgm:animLvl val="lvl"/>
        </dgm:presLayoutVars>
      </dgm:prSet>
      <dgm:spPr/>
    </dgm:pt>
    <dgm:pt modelId="{A81FD4C1-925F-432A-94E3-1DAE27873C65}" type="pres">
      <dgm:prSet presAssocID="{FD765B39-EDCF-44CA-8752-350EF460D0C0}" presName="thickLine" presStyleLbl="alignNode1" presStyleIdx="0" presStyleCnt="2"/>
      <dgm:spPr/>
    </dgm:pt>
    <dgm:pt modelId="{FE763064-D6E2-43E1-9023-C8993EE703B9}" type="pres">
      <dgm:prSet presAssocID="{FD765B39-EDCF-44CA-8752-350EF460D0C0}" presName="horz1" presStyleCnt="0"/>
      <dgm:spPr/>
    </dgm:pt>
    <dgm:pt modelId="{DE2448AB-9DA5-45BF-AAF2-E76CF84EC18F}" type="pres">
      <dgm:prSet presAssocID="{FD765B39-EDCF-44CA-8752-350EF460D0C0}" presName="tx1" presStyleLbl="revTx" presStyleIdx="0" presStyleCnt="2"/>
      <dgm:spPr/>
    </dgm:pt>
    <dgm:pt modelId="{42A794AE-F1A6-4856-AA7A-7208DB8FE4DD}" type="pres">
      <dgm:prSet presAssocID="{FD765B39-EDCF-44CA-8752-350EF460D0C0}" presName="vert1" presStyleCnt="0"/>
      <dgm:spPr/>
    </dgm:pt>
    <dgm:pt modelId="{7EBB28C0-0450-4646-92F7-82F303CAF1CA}" type="pres">
      <dgm:prSet presAssocID="{ECD249E8-830C-4EFE-8722-2741BE79378B}" presName="thickLine" presStyleLbl="alignNode1" presStyleIdx="1" presStyleCnt="2"/>
      <dgm:spPr/>
    </dgm:pt>
    <dgm:pt modelId="{75648A8D-3C23-494D-A4C1-ABC11C1323A5}" type="pres">
      <dgm:prSet presAssocID="{ECD249E8-830C-4EFE-8722-2741BE79378B}" presName="horz1" presStyleCnt="0"/>
      <dgm:spPr/>
    </dgm:pt>
    <dgm:pt modelId="{F7AB893C-19D5-4154-9C98-4440ECC925AC}" type="pres">
      <dgm:prSet presAssocID="{ECD249E8-830C-4EFE-8722-2741BE79378B}" presName="tx1" presStyleLbl="revTx" presStyleIdx="1" presStyleCnt="2"/>
      <dgm:spPr/>
    </dgm:pt>
    <dgm:pt modelId="{7E92DF3F-3D5A-4A9D-8F1B-50AF60A5EA0F}" type="pres">
      <dgm:prSet presAssocID="{ECD249E8-830C-4EFE-8722-2741BE79378B}" presName="vert1" presStyleCnt="0"/>
      <dgm:spPr/>
    </dgm:pt>
  </dgm:ptLst>
  <dgm:cxnLst>
    <dgm:cxn modelId="{D41C7209-8F47-4AEF-A256-A21AEAB875E4}" srcId="{AC0DBF7F-D51F-44CC-A3FD-8181CCA561C0}" destId="{ECD249E8-830C-4EFE-8722-2741BE79378B}" srcOrd="1" destOrd="0" parTransId="{15C31D66-F09C-4BE3-A881-8B1DE8286A40}" sibTransId="{B7A11D48-0269-4176-BF03-7F387D97E8B7}"/>
    <dgm:cxn modelId="{0CFD6567-1019-449A-B6EC-1B34EC4EA205}" type="presOf" srcId="{AC0DBF7F-D51F-44CC-A3FD-8181CCA561C0}" destId="{2BE51CD8-F896-4589-B529-5BA42CCA2D58}" srcOrd="0" destOrd="0" presId="urn:microsoft.com/office/officeart/2008/layout/LinedList"/>
    <dgm:cxn modelId="{5D148279-7780-4DEA-A221-45F25C3EB65B}" type="presOf" srcId="{ECD249E8-830C-4EFE-8722-2741BE79378B}" destId="{F7AB893C-19D5-4154-9C98-4440ECC925AC}" srcOrd="0" destOrd="0" presId="urn:microsoft.com/office/officeart/2008/layout/LinedList"/>
    <dgm:cxn modelId="{356711B9-63E8-4A05-826A-C63DE7DA3D79}" type="presOf" srcId="{FD765B39-EDCF-44CA-8752-350EF460D0C0}" destId="{DE2448AB-9DA5-45BF-AAF2-E76CF84EC18F}" srcOrd="0" destOrd="0" presId="urn:microsoft.com/office/officeart/2008/layout/LinedList"/>
    <dgm:cxn modelId="{6D132AE6-E8C2-427F-A437-40B53A32E565}" srcId="{AC0DBF7F-D51F-44CC-A3FD-8181CCA561C0}" destId="{FD765B39-EDCF-44CA-8752-350EF460D0C0}" srcOrd="0" destOrd="0" parTransId="{841058E8-E898-4173-9316-4DE00EE7D708}" sibTransId="{2C6BBEE8-03FF-4A54-8C40-3FB2CF4B3A23}"/>
    <dgm:cxn modelId="{CCF7D5A1-D752-4ED6-8D83-F1F46963BC47}" type="presParOf" srcId="{2BE51CD8-F896-4589-B529-5BA42CCA2D58}" destId="{A81FD4C1-925F-432A-94E3-1DAE27873C65}" srcOrd="0" destOrd="0" presId="urn:microsoft.com/office/officeart/2008/layout/LinedList"/>
    <dgm:cxn modelId="{A13DA575-4664-49D2-BA37-A4E2DFDAC03E}" type="presParOf" srcId="{2BE51CD8-F896-4589-B529-5BA42CCA2D58}" destId="{FE763064-D6E2-43E1-9023-C8993EE703B9}" srcOrd="1" destOrd="0" presId="urn:microsoft.com/office/officeart/2008/layout/LinedList"/>
    <dgm:cxn modelId="{56BE1892-8120-42A8-8DD2-B04D2FF978E7}" type="presParOf" srcId="{FE763064-D6E2-43E1-9023-C8993EE703B9}" destId="{DE2448AB-9DA5-45BF-AAF2-E76CF84EC18F}" srcOrd="0" destOrd="0" presId="urn:microsoft.com/office/officeart/2008/layout/LinedList"/>
    <dgm:cxn modelId="{C92A4727-C3F3-4FFC-9CB7-9AEA215D2113}" type="presParOf" srcId="{FE763064-D6E2-43E1-9023-C8993EE703B9}" destId="{42A794AE-F1A6-4856-AA7A-7208DB8FE4DD}" srcOrd="1" destOrd="0" presId="urn:microsoft.com/office/officeart/2008/layout/LinedList"/>
    <dgm:cxn modelId="{1241D8C7-D4E4-412F-82C6-1C6E6C4BB090}" type="presParOf" srcId="{2BE51CD8-F896-4589-B529-5BA42CCA2D58}" destId="{7EBB28C0-0450-4646-92F7-82F303CAF1CA}" srcOrd="2" destOrd="0" presId="urn:microsoft.com/office/officeart/2008/layout/LinedList"/>
    <dgm:cxn modelId="{218FD577-06D9-42CC-A8DD-555C8421D23A}" type="presParOf" srcId="{2BE51CD8-F896-4589-B529-5BA42CCA2D58}" destId="{75648A8D-3C23-494D-A4C1-ABC11C1323A5}" srcOrd="3" destOrd="0" presId="urn:microsoft.com/office/officeart/2008/layout/LinedList"/>
    <dgm:cxn modelId="{7CAE3D45-E586-40EB-9E11-D868A6054CE2}" type="presParOf" srcId="{75648A8D-3C23-494D-A4C1-ABC11C1323A5}" destId="{F7AB893C-19D5-4154-9C98-4440ECC925AC}" srcOrd="0" destOrd="0" presId="urn:microsoft.com/office/officeart/2008/layout/LinedList"/>
    <dgm:cxn modelId="{4D56780F-5EC1-47D1-9D02-6095C2438BB7}" type="presParOf" srcId="{75648A8D-3C23-494D-A4C1-ABC11C1323A5}" destId="{7E92DF3F-3D5A-4A9D-8F1B-50AF60A5EA0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3D9DA7-C4A4-4250-B58C-75E4CE1175FF}" type="doc">
      <dgm:prSet loTypeId="urn:microsoft.com/office/officeart/2005/8/layout/vList2" loCatId="list" qsTypeId="urn:microsoft.com/office/officeart/2005/8/quickstyle/simple2" qsCatId="simple" csTypeId="urn:microsoft.com/office/officeart/2005/8/colors/colorful1" csCatId="colorful"/>
      <dgm:spPr/>
      <dgm:t>
        <a:bodyPr/>
        <a:lstStyle/>
        <a:p>
          <a:endParaRPr lang="en-US"/>
        </a:p>
      </dgm:t>
    </dgm:pt>
    <dgm:pt modelId="{FCA3CBBE-752F-4F98-8409-1B4C15DE075F}">
      <dgm:prSet/>
      <dgm:spPr/>
      <dgm:t>
        <a:bodyPr/>
        <a:lstStyle/>
        <a:p>
          <a:r>
            <a:rPr lang="en-US" dirty="0"/>
            <a:t>“Then the Lord God took the man and put him in the garden of Eden to </a:t>
          </a:r>
          <a:r>
            <a:rPr lang="en-US" u="sng" dirty="0"/>
            <a:t>tend</a:t>
          </a:r>
          <a:r>
            <a:rPr lang="en-US" dirty="0"/>
            <a:t> and </a:t>
          </a:r>
          <a:r>
            <a:rPr lang="en-US" u="sng" dirty="0"/>
            <a:t>keep it</a:t>
          </a:r>
          <a:r>
            <a:rPr lang="en-US" dirty="0"/>
            <a:t>.” – Genesis 2:15</a:t>
          </a:r>
        </a:p>
      </dgm:t>
    </dgm:pt>
    <dgm:pt modelId="{61265981-510F-4A60-B132-2EB99939618D}" type="parTrans" cxnId="{56263AEE-53DA-467B-BAA3-4E40F84C13C1}">
      <dgm:prSet/>
      <dgm:spPr/>
      <dgm:t>
        <a:bodyPr/>
        <a:lstStyle/>
        <a:p>
          <a:endParaRPr lang="en-US"/>
        </a:p>
      </dgm:t>
    </dgm:pt>
    <dgm:pt modelId="{D11A88DD-F4A7-404D-877E-D8E788F8610A}" type="sibTrans" cxnId="{56263AEE-53DA-467B-BAA3-4E40F84C13C1}">
      <dgm:prSet/>
      <dgm:spPr/>
      <dgm:t>
        <a:bodyPr/>
        <a:lstStyle/>
        <a:p>
          <a:endParaRPr lang="en-US"/>
        </a:p>
      </dgm:t>
    </dgm:pt>
    <dgm:pt modelId="{866839D5-C7F8-45B4-B70F-8C72B76E3868}">
      <dgm:prSet/>
      <dgm:spPr/>
      <dgm:t>
        <a:bodyPr/>
        <a:lstStyle/>
        <a:p>
          <a:r>
            <a:rPr lang="en-US" u="sng"/>
            <a:t>Keep</a:t>
          </a:r>
          <a:r>
            <a:rPr lang="en-US"/>
            <a:t> in the Hebrew means to guard, to protect, to attend, preserve</a:t>
          </a:r>
        </a:p>
      </dgm:t>
    </dgm:pt>
    <dgm:pt modelId="{2B51D840-91DC-4234-84B0-EFC60C362059}" type="parTrans" cxnId="{BA9E7B6E-F003-4C4D-BED2-A8AA7B328AC4}">
      <dgm:prSet/>
      <dgm:spPr/>
      <dgm:t>
        <a:bodyPr/>
        <a:lstStyle/>
        <a:p>
          <a:endParaRPr lang="en-US"/>
        </a:p>
      </dgm:t>
    </dgm:pt>
    <dgm:pt modelId="{E477CA16-3F53-4C51-8D5A-956AFD72656E}" type="sibTrans" cxnId="{BA9E7B6E-F003-4C4D-BED2-A8AA7B328AC4}">
      <dgm:prSet/>
      <dgm:spPr/>
      <dgm:t>
        <a:bodyPr/>
        <a:lstStyle/>
        <a:p>
          <a:endParaRPr lang="en-US"/>
        </a:p>
      </dgm:t>
    </dgm:pt>
    <dgm:pt modelId="{42AEE8E1-056A-4C6C-BB0C-7FF83EABA8AF}" type="pres">
      <dgm:prSet presAssocID="{AB3D9DA7-C4A4-4250-B58C-75E4CE1175FF}" presName="linear" presStyleCnt="0">
        <dgm:presLayoutVars>
          <dgm:animLvl val="lvl"/>
          <dgm:resizeHandles val="exact"/>
        </dgm:presLayoutVars>
      </dgm:prSet>
      <dgm:spPr/>
    </dgm:pt>
    <dgm:pt modelId="{9D3A1ED2-FA3A-4D40-8C78-1C83F7C21A26}" type="pres">
      <dgm:prSet presAssocID="{FCA3CBBE-752F-4F98-8409-1B4C15DE075F}" presName="parentText" presStyleLbl="node1" presStyleIdx="0" presStyleCnt="2">
        <dgm:presLayoutVars>
          <dgm:chMax val="0"/>
          <dgm:bulletEnabled val="1"/>
        </dgm:presLayoutVars>
      </dgm:prSet>
      <dgm:spPr/>
    </dgm:pt>
    <dgm:pt modelId="{7C6FC267-2051-4985-AB1C-D87D6AAD9F2A}" type="pres">
      <dgm:prSet presAssocID="{D11A88DD-F4A7-404D-877E-D8E788F8610A}" presName="spacer" presStyleCnt="0"/>
      <dgm:spPr/>
    </dgm:pt>
    <dgm:pt modelId="{4ADAE925-5F34-4A97-AC72-A2400736F141}" type="pres">
      <dgm:prSet presAssocID="{866839D5-C7F8-45B4-B70F-8C72B76E3868}" presName="parentText" presStyleLbl="node1" presStyleIdx="1" presStyleCnt="2">
        <dgm:presLayoutVars>
          <dgm:chMax val="0"/>
          <dgm:bulletEnabled val="1"/>
        </dgm:presLayoutVars>
      </dgm:prSet>
      <dgm:spPr/>
    </dgm:pt>
  </dgm:ptLst>
  <dgm:cxnLst>
    <dgm:cxn modelId="{AB4FBC02-39A8-4331-A447-CAFFA7B44EA3}" type="presOf" srcId="{FCA3CBBE-752F-4F98-8409-1B4C15DE075F}" destId="{9D3A1ED2-FA3A-4D40-8C78-1C83F7C21A26}" srcOrd="0" destOrd="0" presId="urn:microsoft.com/office/officeart/2005/8/layout/vList2"/>
    <dgm:cxn modelId="{BA9E7B6E-F003-4C4D-BED2-A8AA7B328AC4}" srcId="{AB3D9DA7-C4A4-4250-B58C-75E4CE1175FF}" destId="{866839D5-C7F8-45B4-B70F-8C72B76E3868}" srcOrd="1" destOrd="0" parTransId="{2B51D840-91DC-4234-84B0-EFC60C362059}" sibTransId="{E477CA16-3F53-4C51-8D5A-956AFD72656E}"/>
    <dgm:cxn modelId="{22909C94-AC80-493E-8A37-A67014DAE50B}" type="presOf" srcId="{AB3D9DA7-C4A4-4250-B58C-75E4CE1175FF}" destId="{42AEE8E1-056A-4C6C-BB0C-7FF83EABA8AF}" srcOrd="0" destOrd="0" presId="urn:microsoft.com/office/officeart/2005/8/layout/vList2"/>
    <dgm:cxn modelId="{1FC2E4D2-40B2-4A18-996B-38BF81CFADB6}" type="presOf" srcId="{866839D5-C7F8-45B4-B70F-8C72B76E3868}" destId="{4ADAE925-5F34-4A97-AC72-A2400736F141}" srcOrd="0" destOrd="0" presId="urn:microsoft.com/office/officeart/2005/8/layout/vList2"/>
    <dgm:cxn modelId="{56263AEE-53DA-467B-BAA3-4E40F84C13C1}" srcId="{AB3D9DA7-C4A4-4250-B58C-75E4CE1175FF}" destId="{FCA3CBBE-752F-4F98-8409-1B4C15DE075F}" srcOrd="0" destOrd="0" parTransId="{61265981-510F-4A60-B132-2EB99939618D}" sibTransId="{D11A88DD-F4A7-404D-877E-D8E788F8610A}"/>
    <dgm:cxn modelId="{9073CAEC-335F-49A1-B6CC-237EC6821F30}" type="presParOf" srcId="{42AEE8E1-056A-4C6C-BB0C-7FF83EABA8AF}" destId="{9D3A1ED2-FA3A-4D40-8C78-1C83F7C21A26}" srcOrd="0" destOrd="0" presId="urn:microsoft.com/office/officeart/2005/8/layout/vList2"/>
    <dgm:cxn modelId="{2E3D3A1D-E55A-4905-9A6A-65204AE4075A}" type="presParOf" srcId="{42AEE8E1-056A-4C6C-BB0C-7FF83EABA8AF}" destId="{7C6FC267-2051-4985-AB1C-D87D6AAD9F2A}" srcOrd="1" destOrd="0" presId="urn:microsoft.com/office/officeart/2005/8/layout/vList2"/>
    <dgm:cxn modelId="{965988F7-D414-4635-B4EF-518A5933E23F}" type="presParOf" srcId="{42AEE8E1-056A-4C6C-BB0C-7FF83EABA8AF}" destId="{4ADAE925-5F34-4A97-AC72-A2400736F141}"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2D23E-0814-4BE9-91B5-6EE9EDD09D61}">
      <dsp:nvSpPr>
        <dsp:cNvPr id="0" name=""/>
        <dsp:cNvSpPr/>
      </dsp:nvSpPr>
      <dsp:spPr>
        <a:xfrm>
          <a:off x="1748064" y="2975"/>
          <a:ext cx="3342605" cy="20055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30-year average annual rainfall </a:t>
          </a:r>
        </a:p>
        <a:p>
          <a:pPr marL="0" lvl="0" indent="0" algn="ctr" defTabSz="1289050">
            <a:lnSpc>
              <a:spcPct val="90000"/>
            </a:lnSpc>
            <a:spcBef>
              <a:spcPct val="0"/>
            </a:spcBef>
            <a:spcAft>
              <a:spcPct val="35000"/>
            </a:spcAft>
            <a:buNone/>
          </a:pPr>
          <a:r>
            <a:rPr lang="en-US" sz="2900" kern="1200" dirty="0"/>
            <a:t>18 inches</a:t>
          </a:r>
        </a:p>
      </dsp:txBody>
      <dsp:txXfrm>
        <a:off x="1748064" y="2975"/>
        <a:ext cx="3342605" cy="2005563"/>
      </dsp:txXfrm>
    </dsp:sp>
    <dsp:sp modelId="{1A398552-F17E-49AD-A4FA-8B7C2F1D4A87}">
      <dsp:nvSpPr>
        <dsp:cNvPr id="0" name=""/>
        <dsp:cNvSpPr/>
      </dsp:nvSpPr>
      <dsp:spPr>
        <a:xfrm>
          <a:off x="5424930" y="2975"/>
          <a:ext cx="3342605" cy="200556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May – August</a:t>
          </a:r>
        </a:p>
        <a:p>
          <a:pPr marL="0" lvl="0" indent="0" algn="ctr" defTabSz="1289050">
            <a:lnSpc>
              <a:spcPct val="90000"/>
            </a:lnSpc>
            <a:spcBef>
              <a:spcPct val="0"/>
            </a:spcBef>
            <a:spcAft>
              <a:spcPct val="35000"/>
            </a:spcAft>
            <a:buNone/>
          </a:pPr>
          <a:r>
            <a:rPr lang="en-US" sz="2900" kern="1200" dirty="0"/>
            <a:t>9 inches on average</a:t>
          </a:r>
        </a:p>
      </dsp:txBody>
      <dsp:txXfrm>
        <a:off x="5424930" y="2975"/>
        <a:ext cx="3342605" cy="2005563"/>
      </dsp:txXfrm>
    </dsp:sp>
    <dsp:sp modelId="{BBB2ECBB-9F25-4993-9248-4DAED9DC9A3C}">
      <dsp:nvSpPr>
        <dsp:cNvPr id="0" name=""/>
        <dsp:cNvSpPr/>
      </dsp:nvSpPr>
      <dsp:spPr>
        <a:xfrm>
          <a:off x="3586497" y="2342799"/>
          <a:ext cx="3342605" cy="200556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Most rainfall comes in </a:t>
          </a:r>
        </a:p>
        <a:p>
          <a:pPr marL="0" lvl="0" indent="0" algn="ctr" defTabSz="1289050">
            <a:lnSpc>
              <a:spcPct val="90000"/>
            </a:lnSpc>
            <a:spcBef>
              <a:spcPct val="0"/>
            </a:spcBef>
            <a:spcAft>
              <a:spcPct val="35000"/>
            </a:spcAft>
            <a:buNone/>
          </a:pPr>
          <a:r>
            <a:rPr lang="en-US" sz="2900" kern="1200" dirty="0"/>
            <a:t>May, June, &amp; September</a:t>
          </a:r>
        </a:p>
      </dsp:txBody>
      <dsp:txXfrm>
        <a:off x="3586497" y="2342799"/>
        <a:ext cx="3342605" cy="20055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6C3AD-8D66-4BDF-92DE-0A6712C16FEC}">
      <dsp:nvSpPr>
        <dsp:cNvPr id="0" name=""/>
        <dsp:cNvSpPr/>
      </dsp:nvSpPr>
      <dsp:spPr>
        <a:xfrm>
          <a:off x="0" y="231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3DD975-A453-4CD3-A409-4474F7F1554F}">
      <dsp:nvSpPr>
        <dsp:cNvPr id="0" name=""/>
        <dsp:cNvSpPr/>
      </dsp:nvSpPr>
      <dsp:spPr>
        <a:xfrm>
          <a:off x="355657" y="266858"/>
          <a:ext cx="646650" cy="6466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28895B-6A6A-445C-8E3D-FC2BE0FBF3A7}">
      <dsp:nvSpPr>
        <dsp:cNvPr id="0" name=""/>
        <dsp:cNvSpPr/>
      </dsp:nvSpPr>
      <dsp:spPr>
        <a:xfrm>
          <a:off x="1357965" y="231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kern="1200"/>
            <a:t>Your Why is something deeper</a:t>
          </a:r>
        </a:p>
      </dsp:txBody>
      <dsp:txXfrm>
        <a:off x="1357965" y="2319"/>
        <a:ext cx="4887299" cy="1175727"/>
      </dsp:txXfrm>
    </dsp:sp>
    <dsp:sp modelId="{2BA90F80-2259-4618-8A19-7D7ECE0BAE11}">
      <dsp:nvSpPr>
        <dsp:cNvPr id="0" name=""/>
        <dsp:cNvSpPr/>
      </dsp:nvSpPr>
      <dsp:spPr>
        <a:xfrm>
          <a:off x="0" y="147197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B2E398-D427-43E4-80B7-7DF1BD546518}">
      <dsp:nvSpPr>
        <dsp:cNvPr id="0" name=""/>
        <dsp:cNvSpPr/>
      </dsp:nvSpPr>
      <dsp:spPr>
        <a:xfrm>
          <a:off x="355657" y="1736518"/>
          <a:ext cx="646650" cy="6466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7740B5-DC92-46A9-A7AA-B200C02CC31A}">
      <dsp:nvSpPr>
        <dsp:cNvPr id="0" name=""/>
        <dsp:cNvSpPr/>
      </dsp:nvSpPr>
      <dsp:spPr>
        <a:xfrm>
          <a:off x="1357965" y="147197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kern="1200"/>
            <a:t>It is Your Purpose, Cause or Belief.</a:t>
          </a:r>
        </a:p>
      </dsp:txBody>
      <dsp:txXfrm>
        <a:off x="1357965" y="1471979"/>
        <a:ext cx="4887299" cy="1175727"/>
      </dsp:txXfrm>
    </dsp:sp>
    <dsp:sp modelId="{3F9C0A9A-0652-430D-AA53-4DBB860A22A2}">
      <dsp:nvSpPr>
        <dsp:cNvPr id="0" name=""/>
        <dsp:cNvSpPr/>
      </dsp:nvSpPr>
      <dsp:spPr>
        <a:xfrm>
          <a:off x="0" y="294163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C23CFE-9B06-423F-81D3-7142310485EA}">
      <dsp:nvSpPr>
        <dsp:cNvPr id="0" name=""/>
        <dsp:cNvSpPr/>
      </dsp:nvSpPr>
      <dsp:spPr>
        <a:xfrm>
          <a:off x="355657" y="3206178"/>
          <a:ext cx="646650" cy="6466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9D094B-9D95-45AE-AC07-B8C4C212A876}">
      <dsp:nvSpPr>
        <dsp:cNvPr id="0" name=""/>
        <dsp:cNvSpPr/>
      </dsp:nvSpPr>
      <dsp:spPr>
        <a:xfrm>
          <a:off x="1357965" y="294163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kern="1200" dirty="0"/>
            <a:t>It is your motivation to get up everyday.</a:t>
          </a:r>
        </a:p>
      </dsp:txBody>
      <dsp:txXfrm>
        <a:off x="1357965" y="2941639"/>
        <a:ext cx="4887299" cy="1175727"/>
      </dsp:txXfrm>
    </dsp:sp>
    <dsp:sp modelId="{757F42D3-770F-4F1A-8099-EB67B6F77989}">
      <dsp:nvSpPr>
        <dsp:cNvPr id="0" name=""/>
        <dsp:cNvSpPr/>
      </dsp:nvSpPr>
      <dsp:spPr>
        <a:xfrm>
          <a:off x="0" y="4411299"/>
          <a:ext cx="6245265" cy="11757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EFA26-7584-48B0-804A-C9D29067328D}">
      <dsp:nvSpPr>
        <dsp:cNvPr id="0" name=""/>
        <dsp:cNvSpPr/>
      </dsp:nvSpPr>
      <dsp:spPr>
        <a:xfrm>
          <a:off x="355657" y="4675838"/>
          <a:ext cx="646650" cy="6466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1BFED1-72C3-4895-B6C0-E84A4DC91663}">
      <dsp:nvSpPr>
        <dsp:cNvPr id="0" name=""/>
        <dsp:cNvSpPr/>
      </dsp:nvSpPr>
      <dsp:spPr>
        <a:xfrm>
          <a:off x="1357965" y="4411299"/>
          <a:ext cx="4887299" cy="11757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431" tIns="124431" rIns="124431" bIns="124431" numCol="1" spcCol="1270" anchor="ctr" anchorCtr="0">
          <a:noAutofit/>
        </a:bodyPr>
        <a:lstStyle/>
        <a:p>
          <a:pPr marL="0" lvl="0" indent="0" algn="l" defTabSz="977900">
            <a:lnSpc>
              <a:spcPct val="100000"/>
            </a:lnSpc>
            <a:spcBef>
              <a:spcPct val="0"/>
            </a:spcBef>
            <a:spcAft>
              <a:spcPct val="35000"/>
            </a:spcAft>
            <a:buNone/>
          </a:pPr>
          <a:r>
            <a:rPr lang="en-US" sz="2200" kern="1200" dirty="0"/>
            <a:t>You must have a “WHY” for soil health</a:t>
          </a:r>
        </a:p>
      </dsp:txBody>
      <dsp:txXfrm>
        <a:off x="1357965" y="4411299"/>
        <a:ext cx="4887299" cy="11757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3B2AC-7E07-42EC-B0D9-AA2086EA9218}">
      <dsp:nvSpPr>
        <dsp:cNvPr id="0" name=""/>
        <dsp:cNvSpPr/>
      </dsp:nvSpPr>
      <dsp:spPr>
        <a:xfrm>
          <a:off x="0" y="8920"/>
          <a:ext cx="10515600" cy="1242935"/>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D5D35C-EBCE-452C-B573-094B70D3001A}">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2F780C4-FFE3-4ADE-B21C-C6DDF9237E5B}">
      <dsp:nvSpPr>
        <dsp:cNvPr id="0" name=""/>
        <dsp:cNvSpPr/>
      </dsp:nvSpPr>
      <dsp:spPr>
        <a:xfrm>
          <a:off x="1435590" y="531"/>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u="sng" kern="1200" dirty="0"/>
            <a:t>WHAT</a:t>
          </a:r>
          <a:r>
            <a:rPr lang="en-US" sz="2100" kern="1200" dirty="0"/>
            <a:t> – is easy to identify. </a:t>
          </a:r>
        </a:p>
        <a:p>
          <a:pPr marL="0" lvl="0" indent="0" algn="l" defTabSz="933450">
            <a:lnSpc>
              <a:spcPct val="100000"/>
            </a:lnSpc>
            <a:spcBef>
              <a:spcPct val="0"/>
            </a:spcBef>
            <a:spcAft>
              <a:spcPct val="35000"/>
            </a:spcAft>
            <a:buNone/>
          </a:pPr>
          <a:r>
            <a:rPr lang="en-US" sz="2100" kern="1200" dirty="0"/>
            <a:t>“</a:t>
          </a:r>
          <a:r>
            <a:rPr lang="en-US" sz="2100" u="sng" kern="1200" dirty="0"/>
            <a:t>What</a:t>
          </a:r>
          <a:r>
            <a:rPr lang="en-US" sz="2100" kern="1200" dirty="0"/>
            <a:t> is it that you do?” example: I farm</a:t>
          </a:r>
        </a:p>
      </dsp:txBody>
      <dsp:txXfrm>
        <a:off x="1435590" y="531"/>
        <a:ext cx="4732020" cy="1242935"/>
      </dsp:txXfrm>
    </dsp:sp>
    <dsp:sp modelId="{8DA280F1-E112-4766-B247-868D46E4478D}">
      <dsp:nvSpPr>
        <dsp:cNvPr id="0" name=""/>
        <dsp:cNvSpPr/>
      </dsp:nvSpPr>
      <dsp:spPr>
        <a:xfrm>
          <a:off x="6167610" y="531"/>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711200">
            <a:lnSpc>
              <a:spcPct val="100000"/>
            </a:lnSpc>
            <a:spcBef>
              <a:spcPct val="0"/>
            </a:spcBef>
            <a:spcAft>
              <a:spcPct val="35000"/>
            </a:spcAft>
            <a:buNone/>
          </a:pPr>
          <a:endParaRPr lang="en-US" sz="1600" kern="1200"/>
        </a:p>
      </dsp:txBody>
      <dsp:txXfrm>
        <a:off x="6167610" y="531"/>
        <a:ext cx="4347989" cy="1242935"/>
      </dsp:txXfrm>
    </dsp:sp>
    <dsp:sp modelId="{9471AEE4-8F4B-4D30-A13F-B700CC0EEF9E}">
      <dsp:nvSpPr>
        <dsp:cNvPr id="0" name=""/>
        <dsp:cNvSpPr/>
      </dsp:nvSpPr>
      <dsp:spPr>
        <a:xfrm>
          <a:off x="0" y="1554201"/>
          <a:ext cx="10515600" cy="1242935"/>
        </a:xfrm>
        <a:prstGeom prst="roundRect">
          <a:avLst>
            <a:gd name="adj" fmla="val 1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dsp:style>
    </dsp:sp>
    <dsp:sp modelId="{8650AF84-CAE4-4BEA-8859-1B4440C84DEC}">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F8DAF2-4768-484B-802F-B3ACF6D75C31}">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u="sng" kern="1200" dirty="0"/>
            <a:t>HOW</a:t>
          </a:r>
          <a:r>
            <a:rPr lang="en-US" sz="2100" kern="1200" dirty="0"/>
            <a:t> – is HOW you do WHAT you do – The 6 Soil Principles, No Till, Organic</a:t>
          </a:r>
        </a:p>
      </dsp:txBody>
      <dsp:txXfrm>
        <a:off x="1435590" y="1554201"/>
        <a:ext cx="9080009" cy="1242935"/>
      </dsp:txXfrm>
    </dsp:sp>
    <dsp:sp modelId="{03CEC7FB-11DF-431F-9E3C-79909A3804CE}">
      <dsp:nvSpPr>
        <dsp:cNvPr id="0" name=""/>
        <dsp:cNvSpPr/>
      </dsp:nvSpPr>
      <dsp:spPr>
        <a:xfrm>
          <a:off x="0" y="3107870"/>
          <a:ext cx="10515600" cy="1242935"/>
        </a:xfrm>
        <a:prstGeom prst="roundRect">
          <a:avLst>
            <a:gd name="adj" fmla="val 1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dsp:style>
    </dsp:sp>
    <dsp:sp modelId="{10190826-29A4-46F9-A7BF-31FE32EDEF4C}">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C944E3-98C8-434C-980B-AA32EE08D937}">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933450">
            <a:lnSpc>
              <a:spcPct val="100000"/>
            </a:lnSpc>
            <a:spcBef>
              <a:spcPct val="0"/>
            </a:spcBef>
            <a:spcAft>
              <a:spcPct val="35000"/>
            </a:spcAft>
            <a:buNone/>
          </a:pPr>
          <a:r>
            <a:rPr lang="en-US" sz="2100" u="sng" kern="1200" dirty="0"/>
            <a:t>WHY</a:t>
          </a:r>
          <a:r>
            <a:rPr lang="en-US" sz="2100" kern="1200" dirty="0"/>
            <a:t> – is why you do what you do, not results. </a:t>
          </a:r>
        </a:p>
      </dsp:txBody>
      <dsp:txXfrm>
        <a:off x="1435590" y="3107870"/>
        <a:ext cx="9080009" cy="1242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FD4C1-925F-432A-94E3-1DAE27873C65}">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2448AB-9DA5-45BF-AAF2-E76CF84EC18F}">
      <dsp:nvSpPr>
        <dsp:cNvPr id="0" name=""/>
        <dsp:cNvSpPr/>
      </dsp:nvSpPr>
      <dsp:spPr>
        <a:xfrm>
          <a:off x="0" y="0"/>
          <a:ext cx="10515600" cy="1672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solidFill>
                <a:schemeClr val="bg1"/>
              </a:solidFill>
            </a:rPr>
            <a:t>“If you want to make small changes, change the way you do things. If you want to make major changes, </a:t>
          </a:r>
          <a:r>
            <a:rPr lang="en-US" sz="3300" u="sng" kern="1200" dirty="0">
              <a:solidFill>
                <a:schemeClr val="bg1"/>
              </a:solidFill>
            </a:rPr>
            <a:t>change the way you see things</a:t>
          </a:r>
          <a:r>
            <a:rPr lang="en-US" sz="3300" kern="1200" dirty="0">
              <a:solidFill>
                <a:schemeClr val="bg1"/>
              </a:solidFill>
            </a:rPr>
            <a:t>.” – </a:t>
          </a:r>
        </a:p>
      </dsp:txBody>
      <dsp:txXfrm>
        <a:off x="0" y="0"/>
        <a:ext cx="10515600" cy="1672743"/>
      </dsp:txXfrm>
    </dsp:sp>
    <dsp:sp modelId="{7EBB28C0-0450-4646-92F7-82F303CAF1CA}">
      <dsp:nvSpPr>
        <dsp:cNvPr id="0" name=""/>
        <dsp:cNvSpPr/>
      </dsp:nvSpPr>
      <dsp:spPr>
        <a:xfrm>
          <a:off x="0" y="1672743"/>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7AB893C-19D5-4154-9C98-4440ECC925AC}">
      <dsp:nvSpPr>
        <dsp:cNvPr id="0" name=""/>
        <dsp:cNvSpPr/>
      </dsp:nvSpPr>
      <dsp:spPr>
        <a:xfrm>
          <a:off x="0" y="1672743"/>
          <a:ext cx="10515600" cy="1672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kern="1200" dirty="0">
              <a:solidFill>
                <a:schemeClr val="bg1"/>
              </a:solidFill>
            </a:rPr>
            <a:t>Don Campbell – Dirt to Soil, Gabe Brown. </a:t>
          </a:r>
        </a:p>
      </dsp:txBody>
      <dsp:txXfrm>
        <a:off x="0" y="1672743"/>
        <a:ext cx="10515600" cy="16727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A1ED2-FA3A-4D40-8C78-1C83F7C21A26}">
      <dsp:nvSpPr>
        <dsp:cNvPr id="0" name=""/>
        <dsp:cNvSpPr/>
      </dsp:nvSpPr>
      <dsp:spPr>
        <a:xfrm>
          <a:off x="0" y="31329"/>
          <a:ext cx="10515600" cy="208961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t>“Then the Lord God took the man and put him in the garden of Eden to </a:t>
          </a:r>
          <a:r>
            <a:rPr lang="en-US" sz="3800" u="sng" kern="1200" dirty="0"/>
            <a:t>tend</a:t>
          </a:r>
          <a:r>
            <a:rPr lang="en-US" sz="3800" kern="1200" dirty="0"/>
            <a:t> and </a:t>
          </a:r>
          <a:r>
            <a:rPr lang="en-US" sz="3800" u="sng" kern="1200" dirty="0"/>
            <a:t>keep it</a:t>
          </a:r>
          <a:r>
            <a:rPr lang="en-US" sz="3800" kern="1200" dirty="0"/>
            <a:t>.” – Genesis 2:15</a:t>
          </a:r>
        </a:p>
      </dsp:txBody>
      <dsp:txXfrm>
        <a:off x="102007" y="133336"/>
        <a:ext cx="10311586" cy="1885605"/>
      </dsp:txXfrm>
    </dsp:sp>
    <dsp:sp modelId="{4ADAE925-5F34-4A97-AC72-A2400736F141}">
      <dsp:nvSpPr>
        <dsp:cNvPr id="0" name=""/>
        <dsp:cNvSpPr/>
      </dsp:nvSpPr>
      <dsp:spPr>
        <a:xfrm>
          <a:off x="0" y="2230389"/>
          <a:ext cx="10515600" cy="2089619"/>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u="sng" kern="1200"/>
            <a:t>Keep</a:t>
          </a:r>
          <a:r>
            <a:rPr lang="en-US" sz="3800" kern="1200"/>
            <a:t> in the Hebrew means to guard, to protect, to attend, preserve</a:t>
          </a:r>
        </a:p>
      </dsp:txBody>
      <dsp:txXfrm>
        <a:off x="102007" y="2332396"/>
        <a:ext cx="10311586" cy="18856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2539822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56935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67950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74164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53875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348363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329285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294925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259620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310662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5B8601-FFBE-4753-A211-F8EE3548CF35}" type="datetimeFigureOut">
              <a:rPr lang="en-US" smtClean="0"/>
              <a:t>1/11/2024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81203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B8601-FFBE-4753-A211-F8EE3548CF35}" type="datetimeFigureOut">
              <a:rPr lang="en-US" smtClean="0"/>
              <a:t>1/11/2024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DBD0E-1AA9-40AF-A7FF-BC40917C37CF}" type="slidenum">
              <a:rPr lang="en-US" smtClean="0"/>
              <a:t>‹#›</a:t>
            </a:fld>
            <a:endParaRPr lang="en-US" dirty="0"/>
          </a:p>
        </p:txBody>
      </p:sp>
    </p:spTree>
    <p:extLst>
      <p:ext uri="{BB962C8B-B14F-4D97-AF65-F5344CB8AC3E}">
        <p14:creationId xmlns:p14="http://schemas.microsoft.com/office/powerpoint/2010/main" val="21733062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E06C9F-2F4D-D6F8-0C30-E07BF31A9A9E}"/>
              </a:ext>
            </a:extLst>
          </p:cNvPr>
          <p:cNvSpPr>
            <a:spLocks noGrp="1"/>
          </p:cNvSpPr>
          <p:nvPr>
            <p:ph type="ctrTitle"/>
          </p:nvPr>
        </p:nvSpPr>
        <p:spPr>
          <a:xfrm>
            <a:off x="1255060" y="5279511"/>
            <a:ext cx="9681882" cy="739880"/>
          </a:xfrm>
        </p:spPr>
        <p:txBody>
          <a:bodyPr anchor="b">
            <a:normAutofit/>
          </a:bodyPr>
          <a:lstStyle/>
          <a:p>
            <a:r>
              <a:rPr lang="en-US" sz="3600" dirty="0">
                <a:solidFill>
                  <a:schemeClr val="tx1">
                    <a:lumMod val="85000"/>
                    <a:lumOff val="15000"/>
                  </a:schemeClr>
                </a:solidFill>
              </a:rPr>
              <a:t>Soil Health U &amp; Trade Show 2024</a:t>
            </a:r>
          </a:p>
        </p:txBody>
      </p:sp>
      <p:sp>
        <p:nvSpPr>
          <p:cNvPr id="3" name="Subtitle 2">
            <a:extLst>
              <a:ext uri="{FF2B5EF4-FFF2-40B4-BE49-F238E27FC236}">
                <a16:creationId xmlns:a16="http://schemas.microsoft.com/office/drawing/2014/main" id="{F3C74955-47CE-A145-E502-2365F96FD3C9}"/>
              </a:ext>
            </a:extLst>
          </p:cNvPr>
          <p:cNvSpPr>
            <a:spLocks noGrp="1"/>
          </p:cNvSpPr>
          <p:nvPr>
            <p:ph type="subTitle" idx="1"/>
          </p:nvPr>
        </p:nvSpPr>
        <p:spPr>
          <a:xfrm>
            <a:off x="2426447" y="6019391"/>
            <a:ext cx="7315199" cy="336959"/>
          </a:xfrm>
        </p:spPr>
        <p:txBody>
          <a:bodyPr anchor="t">
            <a:noAutofit/>
          </a:bodyPr>
          <a:lstStyle/>
          <a:p>
            <a:r>
              <a:rPr lang="en-US" sz="2800" dirty="0">
                <a:solidFill>
                  <a:schemeClr val="tx1">
                    <a:lumMod val="85000"/>
                    <a:lumOff val="15000"/>
                  </a:schemeClr>
                </a:solidFill>
              </a:rPr>
              <a:t>Jeremy Brown</a:t>
            </a:r>
          </a:p>
        </p:txBody>
      </p:sp>
      <p:pic>
        <p:nvPicPr>
          <p:cNvPr id="4" name="Picture 3" descr="A close up of a logo&#10;&#10;Description generated with high confidence">
            <a:extLst>
              <a:ext uri="{FF2B5EF4-FFF2-40B4-BE49-F238E27FC236}">
                <a16:creationId xmlns:a16="http://schemas.microsoft.com/office/drawing/2014/main" id="{7715B2EE-A745-9FEA-1282-6EE39CD96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87" y="830929"/>
            <a:ext cx="10945825" cy="3721580"/>
          </a:xfrm>
          <a:prstGeom prst="rect">
            <a:avLst/>
          </a:prstGeom>
        </p:spPr>
      </p:pic>
    </p:spTree>
    <p:extLst>
      <p:ext uri="{BB962C8B-B14F-4D97-AF65-F5344CB8AC3E}">
        <p14:creationId xmlns:p14="http://schemas.microsoft.com/office/powerpoint/2010/main" val="3113887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7EBF-05A4-7FED-600E-A8B05764D240}"/>
              </a:ext>
            </a:extLst>
          </p:cNvPr>
          <p:cNvSpPr>
            <a:spLocks noGrp="1"/>
          </p:cNvSpPr>
          <p:nvPr>
            <p:ph type="title"/>
          </p:nvPr>
        </p:nvSpPr>
        <p:spPr>
          <a:xfrm>
            <a:off x="479394" y="1070800"/>
            <a:ext cx="3939688" cy="5583126"/>
          </a:xfrm>
        </p:spPr>
        <p:txBody>
          <a:bodyPr>
            <a:normAutofit/>
          </a:bodyPr>
          <a:lstStyle/>
          <a:p>
            <a:pPr algn="r"/>
            <a:r>
              <a:rPr lang="en-US" sz="8000"/>
              <a:t>YOUR WHY</a:t>
            </a:r>
          </a:p>
        </p:txBody>
      </p:sp>
      <p:graphicFrame>
        <p:nvGraphicFramePr>
          <p:cNvPr id="9" name="Content Placeholder 2">
            <a:extLst>
              <a:ext uri="{FF2B5EF4-FFF2-40B4-BE49-F238E27FC236}">
                <a16:creationId xmlns:a16="http://schemas.microsoft.com/office/drawing/2014/main" id="{9846C79B-4B06-3BD0-B8AD-CF8ECE8DABC6}"/>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885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3092D-4028-836D-E475-02CC19E130B5}"/>
              </a:ext>
            </a:extLst>
          </p:cNvPr>
          <p:cNvSpPr>
            <a:spLocks noGrp="1"/>
          </p:cNvSpPr>
          <p:nvPr>
            <p:ph type="title"/>
          </p:nvPr>
        </p:nvSpPr>
        <p:spPr/>
        <p:txBody>
          <a:bodyPr>
            <a:normAutofit fontScale="90000"/>
          </a:bodyPr>
          <a:lstStyle/>
          <a:p>
            <a:br>
              <a:rPr lang="en-US" dirty="0"/>
            </a:br>
            <a:r>
              <a:rPr lang="en-US" u="sng" dirty="0"/>
              <a:t>THE GOLDEN CIRCLE</a:t>
            </a:r>
            <a:br>
              <a:rPr lang="en-US" dirty="0"/>
            </a:br>
            <a:r>
              <a:rPr lang="en-US" sz="3600" dirty="0"/>
              <a:t>Simon Sinek, Start with Why</a:t>
            </a:r>
            <a:br>
              <a:rPr lang="en-US" dirty="0"/>
            </a:br>
            <a:endParaRPr lang="en-US" dirty="0"/>
          </a:p>
        </p:txBody>
      </p:sp>
      <p:sp>
        <p:nvSpPr>
          <p:cNvPr id="3" name="Content Placeholder 2">
            <a:extLst>
              <a:ext uri="{FF2B5EF4-FFF2-40B4-BE49-F238E27FC236}">
                <a16:creationId xmlns:a16="http://schemas.microsoft.com/office/drawing/2014/main" id="{2AFEFE80-4C64-F321-AA2A-28697313CB4C}"/>
              </a:ext>
            </a:extLst>
          </p:cNvPr>
          <p:cNvSpPr>
            <a:spLocks noGrp="1"/>
          </p:cNvSpPr>
          <p:nvPr>
            <p:ph idx="1"/>
          </p:nvPr>
        </p:nvSpPr>
        <p:spPr/>
        <p:txBody>
          <a:bodyPr/>
          <a:lstStyle/>
          <a:p>
            <a:pPr marL="0" indent="0">
              <a:buNone/>
            </a:pPr>
            <a:endParaRPr lang="en-US" dirty="0"/>
          </a:p>
        </p:txBody>
      </p:sp>
      <p:sp>
        <p:nvSpPr>
          <p:cNvPr id="4" name="Oval 3">
            <a:extLst>
              <a:ext uri="{FF2B5EF4-FFF2-40B4-BE49-F238E27FC236}">
                <a16:creationId xmlns:a16="http://schemas.microsoft.com/office/drawing/2014/main" id="{18767D5F-D49A-58C5-56FA-24BE8AEEAE14}"/>
              </a:ext>
            </a:extLst>
          </p:cNvPr>
          <p:cNvSpPr/>
          <p:nvPr/>
        </p:nvSpPr>
        <p:spPr>
          <a:xfrm>
            <a:off x="3871519" y="2006081"/>
            <a:ext cx="4142792" cy="386287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16EAB5E7-F2E2-DC3E-D6D1-237427B56DE3}"/>
              </a:ext>
            </a:extLst>
          </p:cNvPr>
          <p:cNvSpPr/>
          <p:nvPr/>
        </p:nvSpPr>
        <p:spPr>
          <a:xfrm>
            <a:off x="4369979" y="2442747"/>
            <a:ext cx="3145872" cy="2785145"/>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66182CE-513C-227B-6289-C23CF99EE3EB}"/>
              </a:ext>
            </a:extLst>
          </p:cNvPr>
          <p:cNvSpPr/>
          <p:nvPr/>
        </p:nvSpPr>
        <p:spPr>
          <a:xfrm>
            <a:off x="4965598" y="2928136"/>
            <a:ext cx="1954634" cy="1702966"/>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4C6C4F-3AAF-FCC8-57BD-5032541FCA36}"/>
              </a:ext>
            </a:extLst>
          </p:cNvPr>
          <p:cNvSpPr txBox="1"/>
          <p:nvPr/>
        </p:nvSpPr>
        <p:spPr>
          <a:xfrm>
            <a:off x="5461233" y="3573710"/>
            <a:ext cx="1040235" cy="523220"/>
          </a:xfrm>
          <a:prstGeom prst="rect">
            <a:avLst/>
          </a:prstGeom>
          <a:noFill/>
        </p:spPr>
        <p:txBody>
          <a:bodyPr wrap="square" rtlCol="0">
            <a:spAutoFit/>
          </a:bodyPr>
          <a:lstStyle/>
          <a:p>
            <a:pPr algn="ctr"/>
            <a:r>
              <a:rPr lang="en-US" sz="2800" b="1" dirty="0"/>
              <a:t>WHY</a:t>
            </a:r>
          </a:p>
        </p:txBody>
      </p:sp>
      <p:sp>
        <p:nvSpPr>
          <p:cNvPr id="8" name="TextBox 7">
            <a:extLst>
              <a:ext uri="{FF2B5EF4-FFF2-40B4-BE49-F238E27FC236}">
                <a16:creationId xmlns:a16="http://schemas.microsoft.com/office/drawing/2014/main" id="{A7767586-BF5C-FD50-323E-E825AD8C6CD3}"/>
              </a:ext>
            </a:extLst>
          </p:cNvPr>
          <p:cNvSpPr txBox="1"/>
          <p:nvPr/>
        </p:nvSpPr>
        <p:spPr>
          <a:xfrm>
            <a:off x="5394120" y="4769236"/>
            <a:ext cx="1291905" cy="523220"/>
          </a:xfrm>
          <a:prstGeom prst="rect">
            <a:avLst/>
          </a:prstGeom>
          <a:noFill/>
        </p:spPr>
        <p:txBody>
          <a:bodyPr wrap="square" rtlCol="0">
            <a:spAutoFit/>
          </a:bodyPr>
          <a:lstStyle/>
          <a:p>
            <a:pPr algn="ctr"/>
            <a:r>
              <a:rPr lang="en-US" sz="2800" b="1" dirty="0"/>
              <a:t>HOW</a:t>
            </a:r>
          </a:p>
        </p:txBody>
      </p:sp>
      <p:sp>
        <p:nvSpPr>
          <p:cNvPr id="9" name="TextBox 8">
            <a:extLst>
              <a:ext uri="{FF2B5EF4-FFF2-40B4-BE49-F238E27FC236}">
                <a16:creationId xmlns:a16="http://schemas.microsoft.com/office/drawing/2014/main" id="{4DA58BC2-4E10-ADF0-A1E6-9FAB45231F1F}"/>
              </a:ext>
            </a:extLst>
          </p:cNvPr>
          <p:cNvSpPr txBox="1"/>
          <p:nvPr/>
        </p:nvSpPr>
        <p:spPr>
          <a:xfrm>
            <a:off x="5327009" y="5362829"/>
            <a:ext cx="1400962" cy="461665"/>
          </a:xfrm>
          <a:prstGeom prst="rect">
            <a:avLst/>
          </a:prstGeom>
          <a:noFill/>
        </p:spPr>
        <p:txBody>
          <a:bodyPr wrap="square" rtlCol="0">
            <a:spAutoFit/>
          </a:bodyPr>
          <a:lstStyle/>
          <a:p>
            <a:pPr algn="ctr"/>
            <a:r>
              <a:rPr lang="en-US" sz="2400" b="1" dirty="0"/>
              <a:t>WHAT</a:t>
            </a:r>
          </a:p>
        </p:txBody>
      </p:sp>
    </p:spTree>
    <p:extLst>
      <p:ext uri="{BB962C8B-B14F-4D97-AF65-F5344CB8AC3E}">
        <p14:creationId xmlns:p14="http://schemas.microsoft.com/office/powerpoint/2010/main" val="1917058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09E30-FA13-1B14-9035-13B2A1AB976B}"/>
              </a:ext>
            </a:extLst>
          </p:cNvPr>
          <p:cNvSpPr>
            <a:spLocks noGrp="1"/>
          </p:cNvSpPr>
          <p:nvPr>
            <p:ph type="title"/>
          </p:nvPr>
        </p:nvSpPr>
        <p:spPr>
          <a:xfrm>
            <a:off x="838200" y="557188"/>
            <a:ext cx="10515600" cy="1133499"/>
          </a:xfrm>
        </p:spPr>
        <p:txBody>
          <a:bodyPr>
            <a:normAutofit/>
          </a:bodyPr>
          <a:lstStyle/>
          <a:p>
            <a:r>
              <a:rPr lang="en-US" sz="5200"/>
              <a:t>THE GOLDEN CIRCLE</a:t>
            </a:r>
          </a:p>
        </p:txBody>
      </p:sp>
      <p:graphicFrame>
        <p:nvGraphicFramePr>
          <p:cNvPr id="5" name="Content Placeholder 2">
            <a:extLst>
              <a:ext uri="{FF2B5EF4-FFF2-40B4-BE49-F238E27FC236}">
                <a16:creationId xmlns:a16="http://schemas.microsoft.com/office/drawing/2014/main" id="{5E8FD49C-4CEB-C758-0E21-A72DF54CCEAB}"/>
              </a:ext>
            </a:extLst>
          </p:cNvPr>
          <p:cNvGraphicFramePr>
            <a:graphicFrameLocks noGrp="1"/>
          </p:cNvGraphicFramePr>
          <p:nvPr>
            <p:ph idx="1"/>
            <p:extLst>
              <p:ext uri="{D42A27DB-BD31-4B8C-83A1-F6EECF244321}">
                <p14:modId xmlns:p14="http://schemas.microsoft.com/office/powerpoint/2010/main" val="40687869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1253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2B02C2-E413-2962-9920-B31B4CB69827}"/>
              </a:ext>
            </a:extLst>
          </p:cNvPr>
          <p:cNvSpPr>
            <a:spLocks noGrp="1"/>
          </p:cNvSpPr>
          <p:nvPr>
            <p:ph type="title"/>
          </p:nvPr>
        </p:nvSpPr>
        <p:spPr>
          <a:xfrm>
            <a:off x="686834" y="1153572"/>
            <a:ext cx="3200400" cy="4461163"/>
          </a:xfrm>
        </p:spPr>
        <p:txBody>
          <a:bodyPr>
            <a:normAutofit/>
          </a:bodyPr>
          <a:lstStyle/>
          <a:p>
            <a:r>
              <a:rPr lang="en-US">
                <a:solidFill>
                  <a:srgbClr val="FFFFFF"/>
                </a:solidFill>
              </a:rPr>
              <a:t>THE GOLDEN CIRCLE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F0CC585-F95A-BF68-FAA5-2A8BB8A2B8FE}"/>
              </a:ext>
            </a:extLst>
          </p:cNvPr>
          <p:cNvSpPr>
            <a:spLocks noGrp="1"/>
          </p:cNvSpPr>
          <p:nvPr>
            <p:ph idx="1"/>
          </p:nvPr>
        </p:nvSpPr>
        <p:spPr>
          <a:xfrm>
            <a:off x="4447308" y="591344"/>
            <a:ext cx="6906491" cy="5585619"/>
          </a:xfrm>
        </p:spPr>
        <p:txBody>
          <a:bodyPr anchor="ctr">
            <a:normAutofit/>
          </a:bodyPr>
          <a:lstStyle/>
          <a:p>
            <a:r>
              <a:rPr lang="en-US" b="1" dirty="0"/>
              <a:t>“WHY</a:t>
            </a:r>
            <a:r>
              <a:rPr lang="en-US" dirty="0"/>
              <a:t> is just a belief, </a:t>
            </a:r>
            <a:r>
              <a:rPr lang="en-US" b="1" dirty="0"/>
              <a:t>HOW</a:t>
            </a:r>
            <a:r>
              <a:rPr lang="en-US" dirty="0"/>
              <a:t> are the actions we take to realize that belief and </a:t>
            </a:r>
            <a:r>
              <a:rPr lang="en-US" b="1" dirty="0"/>
              <a:t>WHAT</a:t>
            </a:r>
            <a:r>
              <a:rPr lang="en-US" dirty="0"/>
              <a:t> are the results of those actions.” – Simon Sinek</a:t>
            </a:r>
          </a:p>
          <a:p>
            <a:endParaRPr lang="en-US" dirty="0"/>
          </a:p>
          <a:p>
            <a:endParaRPr lang="en-US" dirty="0"/>
          </a:p>
          <a:p>
            <a:r>
              <a:rPr lang="en-US" dirty="0"/>
              <a:t>You have to know WHY you do WHAT you do!</a:t>
            </a:r>
          </a:p>
        </p:txBody>
      </p:sp>
    </p:spTree>
    <p:extLst>
      <p:ext uri="{BB962C8B-B14F-4D97-AF65-F5344CB8AC3E}">
        <p14:creationId xmlns:p14="http://schemas.microsoft.com/office/powerpoint/2010/main" val="325729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BE4CC7E-D3D5-4A5F-8D07-29DA1CD3C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C63FD33C-F836-4A02-B497-41519F060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A herd of cows in a field&#10;&#10;Description automatically generated">
            <a:extLst>
              <a:ext uri="{FF2B5EF4-FFF2-40B4-BE49-F238E27FC236}">
                <a16:creationId xmlns:a16="http://schemas.microsoft.com/office/drawing/2014/main" id="{BBF4D0B9-BA97-AE5F-D6DA-AC31A264DD12}"/>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b="13462"/>
          <a:stretch/>
        </p:blipFill>
        <p:spPr>
          <a:xfrm>
            <a:off x="-1" y="10"/>
            <a:ext cx="12192001" cy="6857990"/>
          </a:xfrm>
          <a:prstGeom prst="rect">
            <a:avLst/>
          </a:prstGeom>
        </p:spPr>
      </p:pic>
      <p:sp>
        <p:nvSpPr>
          <p:cNvPr id="2" name="Title 1">
            <a:extLst>
              <a:ext uri="{FF2B5EF4-FFF2-40B4-BE49-F238E27FC236}">
                <a16:creationId xmlns:a16="http://schemas.microsoft.com/office/drawing/2014/main" id="{419DE5C9-F4A1-7C96-C290-F22BBCB1988C}"/>
              </a:ext>
            </a:extLst>
          </p:cNvPr>
          <p:cNvSpPr>
            <a:spLocks noGrp="1"/>
          </p:cNvSpPr>
          <p:nvPr>
            <p:ph type="title"/>
          </p:nvPr>
        </p:nvSpPr>
        <p:spPr>
          <a:xfrm>
            <a:off x="838200" y="4072045"/>
            <a:ext cx="10515600" cy="2057045"/>
          </a:xfrm>
        </p:spPr>
        <p:txBody>
          <a:bodyPr>
            <a:normAutofit/>
          </a:bodyPr>
          <a:lstStyle/>
          <a:p>
            <a:r>
              <a:rPr lang="en-US" sz="5400">
                <a:solidFill>
                  <a:srgbClr val="FFFFFF"/>
                </a:solidFill>
              </a:rPr>
              <a:t>YOUR WHY</a:t>
            </a:r>
            <a:br>
              <a:rPr lang="en-US" sz="5400">
                <a:solidFill>
                  <a:srgbClr val="FFFFFF"/>
                </a:solidFill>
              </a:rPr>
            </a:br>
            <a:endParaRPr lang="en-US" sz="5400">
              <a:solidFill>
                <a:srgbClr val="FFFFFF"/>
              </a:solidFill>
            </a:endParaRPr>
          </a:p>
        </p:txBody>
      </p:sp>
      <p:graphicFrame>
        <p:nvGraphicFramePr>
          <p:cNvPr id="19" name="Content Placeholder 2">
            <a:extLst>
              <a:ext uri="{FF2B5EF4-FFF2-40B4-BE49-F238E27FC236}">
                <a16:creationId xmlns:a16="http://schemas.microsoft.com/office/drawing/2014/main" id="{0B89610E-0CEB-CDBD-A368-71A0186CCF18}"/>
              </a:ext>
            </a:extLst>
          </p:cNvPr>
          <p:cNvGraphicFramePr>
            <a:graphicFrameLocks noGrp="1"/>
          </p:cNvGraphicFramePr>
          <p:nvPr>
            <p:ph idx="1"/>
            <p:extLst>
              <p:ext uri="{D42A27DB-BD31-4B8C-83A1-F6EECF244321}">
                <p14:modId xmlns:p14="http://schemas.microsoft.com/office/powerpoint/2010/main" val="337058874"/>
              </p:ext>
            </p:extLst>
          </p:nvPr>
        </p:nvGraphicFramePr>
        <p:xfrm>
          <a:off x="838200" y="554840"/>
          <a:ext cx="10515600" cy="33454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3796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B92FB-402E-A5E2-6B56-DE211C49B9DF}"/>
              </a:ext>
            </a:extLst>
          </p:cNvPr>
          <p:cNvSpPr>
            <a:spLocks noGrp="1"/>
          </p:cNvSpPr>
          <p:nvPr>
            <p:ph type="title"/>
          </p:nvPr>
        </p:nvSpPr>
        <p:spPr>
          <a:xfrm>
            <a:off x="1137036" y="548640"/>
            <a:ext cx="9543405" cy="1188720"/>
          </a:xfrm>
        </p:spPr>
        <p:txBody>
          <a:bodyPr>
            <a:normAutofit/>
          </a:bodyPr>
          <a:lstStyle/>
          <a:p>
            <a:r>
              <a:rPr lang="en-US">
                <a:solidFill>
                  <a:schemeClr val="tx1">
                    <a:lumMod val="85000"/>
                    <a:lumOff val="15000"/>
                  </a:schemeClr>
                </a:solidFill>
              </a:rPr>
              <a:t>YOUR WHY</a:t>
            </a:r>
          </a:p>
        </p:txBody>
      </p:sp>
      <p:sp>
        <p:nvSpPr>
          <p:cNvPr id="3" name="Content Placeholder 2">
            <a:extLst>
              <a:ext uri="{FF2B5EF4-FFF2-40B4-BE49-F238E27FC236}">
                <a16:creationId xmlns:a16="http://schemas.microsoft.com/office/drawing/2014/main" id="{4A078E58-0DB2-6B87-82ED-5FD751BB5C01}"/>
              </a:ext>
            </a:extLst>
          </p:cNvPr>
          <p:cNvSpPr>
            <a:spLocks noGrp="1"/>
          </p:cNvSpPr>
          <p:nvPr>
            <p:ph idx="1"/>
          </p:nvPr>
        </p:nvSpPr>
        <p:spPr>
          <a:xfrm>
            <a:off x="1957987" y="2431765"/>
            <a:ext cx="8276026" cy="3320031"/>
          </a:xfrm>
        </p:spPr>
        <p:txBody>
          <a:bodyPr anchor="ctr">
            <a:normAutofit/>
          </a:bodyPr>
          <a:lstStyle/>
          <a:p>
            <a:r>
              <a:rPr lang="en-US" dirty="0">
                <a:solidFill>
                  <a:schemeClr val="tx1">
                    <a:lumMod val="85000"/>
                    <a:lumOff val="15000"/>
                  </a:schemeClr>
                </a:solidFill>
              </a:rPr>
              <a:t>“For those who have an open mind for new ideas, who seek to create long-lasting success and who believe that your success requires the aid of others, I offer you a challenge. </a:t>
            </a:r>
            <a:r>
              <a:rPr lang="en-US" b="1" u="sng" dirty="0">
                <a:solidFill>
                  <a:schemeClr val="tx1">
                    <a:lumMod val="85000"/>
                    <a:lumOff val="15000"/>
                  </a:schemeClr>
                </a:solidFill>
              </a:rPr>
              <a:t>From now on, start with WHY</a:t>
            </a:r>
            <a:r>
              <a:rPr lang="en-US" dirty="0">
                <a:solidFill>
                  <a:schemeClr val="tx1">
                    <a:lumMod val="85000"/>
                    <a:lumOff val="15000"/>
                  </a:schemeClr>
                </a:solidFill>
              </a:rPr>
              <a:t>.” – Simon Sinek, Start with Why.</a:t>
            </a:r>
          </a:p>
        </p:txBody>
      </p:sp>
    </p:spTree>
    <p:extLst>
      <p:ext uri="{BB962C8B-B14F-4D97-AF65-F5344CB8AC3E}">
        <p14:creationId xmlns:p14="http://schemas.microsoft.com/office/powerpoint/2010/main" val="37134389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02AA7-2B43-DD40-9B27-0DC8836FBD20}"/>
              </a:ext>
            </a:extLst>
          </p:cNvPr>
          <p:cNvSpPr>
            <a:spLocks noGrp="1"/>
          </p:cNvSpPr>
          <p:nvPr>
            <p:ph type="title"/>
          </p:nvPr>
        </p:nvSpPr>
        <p:spPr>
          <a:xfrm>
            <a:off x="640080" y="325369"/>
            <a:ext cx="4368602" cy="1956841"/>
          </a:xfrm>
        </p:spPr>
        <p:txBody>
          <a:bodyPr anchor="b">
            <a:normAutofit/>
          </a:bodyPr>
          <a:lstStyle/>
          <a:p>
            <a:r>
              <a:rPr lang="en-US" sz="5400"/>
              <a:t>YOUR WHY</a:t>
            </a:r>
          </a:p>
        </p:txBody>
      </p:sp>
      <p:sp>
        <p:nvSpPr>
          <p:cNvPr id="3" name="Content Placeholder 2">
            <a:extLst>
              <a:ext uri="{FF2B5EF4-FFF2-40B4-BE49-F238E27FC236}">
                <a16:creationId xmlns:a16="http://schemas.microsoft.com/office/drawing/2014/main" id="{5DCB55C3-A68C-077B-9EB5-9D50C5592710}"/>
              </a:ext>
            </a:extLst>
          </p:cNvPr>
          <p:cNvSpPr>
            <a:spLocks noGrp="1"/>
          </p:cNvSpPr>
          <p:nvPr>
            <p:ph idx="1"/>
          </p:nvPr>
        </p:nvSpPr>
        <p:spPr>
          <a:xfrm>
            <a:off x="640080" y="2872899"/>
            <a:ext cx="4243589" cy="3320668"/>
          </a:xfrm>
        </p:spPr>
        <p:txBody>
          <a:bodyPr>
            <a:normAutofit/>
          </a:bodyPr>
          <a:lstStyle/>
          <a:p>
            <a:r>
              <a:rPr lang="en-US" dirty="0"/>
              <a:t>WHAT IS YOUR WHY?</a:t>
            </a:r>
          </a:p>
          <a:p>
            <a:r>
              <a:rPr lang="en-US" dirty="0"/>
              <a:t>WHY SOIL HEALTH?</a:t>
            </a:r>
          </a:p>
          <a:p>
            <a:endParaRPr lang="en-US" sz="2200" dirty="0"/>
          </a:p>
        </p:txBody>
      </p:sp>
      <p:pic>
        <p:nvPicPr>
          <p:cNvPr id="6" name="Picture 5" descr="A field of green plants&#10;&#10;Description automatically generated">
            <a:extLst>
              <a:ext uri="{FF2B5EF4-FFF2-40B4-BE49-F238E27FC236}">
                <a16:creationId xmlns:a16="http://schemas.microsoft.com/office/drawing/2014/main" id="{91069490-9687-DDE1-411F-7A2419A9BD54}"/>
              </a:ext>
            </a:extLst>
          </p:cNvPr>
          <p:cNvPicPr>
            <a:picLocks noChangeAspect="1"/>
          </p:cNvPicPr>
          <p:nvPr/>
        </p:nvPicPr>
        <p:blipFill rotWithShape="1">
          <a:blip r:embed="rId2">
            <a:extLst>
              <a:ext uri="{28A0092B-C50C-407E-A947-70E740481C1C}">
                <a14:useLocalDpi xmlns:a14="http://schemas.microsoft.com/office/drawing/2010/main" val="0"/>
              </a:ext>
            </a:extLst>
          </a:blip>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6417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392B7B-8A16-D05E-9430-C6AD67F23E0C}"/>
              </a:ext>
            </a:extLst>
          </p:cNvPr>
          <p:cNvPicPr>
            <a:picLocks noChangeAspect="1"/>
          </p:cNvPicPr>
          <p:nvPr/>
        </p:nvPicPr>
        <p:blipFill rotWithShape="1">
          <a:blip r:embed="rId2">
            <a:duotone>
              <a:prstClr val="black"/>
              <a:schemeClr val="tx2">
                <a:tint val="45000"/>
                <a:satMod val="400000"/>
              </a:schemeClr>
            </a:duotone>
            <a:alphaModFix amt="25000"/>
          </a:blip>
          <a:srcRect t="20780" b="4220"/>
          <a:stretch/>
        </p:blipFill>
        <p:spPr>
          <a:xfrm>
            <a:off x="20" y="10"/>
            <a:ext cx="12191980" cy="6857990"/>
          </a:xfrm>
          <a:prstGeom prst="rect">
            <a:avLst/>
          </a:prstGeom>
        </p:spPr>
      </p:pic>
      <p:sp>
        <p:nvSpPr>
          <p:cNvPr id="2" name="Title 1">
            <a:extLst>
              <a:ext uri="{FF2B5EF4-FFF2-40B4-BE49-F238E27FC236}">
                <a16:creationId xmlns:a16="http://schemas.microsoft.com/office/drawing/2014/main" id="{A42A5658-BCEE-AA73-B033-958DC6B8F60A}"/>
              </a:ext>
            </a:extLst>
          </p:cNvPr>
          <p:cNvSpPr>
            <a:spLocks noGrp="1"/>
          </p:cNvSpPr>
          <p:nvPr>
            <p:ph type="title"/>
          </p:nvPr>
        </p:nvSpPr>
        <p:spPr>
          <a:xfrm>
            <a:off x="838200" y="365125"/>
            <a:ext cx="10515600" cy="1325563"/>
          </a:xfrm>
        </p:spPr>
        <p:txBody>
          <a:bodyPr>
            <a:normAutofit/>
          </a:bodyPr>
          <a:lstStyle/>
          <a:p>
            <a:r>
              <a:rPr lang="en-US" dirty="0"/>
              <a:t>MY WHY</a:t>
            </a:r>
          </a:p>
        </p:txBody>
      </p:sp>
      <p:graphicFrame>
        <p:nvGraphicFramePr>
          <p:cNvPr id="5" name="Content Placeholder 2">
            <a:extLst>
              <a:ext uri="{FF2B5EF4-FFF2-40B4-BE49-F238E27FC236}">
                <a16:creationId xmlns:a16="http://schemas.microsoft.com/office/drawing/2014/main" id="{9E3FD86C-83C3-ABC2-77DB-178F10B542CF}"/>
              </a:ext>
            </a:extLst>
          </p:cNvPr>
          <p:cNvGraphicFramePr>
            <a:graphicFrameLocks noGrp="1"/>
          </p:cNvGraphicFramePr>
          <p:nvPr>
            <p:ph idx="1"/>
            <p:extLst>
              <p:ext uri="{D42A27DB-BD31-4B8C-83A1-F6EECF244321}">
                <p14:modId xmlns:p14="http://schemas.microsoft.com/office/powerpoint/2010/main" val="32099207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268285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tton plant with white balls&#10;&#10;Description automatically generated">
            <a:extLst>
              <a:ext uri="{FF2B5EF4-FFF2-40B4-BE49-F238E27FC236}">
                <a16:creationId xmlns:a16="http://schemas.microsoft.com/office/drawing/2014/main" id="{2727DF09-F080-77A1-02A6-02C6ADC7F945}"/>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41" name="Rectangle 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EEC079-4B59-4555-9F73-F2B70DECD069}"/>
              </a:ext>
            </a:extLst>
          </p:cNvPr>
          <p:cNvSpPr>
            <a:spLocks noGrp="1"/>
          </p:cNvSpPr>
          <p:nvPr>
            <p:ph type="title"/>
          </p:nvPr>
        </p:nvSpPr>
        <p:spPr>
          <a:xfrm>
            <a:off x="838200" y="365125"/>
            <a:ext cx="4448175" cy="1899912"/>
          </a:xfrm>
        </p:spPr>
        <p:txBody>
          <a:bodyPr>
            <a:normAutofit/>
          </a:bodyPr>
          <a:lstStyle/>
          <a:p>
            <a:r>
              <a:rPr lang="en-US" sz="4000" b="1" dirty="0"/>
              <a:t>MISSION STATEMENT</a:t>
            </a:r>
          </a:p>
        </p:txBody>
      </p:sp>
      <p:sp>
        <p:nvSpPr>
          <p:cNvPr id="3" name="Content Placeholder 2">
            <a:extLst>
              <a:ext uri="{FF2B5EF4-FFF2-40B4-BE49-F238E27FC236}">
                <a16:creationId xmlns:a16="http://schemas.microsoft.com/office/drawing/2014/main" id="{3E0323D7-E35A-4F9B-A579-E77927AC14C2}"/>
              </a:ext>
            </a:extLst>
          </p:cNvPr>
          <p:cNvSpPr>
            <a:spLocks noGrp="1"/>
          </p:cNvSpPr>
          <p:nvPr>
            <p:ph idx="1"/>
          </p:nvPr>
        </p:nvSpPr>
        <p:spPr>
          <a:xfrm>
            <a:off x="838200" y="2434201"/>
            <a:ext cx="4876800" cy="3742762"/>
          </a:xfrm>
        </p:spPr>
        <p:txBody>
          <a:bodyPr>
            <a:normAutofit/>
          </a:bodyPr>
          <a:lstStyle/>
          <a:p>
            <a:pPr marL="0" indent="0">
              <a:buNone/>
            </a:pPr>
            <a:r>
              <a:rPr lang="en-US" sz="2400" b="1" dirty="0"/>
              <a:t>“To manage and steward the natural resources that God has given us to feed and clothe the world.” </a:t>
            </a:r>
          </a:p>
          <a:p>
            <a:pPr marL="0" indent="0">
              <a:buNone/>
            </a:pPr>
            <a:endParaRPr lang="en-US" sz="2400" b="1" dirty="0"/>
          </a:p>
          <a:p>
            <a:r>
              <a:rPr lang="en-US" sz="2400" b="1" dirty="0"/>
              <a:t>It was founded upon Proverbs 22:1</a:t>
            </a:r>
          </a:p>
          <a:p>
            <a:pPr marL="0" indent="0">
              <a:buNone/>
            </a:pPr>
            <a:r>
              <a:rPr lang="en-US" sz="2400" b="1" dirty="0"/>
              <a:t>“A good name is more desirable than great riches.”</a:t>
            </a:r>
          </a:p>
          <a:p>
            <a:pPr marL="0" indent="0">
              <a:buNone/>
            </a:pPr>
            <a:endParaRPr lang="en-US" sz="2000" b="1" dirty="0"/>
          </a:p>
          <a:p>
            <a:pPr lvl="1"/>
            <a:endParaRPr lang="en-US" sz="2000" b="1" dirty="0"/>
          </a:p>
          <a:p>
            <a:endParaRPr lang="en-US" sz="2000" dirty="0"/>
          </a:p>
          <a:p>
            <a:endParaRPr lang="en-US" sz="2000" dirty="0"/>
          </a:p>
        </p:txBody>
      </p:sp>
    </p:spTree>
    <p:extLst>
      <p:ext uri="{BB962C8B-B14F-4D97-AF65-F5344CB8AC3E}">
        <p14:creationId xmlns:p14="http://schemas.microsoft.com/office/powerpoint/2010/main" val="4036932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F05409-D5DD-C3FB-EB78-C704C01945E8}"/>
              </a:ext>
            </a:extLst>
          </p:cNvPr>
          <p:cNvSpPr>
            <a:spLocks noGrp="1"/>
          </p:cNvSpPr>
          <p:nvPr>
            <p:ph type="title"/>
          </p:nvPr>
        </p:nvSpPr>
        <p:spPr>
          <a:xfrm>
            <a:off x="640080" y="325369"/>
            <a:ext cx="4368602" cy="1956841"/>
          </a:xfrm>
        </p:spPr>
        <p:txBody>
          <a:bodyPr anchor="b">
            <a:normAutofit/>
          </a:bodyPr>
          <a:lstStyle/>
          <a:p>
            <a:r>
              <a:rPr lang="en-US" sz="5000" dirty="0"/>
              <a:t>Broadview Ag is committed to:</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0D0B564-A45D-73B6-88B1-BB6F5FF2AE89}"/>
              </a:ext>
            </a:extLst>
          </p:cNvPr>
          <p:cNvSpPr>
            <a:spLocks noGrp="1"/>
          </p:cNvSpPr>
          <p:nvPr>
            <p:ph idx="1"/>
          </p:nvPr>
        </p:nvSpPr>
        <p:spPr>
          <a:xfrm>
            <a:off x="640080" y="2872899"/>
            <a:ext cx="4243589" cy="3320668"/>
          </a:xfrm>
        </p:spPr>
        <p:txBody>
          <a:bodyPr>
            <a:normAutofit lnSpcReduction="10000"/>
          </a:bodyPr>
          <a:lstStyle/>
          <a:p>
            <a:r>
              <a:rPr lang="en-US" dirty="0"/>
              <a:t>Producing quality crops that will provide food and fiber for the world.</a:t>
            </a:r>
          </a:p>
          <a:p>
            <a:pPr marL="0" indent="0">
              <a:buNone/>
            </a:pPr>
            <a:endParaRPr lang="en-US" dirty="0"/>
          </a:p>
          <a:p>
            <a:r>
              <a:rPr lang="en-US" dirty="0"/>
              <a:t>Being a good steward of the land and its natural resources through regenerative practices. </a:t>
            </a:r>
          </a:p>
          <a:p>
            <a:endParaRPr lang="en-US" sz="2000" dirty="0"/>
          </a:p>
        </p:txBody>
      </p:sp>
      <p:pic>
        <p:nvPicPr>
          <p:cNvPr id="7" name="Picture 6" descr="A picture containing outdoor, plant&#10;&#10;Description automatically generated">
            <a:extLst>
              <a:ext uri="{FF2B5EF4-FFF2-40B4-BE49-F238E27FC236}">
                <a16:creationId xmlns:a16="http://schemas.microsoft.com/office/drawing/2014/main" id="{08A6232E-FD0A-4938-C895-DD365E6ABCAA}"/>
              </a:ext>
            </a:extLst>
          </p:cNvPr>
          <p:cNvPicPr>
            <a:picLocks noChangeAspect="1"/>
          </p:cNvPicPr>
          <p:nvPr/>
        </p:nvPicPr>
        <p:blipFill rotWithShape="1">
          <a:blip r:embed="rId2">
            <a:extLst>
              <a:ext uri="{28A0092B-C50C-407E-A947-70E740481C1C}">
                <a14:useLocalDpi xmlns:a14="http://schemas.microsoft.com/office/drawing/2010/main" val="0"/>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71732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A field of white flowers&#10;&#10;Description automatically generated">
            <a:extLst>
              <a:ext uri="{FF2B5EF4-FFF2-40B4-BE49-F238E27FC236}">
                <a16:creationId xmlns:a16="http://schemas.microsoft.com/office/drawing/2014/main" id="{C1038367-455A-4219-3BA0-4B50318C18C6}"/>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25000"/>
          <a:stretch/>
        </p:blipFill>
        <p:spPr>
          <a:xfrm>
            <a:off x="-1" y="10"/>
            <a:ext cx="12192001" cy="6857990"/>
          </a:xfrm>
          <a:prstGeom prst="rect">
            <a:avLst/>
          </a:prstGeom>
        </p:spPr>
      </p:pic>
      <p:sp>
        <p:nvSpPr>
          <p:cNvPr id="2" name="Title 1">
            <a:extLst>
              <a:ext uri="{FF2B5EF4-FFF2-40B4-BE49-F238E27FC236}">
                <a16:creationId xmlns:a16="http://schemas.microsoft.com/office/drawing/2014/main" id="{01983536-2C9B-7B00-7ABF-B8EC93C7F8E4}"/>
              </a:ext>
            </a:extLst>
          </p:cNvPr>
          <p:cNvSpPr>
            <a:spLocks noGrp="1"/>
          </p:cNvSpPr>
          <p:nvPr>
            <p:ph type="title"/>
          </p:nvPr>
        </p:nvSpPr>
        <p:spPr>
          <a:xfrm>
            <a:off x="1198181" y="728906"/>
            <a:ext cx="9792471" cy="2057037"/>
          </a:xfrm>
        </p:spPr>
        <p:txBody>
          <a:bodyPr>
            <a:normAutofit/>
          </a:bodyPr>
          <a:lstStyle/>
          <a:p>
            <a:r>
              <a:rPr lang="en-US" b="1">
                <a:solidFill>
                  <a:srgbClr val="FFFFFF"/>
                </a:solidFill>
              </a:rPr>
              <a:t>WELCOME</a:t>
            </a:r>
          </a:p>
        </p:txBody>
      </p:sp>
      <p:sp>
        <p:nvSpPr>
          <p:cNvPr id="3" name="Content Placeholder 2">
            <a:extLst>
              <a:ext uri="{FF2B5EF4-FFF2-40B4-BE49-F238E27FC236}">
                <a16:creationId xmlns:a16="http://schemas.microsoft.com/office/drawing/2014/main" id="{847D91D7-A229-8901-1A0B-AE6DF81A327A}"/>
              </a:ext>
            </a:extLst>
          </p:cNvPr>
          <p:cNvSpPr>
            <a:spLocks noGrp="1"/>
          </p:cNvSpPr>
          <p:nvPr>
            <p:ph idx="1"/>
          </p:nvPr>
        </p:nvSpPr>
        <p:spPr>
          <a:xfrm>
            <a:off x="1198181" y="2957665"/>
            <a:ext cx="9792471" cy="3171423"/>
          </a:xfrm>
        </p:spPr>
        <p:txBody>
          <a:bodyPr>
            <a:normAutofit/>
          </a:bodyPr>
          <a:lstStyle/>
          <a:p>
            <a:endParaRPr lang="en-US" sz="2000">
              <a:solidFill>
                <a:srgbClr val="FFFFFF"/>
              </a:solidFill>
            </a:endParaRPr>
          </a:p>
        </p:txBody>
      </p:sp>
    </p:spTree>
    <p:extLst>
      <p:ext uri="{BB962C8B-B14F-4D97-AF65-F5344CB8AC3E}">
        <p14:creationId xmlns:p14="http://schemas.microsoft.com/office/powerpoint/2010/main" val="270168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C079-4B59-4555-9F73-F2B70DECD069}"/>
              </a:ext>
            </a:extLst>
          </p:cNvPr>
          <p:cNvSpPr>
            <a:spLocks noGrp="1"/>
          </p:cNvSpPr>
          <p:nvPr>
            <p:ph type="title"/>
          </p:nvPr>
        </p:nvSpPr>
        <p:spPr>
          <a:xfrm>
            <a:off x="4965430" y="629268"/>
            <a:ext cx="6586491" cy="1286160"/>
          </a:xfrm>
        </p:spPr>
        <p:txBody>
          <a:bodyPr anchor="b">
            <a:normAutofit/>
          </a:bodyPr>
          <a:lstStyle/>
          <a:p>
            <a:r>
              <a:rPr lang="en-US" dirty="0"/>
              <a:t>Our Operation - HOW</a:t>
            </a:r>
          </a:p>
        </p:txBody>
      </p:sp>
      <p:sp>
        <p:nvSpPr>
          <p:cNvPr id="3" name="Content Placeholder 2">
            <a:extLst>
              <a:ext uri="{FF2B5EF4-FFF2-40B4-BE49-F238E27FC236}">
                <a16:creationId xmlns:a16="http://schemas.microsoft.com/office/drawing/2014/main" id="{3E0323D7-E35A-4F9B-A579-E77927AC14C2}"/>
              </a:ext>
            </a:extLst>
          </p:cNvPr>
          <p:cNvSpPr>
            <a:spLocks noGrp="1"/>
          </p:cNvSpPr>
          <p:nvPr>
            <p:ph idx="1"/>
          </p:nvPr>
        </p:nvSpPr>
        <p:spPr>
          <a:xfrm>
            <a:off x="4965431" y="2438400"/>
            <a:ext cx="6586489" cy="3785419"/>
          </a:xfrm>
        </p:spPr>
        <p:txBody>
          <a:bodyPr>
            <a:normAutofit/>
          </a:bodyPr>
          <a:lstStyle/>
          <a:p>
            <a:r>
              <a:rPr lang="en-US" dirty="0"/>
              <a:t>Our philosophy is that if you take care of the land, it will take care of you. </a:t>
            </a:r>
          </a:p>
          <a:p>
            <a:pPr marL="0" indent="0">
              <a:buNone/>
            </a:pPr>
            <a:endParaRPr lang="en-US" dirty="0"/>
          </a:p>
          <a:p>
            <a:r>
              <a:rPr lang="en-US" dirty="0"/>
              <a:t>Matthew 13:8 “… still other seed fell on good soil, where it produced a crop – a hundred, sixty or thirty times what was sown. “</a:t>
            </a:r>
          </a:p>
          <a:p>
            <a:endParaRPr lang="en-US" sz="2000" dirty="0"/>
          </a:p>
        </p:txBody>
      </p:sp>
      <p:pic>
        <p:nvPicPr>
          <p:cNvPr id="5" name="Content Placeholder 5" descr="A picture containing tree, outdoor, grass&#10;&#10;Description generated with very high confidence">
            <a:extLst>
              <a:ext uri="{FF2B5EF4-FFF2-40B4-BE49-F238E27FC236}">
                <a16:creationId xmlns:a16="http://schemas.microsoft.com/office/drawing/2014/main" id="{0C588D32-9E9E-DEF4-6F35-EA4CC7F75234}"/>
              </a:ext>
            </a:extLst>
          </p:cNvPr>
          <p:cNvPicPr>
            <a:picLocks noChangeAspect="1"/>
          </p:cNvPicPr>
          <p:nvPr/>
        </p:nvPicPr>
        <p:blipFill rotWithShape="1">
          <a:blip r:embed="rId2">
            <a:extLst>
              <a:ext uri="{28A0092B-C50C-407E-A947-70E740481C1C}">
                <a14:useLocalDpi xmlns:a14="http://schemas.microsoft.com/office/drawing/2010/main" val="0"/>
              </a:ext>
            </a:extLst>
          </a:blip>
          <a:srcRect t="4937" b="4937"/>
          <a:stretch/>
        </p:blipFill>
        <p:spPr>
          <a:xfrm rot="5400000">
            <a:off x="-1111204" y="1111204"/>
            <a:ext cx="6858000" cy="4635591"/>
          </a:xfrm>
          <a:prstGeom prst="rect">
            <a:avLst/>
          </a:prstGeom>
          <a:effectLst/>
        </p:spPr>
      </p:pic>
      <p:cxnSp>
        <p:nvCxnSpPr>
          <p:cNvPr id="14"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9E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62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3672-1419-4279-A289-D4C81E3039D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dirty="0"/>
              <a:t>MY HOW:  6 Pillars of Regenerative Agriculture</a:t>
            </a:r>
          </a:p>
        </p:txBody>
      </p:sp>
      <p:sp>
        <p:nvSpPr>
          <p:cNvPr id="4" name="Text Placeholder 3">
            <a:extLst>
              <a:ext uri="{FF2B5EF4-FFF2-40B4-BE49-F238E27FC236}">
                <a16:creationId xmlns:a16="http://schemas.microsoft.com/office/drawing/2014/main" id="{C31FE014-911C-44DE-9FA8-C3FB3E61F872}"/>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800" dirty="0"/>
              <a:t>1. Know Your Context</a:t>
            </a:r>
          </a:p>
          <a:p>
            <a:pPr indent="-228600">
              <a:buFont typeface="Arial" panose="020B0604020202020204" pitchFamily="34" charset="0"/>
              <a:buChar char="•"/>
            </a:pPr>
            <a:r>
              <a:rPr lang="en-US" sz="2800" dirty="0"/>
              <a:t>2. Limit Disturbance</a:t>
            </a:r>
          </a:p>
          <a:p>
            <a:pPr indent="-228600">
              <a:buFont typeface="Arial" panose="020B0604020202020204" pitchFamily="34" charset="0"/>
              <a:buChar char="•"/>
            </a:pPr>
            <a:r>
              <a:rPr lang="en-US" sz="2800" dirty="0"/>
              <a:t>3. Armor  </a:t>
            </a:r>
          </a:p>
          <a:p>
            <a:pPr indent="-228600">
              <a:buFont typeface="Arial" panose="020B0604020202020204" pitchFamily="34" charset="0"/>
              <a:buChar char="•"/>
            </a:pPr>
            <a:r>
              <a:rPr lang="en-US" sz="2800" dirty="0"/>
              <a:t>4. Diversity </a:t>
            </a:r>
          </a:p>
          <a:p>
            <a:pPr indent="-228600">
              <a:buFont typeface="Arial" panose="020B0604020202020204" pitchFamily="34" charset="0"/>
              <a:buChar char="•"/>
            </a:pPr>
            <a:r>
              <a:rPr lang="en-US" sz="2800" dirty="0"/>
              <a:t>5. Living Roots </a:t>
            </a:r>
          </a:p>
          <a:p>
            <a:pPr indent="-228600">
              <a:buFont typeface="Arial" panose="020B0604020202020204" pitchFamily="34" charset="0"/>
              <a:buChar char="•"/>
            </a:pPr>
            <a:r>
              <a:rPr lang="en-US" sz="2800" dirty="0"/>
              <a:t>6. Integrate Livestock </a:t>
            </a:r>
          </a:p>
        </p:txBody>
      </p:sp>
      <p:pic>
        <p:nvPicPr>
          <p:cNvPr id="7" name="Content Placeholder 6">
            <a:extLst>
              <a:ext uri="{FF2B5EF4-FFF2-40B4-BE49-F238E27FC236}">
                <a16:creationId xmlns:a16="http://schemas.microsoft.com/office/drawing/2014/main" id="{D74EF3A7-BDDF-AD54-293F-6DB81B2097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962" b="16444"/>
          <a:stretch/>
        </p:blipFill>
        <p:spPr>
          <a:xfrm rot="5400000">
            <a:off x="-1111204" y="1111204"/>
            <a:ext cx="6858000" cy="4635591"/>
          </a:xfrm>
          <a:prstGeom prst="rect">
            <a:avLst/>
          </a:prstGeom>
          <a:effectLst/>
        </p:spPr>
      </p:pic>
      <p:cxnSp>
        <p:nvCxnSpPr>
          <p:cNvPr id="28"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D0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301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ield of white flowers&#10;&#10;Description automatically generated">
            <a:extLst>
              <a:ext uri="{FF2B5EF4-FFF2-40B4-BE49-F238E27FC236}">
                <a16:creationId xmlns:a16="http://schemas.microsoft.com/office/drawing/2014/main" id="{6B9200EC-6C68-0C9B-917F-5AEFC714988F}"/>
              </a:ext>
            </a:extLst>
          </p:cNvPr>
          <p:cNvPicPr>
            <a:picLocks noChangeAspect="1"/>
          </p:cNvPicPr>
          <p:nvPr/>
        </p:nvPicPr>
        <p:blipFill rotWithShape="1">
          <a:blip r:embed="rId2">
            <a:extLst>
              <a:ext uri="{28A0092B-C50C-407E-A947-70E740481C1C}">
                <a14:useLocalDpi xmlns:a14="http://schemas.microsoft.com/office/drawing/2010/main" val="0"/>
              </a:ext>
            </a:extLst>
          </a:blip>
          <a:srcRect t="34583" b="5417"/>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36" name="Rectangle 35">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BD1E18-6BFC-7C9F-2787-C03A4DD6856D}"/>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dirty="0"/>
              <a:t>MY WHAT</a:t>
            </a:r>
          </a:p>
        </p:txBody>
      </p:sp>
      <p:sp>
        <p:nvSpPr>
          <p:cNvPr id="3" name="Content Placeholder 2">
            <a:extLst>
              <a:ext uri="{FF2B5EF4-FFF2-40B4-BE49-F238E27FC236}">
                <a16:creationId xmlns:a16="http://schemas.microsoft.com/office/drawing/2014/main" id="{3CAF9422-5236-9899-71D3-82078F1F917E}"/>
              </a:ext>
            </a:extLst>
          </p:cNvPr>
          <p:cNvSpPr>
            <a:spLocks noGrp="1"/>
          </p:cNvSpPr>
          <p:nvPr>
            <p:ph idx="1"/>
          </p:nvPr>
        </p:nvSpPr>
        <p:spPr>
          <a:xfrm>
            <a:off x="7605056" y="5746071"/>
            <a:ext cx="4114801" cy="852260"/>
          </a:xfrm>
        </p:spPr>
        <p:txBody>
          <a:bodyPr vert="horz" lIns="91440" tIns="45720" rIns="91440" bIns="45720" rtlCol="0" anchor="ctr">
            <a:normAutofit/>
          </a:bodyPr>
          <a:lstStyle/>
          <a:p>
            <a:pPr marL="0" indent="0" algn="r">
              <a:buNone/>
            </a:pPr>
            <a:r>
              <a:rPr lang="en-US" sz="4800" dirty="0"/>
              <a:t>STEWARDSHIP</a:t>
            </a:r>
          </a:p>
        </p:txBody>
      </p:sp>
    </p:spTree>
    <p:extLst>
      <p:ext uri="{BB962C8B-B14F-4D97-AF65-F5344CB8AC3E}">
        <p14:creationId xmlns:p14="http://schemas.microsoft.com/office/powerpoint/2010/main" val="576101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sunset in the background&#10;&#10;Description generated with very high confidence">
            <a:extLst>
              <a:ext uri="{FF2B5EF4-FFF2-40B4-BE49-F238E27FC236}">
                <a16:creationId xmlns:a16="http://schemas.microsoft.com/office/drawing/2014/main" id="{42E14168-628B-47C7-BACE-DAE5D6B8CF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00"/>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2D77D0BE-5205-4964-9AFB-052449D12864}"/>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CLOSING</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BD0E62D-AAA4-4471-BA44-820E1FD95281}"/>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indent="-228600">
              <a:buFont typeface="Arial" panose="020B0604020202020204" pitchFamily="34" charset="0"/>
              <a:buChar char="•"/>
            </a:pPr>
            <a:r>
              <a:rPr lang="en-US" sz="2400" b="1" i="1" dirty="0"/>
              <a:t>“I know of no pursuit in which more real and important services can be rendered to any country than by improving its agriculture, its breed of useful animals, and other branches of a husbandman’s cares” </a:t>
            </a:r>
            <a:r>
              <a:rPr lang="en-US" sz="2400" dirty="0"/>
              <a:t>–         George Washington</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241591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A picture containing sky, outdoor, rock, farm machine&#10;&#10;Description automatically generated">
            <a:extLst>
              <a:ext uri="{FF2B5EF4-FFF2-40B4-BE49-F238E27FC236}">
                <a16:creationId xmlns:a16="http://schemas.microsoft.com/office/drawing/2014/main" id="{661E8576-5A80-709D-7208-8C74EA40E5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816" b="10185"/>
          <a:stretch/>
        </p:blipFill>
        <p:spPr>
          <a:xfrm>
            <a:off x="20" y="10"/>
            <a:ext cx="12191980" cy="6857990"/>
          </a:xfrm>
          <a:prstGeom prst="rect">
            <a:avLst/>
          </a:prstGeom>
        </p:spPr>
      </p:pic>
      <p:sp>
        <p:nvSpPr>
          <p:cNvPr id="44" name="Rectangle 4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F622A-DCB1-5946-E327-507B266B12D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a:t>
            </a:r>
          </a:p>
        </p:txBody>
      </p:sp>
      <p:cxnSp>
        <p:nvCxnSpPr>
          <p:cNvPr id="50" name="Straight Connector 4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4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47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EEC079-4B59-4555-9F73-F2B70DECD069}"/>
              </a:ext>
            </a:extLst>
          </p:cNvPr>
          <p:cNvSpPr>
            <a:spLocks noGrp="1"/>
          </p:cNvSpPr>
          <p:nvPr>
            <p:ph type="title"/>
          </p:nvPr>
        </p:nvSpPr>
        <p:spPr>
          <a:xfrm>
            <a:off x="838200" y="365125"/>
            <a:ext cx="10515600" cy="1325563"/>
          </a:xfrm>
        </p:spPr>
        <p:txBody>
          <a:bodyPr>
            <a:normAutofit/>
          </a:bodyPr>
          <a:lstStyle/>
          <a:p>
            <a:r>
              <a:rPr lang="en-US" sz="5400" dirty="0"/>
              <a:t>Our Operation</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0323D7-E35A-4F9B-A579-E77927AC14C2}"/>
              </a:ext>
            </a:extLst>
          </p:cNvPr>
          <p:cNvSpPr>
            <a:spLocks noGrp="1"/>
          </p:cNvSpPr>
          <p:nvPr>
            <p:ph idx="1"/>
          </p:nvPr>
        </p:nvSpPr>
        <p:spPr>
          <a:xfrm>
            <a:off x="838200" y="1929384"/>
            <a:ext cx="10515600" cy="4251960"/>
          </a:xfrm>
        </p:spPr>
        <p:txBody>
          <a:bodyPr>
            <a:normAutofit/>
          </a:bodyPr>
          <a:lstStyle/>
          <a:p>
            <a:r>
              <a:rPr lang="en-US" dirty="0"/>
              <a:t>Farm is located on the South Plains, just outside of Lubbock, Texas</a:t>
            </a:r>
          </a:p>
          <a:p>
            <a:r>
              <a:rPr lang="en-US" dirty="0"/>
              <a:t>Breakdown of Acres</a:t>
            </a:r>
          </a:p>
          <a:p>
            <a:pPr lvl="1"/>
            <a:r>
              <a:rPr lang="en-US" sz="2800" dirty="0"/>
              <a:t>Total acres 5000</a:t>
            </a:r>
          </a:p>
          <a:p>
            <a:pPr lvl="1"/>
            <a:r>
              <a:rPr lang="en-US" sz="2800" dirty="0"/>
              <a:t>3800 acres certified organic</a:t>
            </a:r>
          </a:p>
          <a:p>
            <a:pPr lvl="1"/>
            <a:r>
              <a:rPr lang="en-US" sz="2800" dirty="0"/>
              <a:t>1200 acres non organic</a:t>
            </a:r>
          </a:p>
          <a:p>
            <a:pPr lvl="1"/>
            <a:r>
              <a:rPr lang="en-US" sz="2800" dirty="0"/>
              <a:t>3500 acres non irrigated (dry land)</a:t>
            </a:r>
          </a:p>
          <a:p>
            <a:pPr lvl="1"/>
            <a:r>
              <a:rPr lang="en-US" sz="2800" dirty="0"/>
              <a:t>1500 acres irrigated (semi irrigated)</a:t>
            </a:r>
          </a:p>
          <a:p>
            <a:pPr lvl="1"/>
            <a:r>
              <a:rPr lang="en-US" sz="2800" dirty="0"/>
              <a:t>Main Crop is Organic Cotton </a:t>
            </a:r>
          </a:p>
        </p:txBody>
      </p:sp>
    </p:spTree>
    <p:extLst>
      <p:ext uri="{BB962C8B-B14F-4D97-AF65-F5344CB8AC3E}">
        <p14:creationId xmlns:p14="http://schemas.microsoft.com/office/powerpoint/2010/main" val="286539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7E286E1-016E-19BE-DCFC-2DB8CAA2CFD0}"/>
              </a:ext>
            </a:extLst>
          </p:cNvPr>
          <p:cNvPicPr>
            <a:picLocks noChangeAspect="1"/>
          </p:cNvPicPr>
          <p:nvPr/>
        </p:nvPicPr>
        <p:blipFill rotWithShape="1">
          <a:blip r:embed="rId2">
            <a:duotone>
              <a:schemeClr val="bg2">
                <a:shade val="45000"/>
                <a:satMod val="135000"/>
              </a:schemeClr>
              <a:prstClr val="white"/>
            </a:duotone>
          </a:blip>
          <a:srcRect/>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511AD-D2DA-9A4C-11D9-D65EAC7E199D}"/>
              </a:ext>
            </a:extLst>
          </p:cNvPr>
          <p:cNvSpPr>
            <a:spLocks noGrp="1"/>
          </p:cNvSpPr>
          <p:nvPr>
            <p:ph type="title"/>
          </p:nvPr>
        </p:nvSpPr>
        <p:spPr>
          <a:xfrm>
            <a:off x="838200" y="365125"/>
            <a:ext cx="10515600" cy="1325563"/>
          </a:xfrm>
        </p:spPr>
        <p:txBody>
          <a:bodyPr>
            <a:normAutofit/>
          </a:bodyPr>
          <a:lstStyle/>
          <a:p>
            <a:r>
              <a:rPr lang="en-US" dirty="0"/>
              <a:t>Our Operation</a:t>
            </a:r>
          </a:p>
        </p:txBody>
      </p:sp>
      <p:graphicFrame>
        <p:nvGraphicFramePr>
          <p:cNvPr id="17" name="Content Placeholder 2">
            <a:extLst>
              <a:ext uri="{FF2B5EF4-FFF2-40B4-BE49-F238E27FC236}">
                <a16:creationId xmlns:a16="http://schemas.microsoft.com/office/drawing/2014/main" id="{3B97806A-5727-32FE-EA3B-FFEC14D40845}"/>
              </a:ext>
            </a:extLst>
          </p:cNvPr>
          <p:cNvGraphicFramePr>
            <a:graphicFrameLocks noGrp="1"/>
          </p:cNvGraphicFramePr>
          <p:nvPr>
            <p:ph idx="1"/>
            <p:extLst>
              <p:ext uri="{D42A27DB-BD31-4B8C-83A1-F6EECF244321}">
                <p14:modId xmlns:p14="http://schemas.microsoft.com/office/powerpoint/2010/main" val="28025248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841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0B20F-DE74-39AC-FA33-C1421F4FC2A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Our Operation</a:t>
            </a:r>
          </a:p>
        </p:txBody>
      </p:sp>
      <p:pic>
        <p:nvPicPr>
          <p:cNvPr id="7" name="Content Placeholder 6" descr="A screenshot of a computer">
            <a:extLst>
              <a:ext uri="{FF2B5EF4-FFF2-40B4-BE49-F238E27FC236}">
                <a16:creationId xmlns:a16="http://schemas.microsoft.com/office/drawing/2014/main" id="{F4739514-A305-21D6-F0CD-BF84E9702E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273" t="14053" r="20252" b="8758"/>
          <a:stretch/>
        </p:blipFill>
        <p:spPr>
          <a:xfrm>
            <a:off x="4777316" y="1040766"/>
            <a:ext cx="6780700" cy="4774139"/>
          </a:xfrm>
          <a:prstGeom prst="rect">
            <a:avLst/>
          </a:prstGeom>
        </p:spPr>
      </p:pic>
    </p:spTree>
    <p:extLst>
      <p:ext uri="{BB962C8B-B14F-4D97-AF65-F5344CB8AC3E}">
        <p14:creationId xmlns:p14="http://schemas.microsoft.com/office/powerpoint/2010/main" val="3629590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D4ACE2-E7CF-53C0-25A9-4F6780FFB85B}"/>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4000" kern="1200">
                <a:solidFill>
                  <a:schemeClr val="tx1"/>
                </a:solidFill>
                <a:latin typeface="+mj-lt"/>
                <a:ea typeface="+mj-ea"/>
                <a:cs typeface="+mj-cs"/>
              </a:rPr>
              <a:t>Most Important</a:t>
            </a:r>
          </a:p>
        </p:txBody>
      </p:sp>
      <p:sp>
        <p:nvSpPr>
          <p:cNvPr id="43" name="Rectangle: Rounded Corners 4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Content Placeholder 4" descr="A person and person with children&#10;&#10;Description automatically generated">
            <a:extLst>
              <a:ext uri="{FF2B5EF4-FFF2-40B4-BE49-F238E27FC236}">
                <a16:creationId xmlns:a16="http://schemas.microsoft.com/office/drawing/2014/main" id="{BF968FCB-7EC3-976B-0310-6E102A2982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563" b="6564"/>
          <a:stretch/>
        </p:blipFill>
        <p:spPr>
          <a:xfrm>
            <a:off x="2456398" y="299258"/>
            <a:ext cx="7279205" cy="4094573"/>
          </a:xfrm>
          <a:prstGeom prst="rect">
            <a:avLst/>
          </a:prstGeom>
        </p:spPr>
      </p:pic>
    </p:spTree>
    <p:extLst>
      <p:ext uri="{BB962C8B-B14F-4D97-AF65-F5344CB8AC3E}">
        <p14:creationId xmlns:p14="http://schemas.microsoft.com/office/powerpoint/2010/main" val="2581294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C64D8-D4DB-AFFD-B6FA-D0DAB3BC74AB}"/>
              </a:ext>
            </a:extLst>
          </p:cNvPr>
          <p:cNvSpPr>
            <a:spLocks noGrp="1"/>
          </p:cNvSpPr>
          <p:nvPr>
            <p:ph type="ctrTitle"/>
          </p:nvPr>
        </p:nvSpPr>
        <p:spPr>
          <a:xfrm>
            <a:off x="838199" y="1093788"/>
            <a:ext cx="10506455" cy="2967208"/>
          </a:xfrm>
        </p:spPr>
        <p:txBody>
          <a:bodyPr>
            <a:normAutofit/>
          </a:bodyPr>
          <a:lstStyle/>
          <a:p>
            <a:pPr algn="l"/>
            <a:r>
              <a:rPr lang="en-US" sz="8000" b="1"/>
              <a:t>YOUR WHY</a:t>
            </a:r>
          </a:p>
        </p:txBody>
      </p:sp>
      <p:sp>
        <p:nvSpPr>
          <p:cNvPr id="3" name="Subtitle 2">
            <a:extLst>
              <a:ext uri="{FF2B5EF4-FFF2-40B4-BE49-F238E27FC236}">
                <a16:creationId xmlns:a16="http://schemas.microsoft.com/office/drawing/2014/main" id="{3714BF43-9DFA-30AE-6434-9226C488B11F}"/>
              </a:ext>
            </a:extLst>
          </p:cNvPr>
          <p:cNvSpPr>
            <a:spLocks noGrp="1"/>
          </p:cNvSpPr>
          <p:nvPr>
            <p:ph type="subTitle" idx="1"/>
          </p:nvPr>
        </p:nvSpPr>
        <p:spPr>
          <a:xfrm>
            <a:off x="7400924" y="4619624"/>
            <a:ext cx="3946779" cy="1038225"/>
          </a:xfrm>
        </p:spPr>
        <p:txBody>
          <a:bodyPr>
            <a:normAutofit/>
          </a:bodyPr>
          <a:lstStyle/>
          <a:p>
            <a:pPr algn="r"/>
            <a:endParaRPr lang="en-US"/>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773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802AA7-2B43-DD40-9B27-0DC8836FBD20}"/>
              </a:ext>
            </a:extLst>
          </p:cNvPr>
          <p:cNvSpPr>
            <a:spLocks noGrp="1"/>
          </p:cNvSpPr>
          <p:nvPr>
            <p:ph type="title"/>
          </p:nvPr>
        </p:nvSpPr>
        <p:spPr>
          <a:xfrm>
            <a:off x="841247" y="978619"/>
            <a:ext cx="3410712" cy="1106424"/>
          </a:xfrm>
        </p:spPr>
        <p:txBody>
          <a:bodyPr>
            <a:normAutofit/>
          </a:bodyPr>
          <a:lstStyle/>
          <a:p>
            <a:r>
              <a:rPr lang="en-US" sz="2800" b="1" u="sng" dirty="0"/>
              <a:t>YOUR WHY</a:t>
            </a:r>
          </a:p>
        </p:txBody>
      </p:sp>
      <p:sp>
        <p:nvSpPr>
          <p:cNvPr id="25"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Rectangle 2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DCB55C3-A68C-077B-9EB5-9D50C5592710}"/>
              </a:ext>
            </a:extLst>
          </p:cNvPr>
          <p:cNvSpPr>
            <a:spLocks noGrp="1"/>
          </p:cNvSpPr>
          <p:nvPr>
            <p:ph idx="1"/>
          </p:nvPr>
        </p:nvSpPr>
        <p:spPr>
          <a:xfrm>
            <a:off x="841247" y="2359152"/>
            <a:ext cx="3410712" cy="3425043"/>
          </a:xfrm>
        </p:spPr>
        <p:txBody>
          <a:bodyPr>
            <a:normAutofit/>
          </a:bodyPr>
          <a:lstStyle/>
          <a:p>
            <a:r>
              <a:rPr lang="en-US" dirty="0"/>
              <a:t>Why do you do what you do?</a:t>
            </a:r>
          </a:p>
          <a:p>
            <a:endParaRPr lang="en-US" dirty="0"/>
          </a:p>
          <a:p>
            <a:r>
              <a:rPr lang="en-US" dirty="0"/>
              <a:t>What is your WHY?</a:t>
            </a:r>
          </a:p>
          <a:p>
            <a:endParaRPr lang="en-US" dirty="0"/>
          </a:p>
          <a:p>
            <a:r>
              <a:rPr lang="en-US" dirty="0"/>
              <a:t>WHY Soil Health?</a:t>
            </a:r>
          </a:p>
          <a:p>
            <a:endParaRPr lang="en-US" sz="1700" dirty="0"/>
          </a:p>
        </p:txBody>
      </p:sp>
      <p:pic>
        <p:nvPicPr>
          <p:cNvPr id="5" name="Picture 4" descr="A hand holding dirt in the ground&#10;&#10;Description automatically generated">
            <a:extLst>
              <a:ext uri="{FF2B5EF4-FFF2-40B4-BE49-F238E27FC236}">
                <a16:creationId xmlns:a16="http://schemas.microsoft.com/office/drawing/2014/main" id="{9FC3F664-A8E9-957F-F730-8649FAE05813}"/>
              </a:ext>
            </a:extLst>
          </p:cNvPr>
          <p:cNvPicPr>
            <a:picLocks noChangeAspect="1"/>
          </p:cNvPicPr>
          <p:nvPr/>
        </p:nvPicPr>
        <p:blipFill rotWithShape="1">
          <a:blip r:embed="rId2">
            <a:extLst>
              <a:ext uri="{28A0092B-C50C-407E-A947-70E740481C1C}">
                <a14:useLocalDpi xmlns:a14="http://schemas.microsoft.com/office/drawing/2010/main" val="0"/>
              </a:ext>
            </a:extLst>
          </a:blip>
          <a:srcRect l="13254" r="24838" b="1"/>
          <a:stretch/>
        </p:blipFill>
        <p:spPr>
          <a:xfrm rot="5400000">
            <a:off x="5705475" y="53356"/>
            <a:ext cx="5495162" cy="6657213"/>
          </a:xfrm>
          <a:prstGeom prst="rect">
            <a:avLst/>
          </a:prstGeom>
        </p:spPr>
      </p:pic>
    </p:spTree>
    <p:extLst>
      <p:ext uri="{BB962C8B-B14F-4D97-AF65-F5344CB8AC3E}">
        <p14:creationId xmlns:p14="http://schemas.microsoft.com/office/powerpoint/2010/main" val="2899747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DE47B97-5865-730E-BF07-A8077D74A629}"/>
              </a:ext>
            </a:extLst>
          </p:cNvPr>
          <p:cNvSpPr>
            <a:spLocks noGrp="1"/>
          </p:cNvSpPr>
          <p:nvPr>
            <p:ph type="ctrTitle"/>
          </p:nvPr>
        </p:nvSpPr>
        <p:spPr>
          <a:xfrm>
            <a:off x="1804988" y="1442172"/>
            <a:ext cx="8582025" cy="2177328"/>
          </a:xfrm>
        </p:spPr>
        <p:txBody>
          <a:bodyPr anchor="ctr">
            <a:normAutofit/>
          </a:bodyPr>
          <a:lstStyle/>
          <a:p>
            <a:r>
              <a:rPr lang="en-US" sz="6600"/>
              <a:t>WHY</a:t>
            </a:r>
          </a:p>
        </p:txBody>
      </p:sp>
      <p:sp>
        <p:nvSpPr>
          <p:cNvPr id="12" name="Rectangle: Rounded Corners 11">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17B562B1-901C-4E4D-E685-1023CBACF93D}"/>
              </a:ext>
            </a:extLst>
          </p:cNvPr>
          <p:cNvSpPr>
            <a:spLocks noGrp="1"/>
          </p:cNvSpPr>
          <p:nvPr>
            <p:ph type="subTitle" idx="1"/>
          </p:nvPr>
        </p:nvSpPr>
        <p:spPr>
          <a:xfrm>
            <a:off x="2566988" y="3962400"/>
            <a:ext cx="7058025" cy="581025"/>
          </a:xfrm>
        </p:spPr>
        <p:txBody>
          <a:bodyPr anchor="ctr">
            <a:normAutofit/>
          </a:bodyPr>
          <a:lstStyle/>
          <a:p>
            <a:r>
              <a:rPr lang="en-US" sz="2800">
                <a:solidFill>
                  <a:srgbClr val="FFFFFF"/>
                </a:solidFill>
              </a:rPr>
              <a:t>YOUR PURPOSE, CAUSE OR BELIEF?</a:t>
            </a:r>
          </a:p>
        </p:txBody>
      </p:sp>
    </p:spTree>
    <p:extLst>
      <p:ext uri="{BB962C8B-B14F-4D97-AF65-F5344CB8AC3E}">
        <p14:creationId xmlns:p14="http://schemas.microsoft.com/office/powerpoint/2010/main" val="149537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20652</TotalTime>
  <Words>621</Words>
  <Application>Microsoft Office PowerPoint</Application>
  <PresentationFormat>Widescreen</PresentationFormat>
  <Paragraphs>87</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Soil Health U &amp; Trade Show 2024</vt:lpstr>
      <vt:lpstr>WELCOME</vt:lpstr>
      <vt:lpstr>Our Operation</vt:lpstr>
      <vt:lpstr>Our Operation</vt:lpstr>
      <vt:lpstr>Our Operation</vt:lpstr>
      <vt:lpstr>Most Important</vt:lpstr>
      <vt:lpstr>YOUR WHY</vt:lpstr>
      <vt:lpstr>YOUR WHY</vt:lpstr>
      <vt:lpstr>WHY</vt:lpstr>
      <vt:lpstr>YOUR WHY</vt:lpstr>
      <vt:lpstr> THE GOLDEN CIRCLE Simon Sinek, Start with Why </vt:lpstr>
      <vt:lpstr>THE GOLDEN CIRCLE</vt:lpstr>
      <vt:lpstr>THE GOLDEN CIRCLE</vt:lpstr>
      <vt:lpstr>YOUR WHY </vt:lpstr>
      <vt:lpstr>YOUR WHY</vt:lpstr>
      <vt:lpstr>YOUR WHY</vt:lpstr>
      <vt:lpstr>MY WHY</vt:lpstr>
      <vt:lpstr>MISSION STATEMENT</vt:lpstr>
      <vt:lpstr>Broadview Ag is committed to:</vt:lpstr>
      <vt:lpstr>Our Operation - HOW</vt:lpstr>
      <vt:lpstr>MY HOW:  6 Pillars of Regenerative Agriculture</vt:lpstr>
      <vt:lpstr>MY WHAT</vt:lpstr>
      <vt:lpstr>CLOSING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Jeremy Brown</cp:lastModifiedBy>
  <cp:revision>72</cp:revision>
  <dcterms:created xsi:type="dcterms:W3CDTF">2018-01-20T15:53:39Z</dcterms:created>
  <dcterms:modified xsi:type="dcterms:W3CDTF">2024-01-16T02:55:51Z</dcterms:modified>
</cp:coreProperties>
</file>