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95" r:id="rId2"/>
    <p:sldId id="257" r:id="rId3"/>
    <p:sldId id="299" r:id="rId4"/>
    <p:sldId id="259" r:id="rId5"/>
    <p:sldId id="261" r:id="rId6"/>
    <p:sldId id="311" r:id="rId7"/>
    <p:sldId id="266" r:id="rId8"/>
    <p:sldId id="309" r:id="rId9"/>
    <p:sldId id="312" r:id="rId10"/>
    <p:sldId id="308" r:id="rId11"/>
    <p:sldId id="307" r:id="rId12"/>
    <p:sldId id="314" r:id="rId13"/>
    <p:sldId id="305" r:id="rId14"/>
    <p:sldId id="313" r:id="rId15"/>
    <p:sldId id="306" r:id="rId16"/>
    <p:sldId id="310" r:id="rId17"/>
    <p:sldId id="290" r:id="rId18"/>
    <p:sldId id="30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5" d="100"/>
          <a:sy n="105" d="100"/>
        </p:scale>
        <p:origin x="12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F8ECC3-3947-4B8E-B4C0-245BA5D712ED}"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4F66CCC4-7FAD-4EAC-846E-D4F7F65304BB}">
      <dgm:prSet/>
      <dgm:spPr/>
      <dgm:t>
        <a:bodyPr/>
        <a:lstStyle/>
        <a:p>
          <a:r>
            <a:rPr lang="en-US" dirty="0"/>
            <a:t>30-year average annual rainfall </a:t>
          </a:r>
        </a:p>
        <a:p>
          <a:r>
            <a:rPr lang="en-US" dirty="0"/>
            <a:t>18 inches</a:t>
          </a:r>
        </a:p>
      </dgm:t>
    </dgm:pt>
    <dgm:pt modelId="{F7EFB9DA-DFD9-42A7-90DF-7C4F1C698673}" type="parTrans" cxnId="{66A2E8A7-13D5-49A6-9DC3-EE05F38624D4}">
      <dgm:prSet/>
      <dgm:spPr/>
      <dgm:t>
        <a:bodyPr/>
        <a:lstStyle/>
        <a:p>
          <a:endParaRPr lang="en-US"/>
        </a:p>
      </dgm:t>
    </dgm:pt>
    <dgm:pt modelId="{D4EA1457-7C21-44D6-BDFE-F3B062F63C50}" type="sibTrans" cxnId="{66A2E8A7-13D5-49A6-9DC3-EE05F38624D4}">
      <dgm:prSet/>
      <dgm:spPr/>
      <dgm:t>
        <a:bodyPr/>
        <a:lstStyle/>
        <a:p>
          <a:endParaRPr lang="en-US"/>
        </a:p>
      </dgm:t>
    </dgm:pt>
    <dgm:pt modelId="{8824CFD0-516E-4AEE-B6FF-E46FC6CEE2E0}">
      <dgm:prSet/>
      <dgm:spPr/>
      <dgm:t>
        <a:bodyPr/>
        <a:lstStyle/>
        <a:p>
          <a:r>
            <a:rPr lang="en-US" dirty="0"/>
            <a:t>May – August</a:t>
          </a:r>
        </a:p>
        <a:p>
          <a:r>
            <a:rPr lang="en-US" dirty="0"/>
            <a:t>9 inches on average</a:t>
          </a:r>
        </a:p>
      </dgm:t>
    </dgm:pt>
    <dgm:pt modelId="{D0DB7F3B-059A-4B11-9391-84FECD86C85A}" type="parTrans" cxnId="{9B485F69-AF77-4D4C-AD25-4BD36FEA3E65}">
      <dgm:prSet/>
      <dgm:spPr/>
      <dgm:t>
        <a:bodyPr/>
        <a:lstStyle/>
        <a:p>
          <a:endParaRPr lang="en-US"/>
        </a:p>
      </dgm:t>
    </dgm:pt>
    <dgm:pt modelId="{03EE73BD-1EC3-4274-B539-20842DC33497}" type="sibTrans" cxnId="{9B485F69-AF77-4D4C-AD25-4BD36FEA3E65}">
      <dgm:prSet/>
      <dgm:spPr/>
      <dgm:t>
        <a:bodyPr/>
        <a:lstStyle/>
        <a:p>
          <a:endParaRPr lang="en-US"/>
        </a:p>
      </dgm:t>
    </dgm:pt>
    <dgm:pt modelId="{F85E675D-59DE-444A-ADAB-0E4ABFD4D5C4}">
      <dgm:prSet/>
      <dgm:spPr/>
      <dgm:t>
        <a:bodyPr/>
        <a:lstStyle/>
        <a:p>
          <a:r>
            <a:rPr lang="en-US" dirty="0"/>
            <a:t>Most rainfall comes in </a:t>
          </a:r>
        </a:p>
        <a:p>
          <a:r>
            <a:rPr lang="en-US" dirty="0"/>
            <a:t>May, June, &amp; September</a:t>
          </a:r>
        </a:p>
      </dgm:t>
    </dgm:pt>
    <dgm:pt modelId="{B83C6AD8-84E0-44B1-B05E-2E8DD8E04FDD}" type="parTrans" cxnId="{F61F60F2-D0A5-4803-BC8F-2948AD9CBB35}">
      <dgm:prSet/>
      <dgm:spPr/>
      <dgm:t>
        <a:bodyPr/>
        <a:lstStyle/>
        <a:p>
          <a:endParaRPr lang="en-US"/>
        </a:p>
      </dgm:t>
    </dgm:pt>
    <dgm:pt modelId="{9AD6EFD1-1767-47F3-B0FD-74EC1AF02DF7}" type="sibTrans" cxnId="{F61F60F2-D0A5-4803-BC8F-2948AD9CBB35}">
      <dgm:prSet/>
      <dgm:spPr/>
      <dgm:t>
        <a:bodyPr/>
        <a:lstStyle/>
        <a:p>
          <a:endParaRPr lang="en-US"/>
        </a:p>
      </dgm:t>
    </dgm:pt>
    <dgm:pt modelId="{09A3D7C9-845E-48BA-86FA-B280F072B2F4}" type="pres">
      <dgm:prSet presAssocID="{DDF8ECC3-3947-4B8E-B4C0-245BA5D712ED}" presName="diagram" presStyleCnt="0">
        <dgm:presLayoutVars>
          <dgm:dir/>
          <dgm:resizeHandles val="exact"/>
        </dgm:presLayoutVars>
      </dgm:prSet>
      <dgm:spPr/>
    </dgm:pt>
    <dgm:pt modelId="{F422D23E-0814-4BE9-91B5-6EE9EDD09D61}" type="pres">
      <dgm:prSet presAssocID="{4F66CCC4-7FAD-4EAC-846E-D4F7F65304BB}" presName="node" presStyleLbl="node1" presStyleIdx="0" presStyleCnt="3">
        <dgm:presLayoutVars>
          <dgm:bulletEnabled val="1"/>
        </dgm:presLayoutVars>
      </dgm:prSet>
      <dgm:spPr/>
    </dgm:pt>
    <dgm:pt modelId="{4164538B-9BE6-4019-BAC9-D38AC459D7B1}" type="pres">
      <dgm:prSet presAssocID="{D4EA1457-7C21-44D6-BDFE-F3B062F63C50}" presName="sibTrans" presStyleCnt="0"/>
      <dgm:spPr/>
    </dgm:pt>
    <dgm:pt modelId="{1A398552-F17E-49AD-A4FA-8B7C2F1D4A87}" type="pres">
      <dgm:prSet presAssocID="{8824CFD0-516E-4AEE-B6FF-E46FC6CEE2E0}" presName="node" presStyleLbl="node1" presStyleIdx="1" presStyleCnt="3">
        <dgm:presLayoutVars>
          <dgm:bulletEnabled val="1"/>
        </dgm:presLayoutVars>
      </dgm:prSet>
      <dgm:spPr/>
    </dgm:pt>
    <dgm:pt modelId="{8FBC7BC2-0C0A-4AD6-8759-011DA15A2F69}" type="pres">
      <dgm:prSet presAssocID="{03EE73BD-1EC3-4274-B539-20842DC33497}" presName="sibTrans" presStyleCnt="0"/>
      <dgm:spPr/>
    </dgm:pt>
    <dgm:pt modelId="{BBB2ECBB-9F25-4993-9248-4DAED9DC9A3C}" type="pres">
      <dgm:prSet presAssocID="{F85E675D-59DE-444A-ADAB-0E4ABFD4D5C4}" presName="node" presStyleLbl="node1" presStyleIdx="2" presStyleCnt="3">
        <dgm:presLayoutVars>
          <dgm:bulletEnabled val="1"/>
        </dgm:presLayoutVars>
      </dgm:prSet>
      <dgm:spPr/>
    </dgm:pt>
  </dgm:ptLst>
  <dgm:cxnLst>
    <dgm:cxn modelId="{CED0E116-B4B5-4F70-80D2-E571F7CAAA21}" type="presOf" srcId="{8824CFD0-516E-4AEE-B6FF-E46FC6CEE2E0}" destId="{1A398552-F17E-49AD-A4FA-8B7C2F1D4A87}" srcOrd="0" destOrd="0" presId="urn:microsoft.com/office/officeart/2005/8/layout/default"/>
    <dgm:cxn modelId="{6117B15C-E080-4589-BDE0-AA1A91CFBF3B}" type="presOf" srcId="{DDF8ECC3-3947-4B8E-B4C0-245BA5D712ED}" destId="{09A3D7C9-845E-48BA-86FA-B280F072B2F4}" srcOrd="0" destOrd="0" presId="urn:microsoft.com/office/officeart/2005/8/layout/default"/>
    <dgm:cxn modelId="{9B485F69-AF77-4D4C-AD25-4BD36FEA3E65}" srcId="{DDF8ECC3-3947-4B8E-B4C0-245BA5D712ED}" destId="{8824CFD0-516E-4AEE-B6FF-E46FC6CEE2E0}" srcOrd="1" destOrd="0" parTransId="{D0DB7F3B-059A-4B11-9391-84FECD86C85A}" sibTransId="{03EE73BD-1EC3-4274-B539-20842DC33497}"/>
    <dgm:cxn modelId="{77141A56-3D72-4FD0-9007-031E910B709C}" type="presOf" srcId="{4F66CCC4-7FAD-4EAC-846E-D4F7F65304BB}" destId="{F422D23E-0814-4BE9-91B5-6EE9EDD09D61}" srcOrd="0" destOrd="0" presId="urn:microsoft.com/office/officeart/2005/8/layout/default"/>
    <dgm:cxn modelId="{078E0AA3-9D89-49C0-8271-12707ADF4176}" type="presOf" srcId="{F85E675D-59DE-444A-ADAB-0E4ABFD4D5C4}" destId="{BBB2ECBB-9F25-4993-9248-4DAED9DC9A3C}" srcOrd="0" destOrd="0" presId="urn:microsoft.com/office/officeart/2005/8/layout/default"/>
    <dgm:cxn modelId="{66A2E8A7-13D5-49A6-9DC3-EE05F38624D4}" srcId="{DDF8ECC3-3947-4B8E-B4C0-245BA5D712ED}" destId="{4F66CCC4-7FAD-4EAC-846E-D4F7F65304BB}" srcOrd="0" destOrd="0" parTransId="{F7EFB9DA-DFD9-42A7-90DF-7C4F1C698673}" sibTransId="{D4EA1457-7C21-44D6-BDFE-F3B062F63C50}"/>
    <dgm:cxn modelId="{F61F60F2-D0A5-4803-BC8F-2948AD9CBB35}" srcId="{DDF8ECC3-3947-4B8E-B4C0-245BA5D712ED}" destId="{F85E675D-59DE-444A-ADAB-0E4ABFD4D5C4}" srcOrd="2" destOrd="0" parTransId="{B83C6AD8-84E0-44B1-B05E-2E8DD8E04FDD}" sibTransId="{9AD6EFD1-1767-47F3-B0FD-74EC1AF02DF7}"/>
    <dgm:cxn modelId="{E1986D8C-37D5-4EA7-927F-CFC52228DDFE}" type="presParOf" srcId="{09A3D7C9-845E-48BA-86FA-B280F072B2F4}" destId="{F422D23E-0814-4BE9-91B5-6EE9EDD09D61}" srcOrd="0" destOrd="0" presId="urn:microsoft.com/office/officeart/2005/8/layout/default"/>
    <dgm:cxn modelId="{35EE9725-E102-4322-8E94-BB9164171ACE}" type="presParOf" srcId="{09A3D7C9-845E-48BA-86FA-B280F072B2F4}" destId="{4164538B-9BE6-4019-BAC9-D38AC459D7B1}" srcOrd="1" destOrd="0" presId="urn:microsoft.com/office/officeart/2005/8/layout/default"/>
    <dgm:cxn modelId="{CA6C52F5-A569-4CBD-A1DD-E55B105F084E}" type="presParOf" srcId="{09A3D7C9-845E-48BA-86FA-B280F072B2F4}" destId="{1A398552-F17E-49AD-A4FA-8B7C2F1D4A87}" srcOrd="2" destOrd="0" presId="urn:microsoft.com/office/officeart/2005/8/layout/default"/>
    <dgm:cxn modelId="{F28D8377-F1D5-4776-A13B-0F7DAABE2930}" type="presParOf" srcId="{09A3D7C9-845E-48BA-86FA-B280F072B2F4}" destId="{8FBC7BC2-0C0A-4AD6-8759-011DA15A2F69}" srcOrd="3" destOrd="0" presId="urn:microsoft.com/office/officeart/2005/8/layout/default"/>
    <dgm:cxn modelId="{EF9520E5-72E3-4EA1-ABAF-CE820A12B142}" type="presParOf" srcId="{09A3D7C9-845E-48BA-86FA-B280F072B2F4}" destId="{BBB2ECBB-9F25-4993-9248-4DAED9DC9A3C}"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22D23E-0814-4BE9-91B5-6EE9EDD09D61}">
      <dsp:nvSpPr>
        <dsp:cNvPr id="0" name=""/>
        <dsp:cNvSpPr/>
      </dsp:nvSpPr>
      <dsp:spPr>
        <a:xfrm>
          <a:off x="1748064" y="2975"/>
          <a:ext cx="3342605" cy="200556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30-year average annual rainfall </a:t>
          </a:r>
        </a:p>
        <a:p>
          <a:pPr marL="0" lvl="0" indent="0" algn="ctr" defTabSz="1289050">
            <a:lnSpc>
              <a:spcPct val="90000"/>
            </a:lnSpc>
            <a:spcBef>
              <a:spcPct val="0"/>
            </a:spcBef>
            <a:spcAft>
              <a:spcPct val="35000"/>
            </a:spcAft>
            <a:buNone/>
          </a:pPr>
          <a:r>
            <a:rPr lang="en-US" sz="2900" kern="1200" dirty="0"/>
            <a:t>18 inches</a:t>
          </a:r>
        </a:p>
      </dsp:txBody>
      <dsp:txXfrm>
        <a:off x="1748064" y="2975"/>
        <a:ext cx="3342605" cy="2005563"/>
      </dsp:txXfrm>
    </dsp:sp>
    <dsp:sp modelId="{1A398552-F17E-49AD-A4FA-8B7C2F1D4A87}">
      <dsp:nvSpPr>
        <dsp:cNvPr id="0" name=""/>
        <dsp:cNvSpPr/>
      </dsp:nvSpPr>
      <dsp:spPr>
        <a:xfrm>
          <a:off x="5424930" y="2975"/>
          <a:ext cx="3342605" cy="200556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May – August</a:t>
          </a:r>
        </a:p>
        <a:p>
          <a:pPr marL="0" lvl="0" indent="0" algn="ctr" defTabSz="1289050">
            <a:lnSpc>
              <a:spcPct val="90000"/>
            </a:lnSpc>
            <a:spcBef>
              <a:spcPct val="0"/>
            </a:spcBef>
            <a:spcAft>
              <a:spcPct val="35000"/>
            </a:spcAft>
            <a:buNone/>
          </a:pPr>
          <a:r>
            <a:rPr lang="en-US" sz="2900" kern="1200" dirty="0"/>
            <a:t>9 inches on average</a:t>
          </a:r>
        </a:p>
      </dsp:txBody>
      <dsp:txXfrm>
        <a:off x="5424930" y="2975"/>
        <a:ext cx="3342605" cy="2005563"/>
      </dsp:txXfrm>
    </dsp:sp>
    <dsp:sp modelId="{BBB2ECBB-9F25-4993-9248-4DAED9DC9A3C}">
      <dsp:nvSpPr>
        <dsp:cNvPr id="0" name=""/>
        <dsp:cNvSpPr/>
      </dsp:nvSpPr>
      <dsp:spPr>
        <a:xfrm>
          <a:off x="3586497" y="2342799"/>
          <a:ext cx="3342605" cy="200556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Most rainfall comes in </a:t>
          </a:r>
        </a:p>
        <a:p>
          <a:pPr marL="0" lvl="0" indent="0" algn="ctr" defTabSz="1289050">
            <a:lnSpc>
              <a:spcPct val="90000"/>
            </a:lnSpc>
            <a:spcBef>
              <a:spcPct val="0"/>
            </a:spcBef>
            <a:spcAft>
              <a:spcPct val="35000"/>
            </a:spcAft>
            <a:buNone/>
          </a:pPr>
          <a:r>
            <a:rPr lang="en-US" sz="2900" kern="1200" dirty="0"/>
            <a:t>May, June, &amp; September</a:t>
          </a:r>
        </a:p>
      </dsp:txBody>
      <dsp:txXfrm>
        <a:off x="3586497" y="2342799"/>
        <a:ext cx="3342605" cy="200556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539822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56935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67950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741642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538757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483636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292856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949251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2596204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31066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5B8601-FFBE-4753-A211-F8EE3548CF35}" type="datetimeFigureOut">
              <a:rPr lang="en-US" smtClean="0"/>
              <a:t>12/21/2023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4DBD0E-1AA9-40AF-A7FF-BC40917C37CF}" type="slidenum">
              <a:rPr lang="en-US" smtClean="0"/>
              <a:t>‹#›</a:t>
            </a:fld>
            <a:endParaRPr lang="en-US" dirty="0"/>
          </a:p>
        </p:txBody>
      </p:sp>
    </p:spTree>
    <p:extLst>
      <p:ext uri="{BB962C8B-B14F-4D97-AF65-F5344CB8AC3E}">
        <p14:creationId xmlns:p14="http://schemas.microsoft.com/office/powerpoint/2010/main" val="1812033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5B8601-FFBE-4753-A211-F8EE3548CF35}" type="datetimeFigureOut">
              <a:rPr lang="en-US" smtClean="0"/>
              <a:t>12/21/2023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4DBD0E-1AA9-40AF-A7FF-BC40917C37CF}" type="slidenum">
              <a:rPr lang="en-US" smtClean="0"/>
              <a:t>‹#›</a:t>
            </a:fld>
            <a:endParaRPr lang="en-US" dirty="0"/>
          </a:p>
        </p:txBody>
      </p:sp>
    </p:spTree>
    <p:extLst>
      <p:ext uri="{BB962C8B-B14F-4D97-AF65-F5344CB8AC3E}">
        <p14:creationId xmlns:p14="http://schemas.microsoft.com/office/powerpoint/2010/main" val="217330623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DFCA2118-59A2-4310-A4B2-F2CBA821E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40492"/>
            <a:ext cx="12192000" cy="1924333"/>
          </a:xfrm>
          <a:custGeom>
            <a:avLst/>
            <a:gdLst>
              <a:gd name="connsiteX0" fmla="*/ 6189199 w 12192000"/>
              <a:gd name="connsiteY0" fmla="*/ 588 h 1924333"/>
              <a:gd name="connsiteX1" fmla="*/ 6207079 w 12192000"/>
              <a:gd name="connsiteY1" fmla="*/ 2850 h 1924333"/>
              <a:gd name="connsiteX2" fmla="*/ 6285610 w 12192000"/>
              <a:gd name="connsiteY2" fmla="*/ 18131 h 1924333"/>
              <a:gd name="connsiteX3" fmla="*/ 6378008 w 12192000"/>
              <a:gd name="connsiteY3" fmla="*/ 24625 h 1924333"/>
              <a:gd name="connsiteX4" fmla="*/ 6466340 w 12192000"/>
              <a:gd name="connsiteY4" fmla="*/ 21366 h 1924333"/>
              <a:gd name="connsiteX5" fmla="*/ 6553334 w 12192000"/>
              <a:gd name="connsiteY5" fmla="*/ 35307 h 1924333"/>
              <a:gd name="connsiteX6" fmla="*/ 6626068 w 12192000"/>
              <a:gd name="connsiteY6" fmla="*/ 58045 h 1924333"/>
              <a:gd name="connsiteX7" fmla="*/ 6692303 w 12192000"/>
              <a:gd name="connsiteY7" fmla="*/ 91487 h 1924333"/>
              <a:gd name="connsiteX8" fmla="*/ 6733670 w 12192000"/>
              <a:gd name="connsiteY8" fmla="*/ 118130 h 1924333"/>
              <a:gd name="connsiteX9" fmla="*/ 6798016 w 12192000"/>
              <a:gd name="connsiteY9" fmla="*/ 112271 h 1924333"/>
              <a:gd name="connsiteX10" fmla="*/ 6801081 w 12192000"/>
              <a:gd name="connsiteY10" fmla="*/ 114963 h 1924333"/>
              <a:gd name="connsiteX11" fmla="*/ 6819351 w 12192000"/>
              <a:gd name="connsiteY11" fmla="*/ 128825 h 1924333"/>
              <a:gd name="connsiteX12" fmla="*/ 6852732 w 12192000"/>
              <a:gd name="connsiteY12" fmla="*/ 123321 h 1924333"/>
              <a:gd name="connsiteX13" fmla="*/ 6865247 w 12192000"/>
              <a:gd name="connsiteY13" fmla="*/ 128836 h 1924333"/>
              <a:gd name="connsiteX14" fmla="*/ 6905517 w 12192000"/>
              <a:gd name="connsiteY14" fmla="*/ 129265 h 1924333"/>
              <a:gd name="connsiteX15" fmla="*/ 6950286 w 12192000"/>
              <a:gd name="connsiteY15" fmla="*/ 150104 h 1924333"/>
              <a:gd name="connsiteX16" fmla="*/ 7003442 w 12192000"/>
              <a:gd name="connsiteY16" fmla="*/ 136136 h 1924333"/>
              <a:gd name="connsiteX17" fmla="*/ 7160047 w 12192000"/>
              <a:gd name="connsiteY17" fmla="*/ 166721 h 1924333"/>
              <a:gd name="connsiteX18" fmla="*/ 7325604 w 12192000"/>
              <a:gd name="connsiteY18" fmla="*/ 215867 h 1924333"/>
              <a:gd name="connsiteX19" fmla="*/ 7540522 w 12192000"/>
              <a:gd name="connsiteY19" fmla="*/ 239374 h 1924333"/>
              <a:gd name="connsiteX20" fmla="*/ 7612071 w 12192000"/>
              <a:gd name="connsiteY20" fmla="*/ 229553 h 1924333"/>
              <a:gd name="connsiteX21" fmla="*/ 7651995 w 12192000"/>
              <a:gd name="connsiteY21" fmla="*/ 244567 h 1924333"/>
              <a:gd name="connsiteX22" fmla="*/ 7725761 w 12192000"/>
              <a:gd name="connsiteY22" fmla="*/ 258638 h 1924333"/>
              <a:gd name="connsiteX23" fmla="*/ 7823038 w 12192000"/>
              <a:gd name="connsiteY23" fmla="*/ 287078 h 1924333"/>
              <a:gd name="connsiteX24" fmla="*/ 7866405 w 12192000"/>
              <a:gd name="connsiteY24" fmla="*/ 287288 h 1924333"/>
              <a:gd name="connsiteX25" fmla="*/ 7875021 w 12192000"/>
              <a:gd name="connsiteY25" fmla="*/ 288224 h 1924333"/>
              <a:gd name="connsiteX26" fmla="*/ 7875146 w 12192000"/>
              <a:gd name="connsiteY26" fmla="*/ 288614 h 1924333"/>
              <a:gd name="connsiteX27" fmla="*/ 7907443 w 12192000"/>
              <a:gd name="connsiteY27" fmla="*/ 291752 h 1924333"/>
              <a:gd name="connsiteX28" fmla="*/ 7912892 w 12192000"/>
              <a:gd name="connsiteY28" fmla="*/ 294833 h 1924333"/>
              <a:gd name="connsiteX29" fmla="*/ 7946345 w 12192000"/>
              <a:gd name="connsiteY29" fmla="*/ 319359 h 1924333"/>
              <a:gd name="connsiteX30" fmla="*/ 8021238 w 12192000"/>
              <a:gd name="connsiteY30" fmla="*/ 315159 h 1924333"/>
              <a:gd name="connsiteX31" fmla="*/ 8094697 w 12192000"/>
              <a:gd name="connsiteY31" fmla="*/ 351819 h 1924333"/>
              <a:gd name="connsiteX32" fmla="*/ 8155208 w 12192000"/>
              <a:gd name="connsiteY32" fmla="*/ 371168 h 1924333"/>
              <a:gd name="connsiteX33" fmla="*/ 8248472 w 12192000"/>
              <a:gd name="connsiteY33" fmla="*/ 400489 h 1924333"/>
              <a:gd name="connsiteX34" fmla="*/ 8300068 w 12192000"/>
              <a:gd name="connsiteY34" fmla="*/ 405531 h 1924333"/>
              <a:gd name="connsiteX35" fmla="*/ 8356293 w 12192000"/>
              <a:gd name="connsiteY35" fmla="*/ 403328 h 1924333"/>
              <a:gd name="connsiteX36" fmla="*/ 8475838 w 12192000"/>
              <a:gd name="connsiteY36" fmla="*/ 435524 h 1924333"/>
              <a:gd name="connsiteX37" fmla="*/ 8575216 w 12192000"/>
              <a:gd name="connsiteY37" fmla="*/ 450198 h 1924333"/>
              <a:gd name="connsiteX38" fmla="*/ 8588650 w 12192000"/>
              <a:gd name="connsiteY38" fmla="*/ 447070 h 1924333"/>
              <a:gd name="connsiteX39" fmla="*/ 8612184 w 12192000"/>
              <a:gd name="connsiteY39" fmla="*/ 439577 h 1924333"/>
              <a:gd name="connsiteX40" fmla="*/ 8630713 w 12192000"/>
              <a:gd name="connsiteY40" fmla="*/ 433015 h 1924333"/>
              <a:gd name="connsiteX41" fmla="*/ 8704240 w 12192000"/>
              <a:gd name="connsiteY41" fmla="*/ 422865 h 1924333"/>
              <a:gd name="connsiteX42" fmla="*/ 8829513 w 12192000"/>
              <a:gd name="connsiteY42" fmla="*/ 429389 h 1924333"/>
              <a:gd name="connsiteX43" fmla="*/ 9083651 w 12192000"/>
              <a:gd name="connsiteY43" fmla="*/ 390744 h 1924333"/>
              <a:gd name="connsiteX44" fmla="*/ 9371402 w 12192000"/>
              <a:gd name="connsiteY44" fmla="*/ 371809 h 1924333"/>
              <a:gd name="connsiteX45" fmla="*/ 9429586 w 12192000"/>
              <a:gd name="connsiteY45" fmla="*/ 369213 h 1924333"/>
              <a:gd name="connsiteX46" fmla="*/ 9489757 w 12192000"/>
              <a:gd name="connsiteY46" fmla="*/ 377814 h 1924333"/>
              <a:gd name="connsiteX47" fmla="*/ 9516954 w 12192000"/>
              <a:gd name="connsiteY47" fmla="*/ 376991 h 1924333"/>
              <a:gd name="connsiteX48" fmla="*/ 9645588 w 12192000"/>
              <a:gd name="connsiteY48" fmla="*/ 363590 h 1924333"/>
              <a:gd name="connsiteX49" fmla="*/ 9722896 w 12192000"/>
              <a:gd name="connsiteY49" fmla="*/ 360983 h 1924333"/>
              <a:gd name="connsiteX50" fmla="*/ 9752803 w 12192000"/>
              <a:gd name="connsiteY50" fmla="*/ 368492 h 1924333"/>
              <a:gd name="connsiteX51" fmla="*/ 9890305 w 12192000"/>
              <a:gd name="connsiteY51" fmla="*/ 380736 h 1924333"/>
              <a:gd name="connsiteX52" fmla="*/ 9939767 w 12192000"/>
              <a:gd name="connsiteY52" fmla="*/ 377776 h 1924333"/>
              <a:gd name="connsiteX53" fmla="*/ 9944355 w 12192000"/>
              <a:gd name="connsiteY53" fmla="*/ 377352 h 1924333"/>
              <a:gd name="connsiteX54" fmla="*/ 9953719 w 12192000"/>
              <a:gd name="connsiteY54" fmla="*/ 375642 h 1924333"/>
              <a:gd name="connsiteX55" fmla="*/ 9955809 w 12192000"/>
              <a:gd name="connsiteY55" fmla="*/ 376294 h 1924333"/>
              <a:gd name="connsiteX56" fmla="*/ 10032710 w 12192000"/>
              <a:gd name="connsiteY56" fmla="*/ 394940 h 1924333"/>
              <a:gd name="connsiteX57" fmla="*/ 10049925 w 12192000"/>
              <a:gd name="connsiteY57" fmla="*/ 404971 h 1924333"/>
              <a:gd name="connsiteX58" fmla="*/ 10112671 w 12192000"/>
              <a:gd name="connsiteY58" fmla="*/ 414549 h 1924333"/>
              <a:gd name="connsiteX59" fmla="*/ 10170853 w 12192000"/>
              <a:gd name="connsiteY59" fmla="*/ 435168 h 1924333"/>
              <a:gd name="connsiteX60" fmla="*/ 10290184 w 12192000"/>
              <a:gd name="connsiteY60" fmla="*/ 448123 h 1924333"/>
              <a:gd name="connsiteX61" fmla="*/ 10320158 w 12192000"/>
              <a:gd name="connsiteY61" fmla="*/ 458352 h 1924333"/>
              <a:gd name="connsiteX62" fmla="*/ 10321815 w 12192000"/>
              <a:gd name="connsiteY62" fmla="*/ 463087 h 1924333"/>
              <a:gd name="connsiteX63" fmla="*/ 10373742 w 12192000"/>
              <a:gd name="connsiteY63" fmla="*/ 464538 h 1924333"/>
              <a:gd name="connsiteX64" fmla="*/ 10428532 w 12192000"/>
              <a:gd name="connsiteY64" fmla="*/ 492504 h 1924333"/>
              <a:gd name="connsiteX65" fmla="*/ 10466490 w 12192000"/>
              <a:gd name="connsiteY65" fmla="*/ 517759 h 1924333"/>
              <a:gd name="connsiteX66" fmla="*/ 10466675 w 12192000"/>
              <a:gd name="connsiteY66" fmla="*/ 522076 h 1924333"/>
              <a:gd name="connsiteX67" fmla="*/ 10470309 w 12192000"/>
              <a:gd name="connsiteY67" fmla="*/ 522792 h 1924333"/>
              <a:gd name="connsiteX68" fmla="*/ 10474138 w 12192000"/>
              <a:gd name="connsiteY68" fmla="*/ 519761 h 1924333"/>
              <a:gd name="connsiteX69" fmla="*/ 10501100 w 12192000"/>
              <a:gd name="connsiteY69" fmla="*/ 528263 h 1924333"/>
              <a:gd name="connsiteX70" fmla="*/ 10502395 w 12192000"/>
              <a:gd name="connsiteY70" fmla="*/ 536393 h 1924333"/>
              <a:gd name="connsiteX71" fmla="*/ 10689496 w 12192000"/>
              <a:gd name="connsiteY71" fmla="*/ 560233 h 1924333"/>
              <a:gd name="connsiteX72" fmla="*/ 10788736 w 12192000"/>
              <a:gd name="connsiteY72" fmla="*/ 613188 h 1924333"/>
              <a:gd name="connsiteX73" fmla="*/ 10819747 w 12192000"/>
              <a:gd name="connsiteY73" fmla="*/ 621351 h 1924333"/>
              <a:gd name="connsiteX74" fmla="*/ 10864632 w 12192000"/>
              <a:gd name="connsiteY74" fmla="*/ 644858 h 1924333"/>
              <a:gd name="connsiteX75" fmla="*/ 10929407 w 12192000"/>
              <a:gd name="connsiteY75" fmla="*/ 652945 h 1924333"/>
              <a:gd name="connsiteX76" fmla="*/ 10979412 w 12192000"/>
              <a:gd name="connsiteY76" fmla="*/ 654217 h 1924333"/>
              <a:gd name="connsiteX77" fmla="*/ 11006959 w 12192000"/>
              <a:gd name="connsiteY77" fmla="*/ 657017 h 1924333"/>
              <a:gd name="connsiteX78" fmla="*/ 11077038 w 12192000"/>
              <a:gd name="connsiteY78" fmla="*/ 668487 h 1924333"/>
              <a:gd name="connsiteX79" fmla="*/ 11157850 w 12192000"/>
              <a:gd name="connsiteY79" fmla="*/ 693164 h 1924333"/>
              <a:gd name="connsiteX80" fmla="*/ 11175276 w 12192000"/>
              <a:gd name="connsiteY80" fmla="*/ 697243 h 1924333"/>
              <a:gd name="connsiteX81" fmla="*/ 11191131 w 12192000"/>
              <a:gd name="connsiteY81" fmla="*/ 696085 h 1924333"/>
              <a:gd name="connsiteX82" fmla="*/ 11195573 w 12192000"/>
              <a:gd name="connsiteY82" fmla="*/ 691751 h 1924333"/>
              <a:gd name="connsiteX83" fmla="*/ 11205299 w 12192000"/>
              <a:gd name="connsiteY83" fmla="*/ 693247 h 1924333"/>
              <a:gd name="connsiteX84" fmla="*/ 11223770 w 12192000"/>
              <a:gd name="connsiteY84" fmla="*/ 690335 h 1924333"/>
              <a:gd name="connsiteX85" fmla="*/ 11292119 w 12192000"/>
              <a:gd name="connsiteY85" fmla="*/ 713311 h 1924333"/>
              <a:gd name="connsiteX86" fmla="*/ 11435379 w 12192000"/>
              <a:gd name="connsiteY86" fmla="*/ 758519 h 1924333"/>
              <a:gd name="connsiteX87" fmla="*/ 11604406 w 12192000"/>
              <a:gd name="connsiteY87" fmla="*/ 810476 h 1924333"/>
              <a:gd name="connsiteX88" fmla="*/ 11652155 w 12192000"/>
              <a:gd name="connsiteY88" fmla="*/ 825109 h 1924333"/>
              <a:gd name="connsiteX89" fmla="*/ 11654192 w 12192000"/>
              <a:gd name="connsiteY89" fmla="*/ 827301 h 1924333"/>
              <a:gd name="connsiteX90" fmla="*/ 11676599 w 12192000"/>
              <a:gd name="connsiteY90" fmla="*/ 846628 h 1924333"/>
              <a:gd name="connsiteX91" fmla="*/ 11775168 w 12192000"/>
              <a:gd name="connsiteY91" fmla="*/ 890664 h 1924333"/>
              <a:gd name="connsiteX92" fmla="*/ 11826341 w 12192000"/>
              <a:gd name="connsiteY92" fmla="*/ 877558 h 1924333"/>
              <a:gd name="connsiteX93" fmla="*/ 11879068 w 12192000"/>
              <a:gd name="connsiteY93" fmla="*/ 874038 h 1924333"/>
              <a:gd name="connsiteX94" fmla="*/ 11889563 w 12192000"/>
              <a:gd name="connsiteY94" fmla="*/ 878619 h 1924333"/>
              <a:gd name="connsiteX95" fmla="*/ 12016613 w 12192000"/>
              <a:gd name="connsiteY95" fmla="*/ 886111 h 1924333"/>
              <a:gd name="connsiteX96" fmla="*/ 12108292 w 12192000"/>
              <a:gd name="connsiteY96" fmla="*/ 868500 h 1924333"/>
              <a:gd name="connsiteX97" fmla="*/ 12182910 w 12192000"/>
              <a:gd name="connsiteY97" fmla="*/ 882003 h 1924333"/>
              <a:gd name="connsiteX98" fmla="*/ 12192000 w 12192000"/>
              <a:gd name="connsiteY98" fmla="*/ 884778 h 1924333"/>
              <a:gd name="connsiteX99" fmla="*/ 12192000 w 12192000"/>
              <a:gd name="connsiteY99" fmla="*/ 1610315 h 1924333"/>
              <a:gd name="connsiteX100" fmla="*/ 12191998 w 12192000"/>
              <a:gd name="connsiteY100" fmla="*/ 1610315 h 1924333"/>
              <a:gd name="connsiteX101" fmla="*/ 12191998 w 12192000"/>
              <a:gd name="connsiteY101" fmla="*/ 1924333 h 1924333"/>
              <a:gd name="connsiteX102" fmla="*/ 0 w 12192000"/>
              <a:gd name="connsiteY102" fmla="*/ 1924333 h 1924333"/>
              <a:gd name="connsiteX103" fmla="*/ 0 w 12192000"/>
              <a:gd name="connsiteY103" fmla="*/ 505159 h 1924333"/>
              <a:gd name="connsiteX104" fmla="*/ 5722 w 12192000"/>
              <a:gd name="connsiteY104" fmla="*/ 508889 h 1924333"/>
              <a:gd name="connsiteX105" fmla="*/ 38476 w 12192000"/>
              <a:gd name="connsiteY105" fmla="*/ 524137 h 1924333"/>
              <a:gd name="connsiteX106" fmla="*/ 192883 w 12192000"/>
              <a:gd name="connsiteY106" fmla="*/ 545272 h 1924333"/>
              <a:gd name="connsiteX107" fmla="*/ 343710 w 12192000"/>
              <a:gd name="connsiteY107" fmla="*/ 565029 h 1924333"/>
              <a:gd name="connsiteX108" fmla="*/ 471066 w 12192000"/>
              <a:gd name="connsiteY108" fmla="*/ 549837 h 1924333"/>
              <a:gd name="connsiteX109" fmla="*/ 617333 w 12192000"/>
              <a:gd name="connsiteY109" fmla="*/ 526428 h 1924333"/>
              <a:gd name="connsiteX110" fmla="*/ 725203 w 12192000"/>
              <a:gd name="connsiteY110" fmla="*/ 523793 h 1924333"/>
              <a:gd name="connsiteX111" fmla="*/ 788494 w 12192000"/>
              <a:gd name="connsiteY111" fmla="*/ 505799 h 1924333"/>
              <a:gd name="connsiteX112" fmla="*/ 885977 w 12192000"/>
              <a:gd name="connsiteY112" fmla="*/ 526585 h 1924333"/>
              <a:gd name="connsiteX113" fmla="*/ 932142 w 12192000"/>
              <a:gd name="connsiteY113" fmla="*/ 528005 h 1924333"/>
              <a:gd name="connsiteX114" fmla="*/ 1090404 w 12192000"/>
              <a:gd name="connsiteY114" fmla="*/ 498299 h 1924333"/>
              <a:gd name="connsiteX115" fmla="*/ 1188628 w 12192000"/>
              <a:gd name="connsiteY115" fmla="*/ 483151 h 1924333"/>
              <a:gd name="connsiteX116" fmla="*/ 1316247 w 12192000"/>
              <a:gd name="connsiteY116" fmla="*/ 425979 h 1924333"/>
              <a:gd name="connsiteX117" fmla="*/ 1357712 w 12192000"/>
              <a:gd name="connsiteY117" fmla="*/ 416549 h 1924333"/>
              <a:gd name="connsiteX118" fmla="*/ 1425921 w 12192000"/>
              <a:gd name="connsiteY118" fmla="*/ 413953 h 1924333"/>
              <a:gd name="connsiteX119" fmla="*/ 1503817 w 12192000"/>
              <a:gd name="connsiteY119" fmla="*/ 380457 h 1924333"/>
              <a:gd name="connsiteX120" fmla="*/ 1639196 w 12192000"/>
              <a:gd name="connsiteY120" fmla="*/ 372785 h 1924333"/>
              <a:gd name="connsiteX121" fmla="*/ 1705606 w 12192000"/>
              <a:gd name="connsiteY121" fmla="*/ 359023 h 1924333"/>
              <a:gd name="connsiteX122" fmla="*/ 1813011 w 12192000"/>
              <a:gd name="connsiteY122" fmla="*/ 331023 h 1924333"/>
              <a:gd name="connsiteX123" fmla="*/ 1831380 w 12192000"/>
              <a:gd name="connsiteY123" fmla="*/ 341307 h 1924333"/>
              <a:gd name="connsiteX124" fmla="*/ 1858612 w 12192000"/>
              <a:gd name="connsiteY124" fmla="*/ 326777 h 1924333"/>
              <a:gd name="connsiteX125" fmla="*/ 1880661 w 12192000"/>
              <a:gd name="connsiteY125" fmla="*/ 335987 h 1924333"/>
              <a:gd name="connsiteX126" fmla="*/ 1941495 w 12192000"/>
              <a:gd name="connsiteY126" fmla="*/ 310792 h 1924333"/>
              <a:gd name="connsiteX127" fmla="*/ 1995402 w 12192000"/>
              <a:gd name="connsiteY127" fmla="*/ 305480 h 1924333"/>
              <a:gd name="connsiteX128" fmla="*/ 2223864 w 12192000"/>
              <a:gd name="connsiteY128" fmla="*/ 266118 h 1924333"/>
              <a:gd name="connsiteX129" fmla="*/ 2418043 w 12192000"/>
              <a:gd name="connsiteY129" fmla="*/ 215314 h 1924333"/>
              <a:gd name="connsiteX130" fmla="*/ 2558461 w 12192000"/>
              <a:gd name="connsiteY130" fmla="*/ 168193 h 1924333"/>
              <a:gd name="connsiteX131" fmla="*/ 2595535 w 12192000"/>
              <a:gd name="connsiteY131" fmla="*/ 158548 h 1924333"/>
              <a:gd name="connsiteX132" fmla="*/ 2626942 w 12192000"/>
              <a:gd name="connsiteY132" fmla="*/ 130400 h 1924333"/>
              <a:gd name="connsiteX133" fmla="*/ 2632225 w 12192000"/>
              <a:gd name="connsiteY133" fmla="*/ 130446 h 1924333"/>
              <a:gd name="connsiteX134" fmla="*/ 2696856 w 12192000"/>
              <a:gd name="connsiteY134" fmla="*/ 128498 h 1924333"/>
              <a:gd name="connsiteX135" fmla="*/ 2759767 w 12192000"/>
              <a:gd name="connsiteY135" fmla="*/ 127784 h 1924333"/>
              <a:gd name="connsiteX136" fmla="*/ 2792685 w 12192000"/>
              <a:gd name="connsiteY136" fmla="*/ 115710 h 1924333"/>
              <a:gd name="connsiteX137" fmla="*/ 2799767 w 12192000"/>
              <a:gd name="connsiteY137" fmla="*/ 113754 h 1924333"/>
              <a:gd name="connsiteX138" fmla="*/ 2829799 w 12192000"/>
              <a:gd name="connsiteY138" fmla="*/ 120042 h 1924333"/>
              <a:gd name="connsiteX139" fmla="*/ 2890704 w 12192000"/>
              <a:gd name="connsiteY139" fmla="*/ 121493 h 1924333"/>
              <a:gd name="connsiteX140" fmla="*/ 3042646 w 12192000"/>
              <a:gd name="connsiteY140" fmla="*/ 112273 h 1924333"/>
              <a:gd name="connsiteX141" fmla="*/ 3146630 w 12192000"/>
              <a:gd name="connsiteY141" fmla="*/ 100898 h 1924333"/>
              <a:gd name="connsiteX142" fmla="*/ 3233163 w 12192000"/>
              <a:gd name="connsiteY142" fmla="*/ 120200 h 1924333"/>
              <a:gd name="connsiteX143" fmla="*/ 3372699 w 12192000"/>
              <a:gd name="connsiteY143" fmla="*/ 129394 h 1924333"/>
              <a:gd name="connsiteX144" fmla="*/ 3394352 w 12192000"/>
              <a:gd name="connsiteY144" fmla="*/ 131671 h 1924333"/>
              <a:gd name="connsiteX145" fmla="*/ 3448218 w 12192000"/>
              <a:gd name="connsiteY145" fmla="*/ 118229 h 1924333"/>
              <a:gd name="connsiteX146" fmla="*/ 3505047 w 12192000"/>
              <a:gd name="connsiteY146" fmla="*/ 115412 h 1924333"/>
              <a:gd name="connsiteX147" fmla="*/ 3521767 w 12192000"/>
              <a:gd name="connsiteY147" fmla="*/ 111071 h 1924333"/>
              <a:gd name="connsiteX148" fmla="*/ 3585137 w 12192000"/>
              <a:gd name="connsiteY148" fmla="*/ 114371 h 1924333"/>
              <a:gd name="connsiteX149" fmla="*/ 3690293 w 12192000"/>
              <a:gd name="connsiteY149" fmla="*/ 98301 h 1924333"/>
              <a:gd name="connsiteX150" fmla="*/ 3867818 w 12192000"/>
              <a:gd name="connsiteY150" fmla="*/ 88985 h 1924333"/>
              <a:gd name="connsiteX151" fmla="*/ 4091337 w 12192000"/>
              <a:gd name="connsiteY151" fmla="*/ 70813 h 1924333"/>
              <a:gd name="connsiteX152" fmla="*/ 4246332 w 12192000"/>
              <a:gd name="connsiteY152" fmla="*/ 41697 h 1924333"/>
              <a:gd name="connsiteX153" fmla="*/ 4266975 w 12192000"/>
              <a:gd name="connsiteY153" fmla="*/ 46592 h 1924333"/>
              <a:gd name="connsiteX154" fmla="*/ 4270566 w 12192000"/>
              <a:gd name="connsiteY154" fmla="*/ 47620 h 1924333"/>
              <a:gd name="connsiteX155" fmla="*/ 4288964 w 12192000"/>
              <a:gd name="connsiteY155" fmla="*/ 52766 h 1924333"/>
              <a:gd name="connsiteX156" fmla="*/ 4365137 w 12192000"/>
              <a:gd name="connsiteY156" fmla="*/ 51783 h 1924333"/>
              <a:gd name="connsiteX157" fmla="*/ 4430546 w 12192000"/>
              <a:gd name="connsiteY157" fmla="*/ 44555 h 1924333"/>
              <a:gd name="connsiteX158" fmla="*/ 4444136 w 12192000"/>
              <a:gd name="connsiteY158" fmla="*/ 39567 h 1924333"/>
              <a:gd name="connsiteX159" fmla="*/ 4534039 w 12192000"/>
              <a:gd name="connsiteY159" fmla="*/ 31604 h 1924333"/>
              <a:gd name="connsiteX160" fmla="*/ 4560448 w 12192000"/>
              <a:gd name="connsiteY160" fmla="*/ 25231 h 1924333"/>
              <a:gd name="connsiteX161" fmla="*/ 4568006 w 12192000"/>
              <a:gd name="connsiteY161" fmla="*/ 25970 h 1924333"/>
              <a:gd name="connsiteX162" fmla="*/ 4595497 w 12192000"/>
              <a:gd name="connsiteY162" fmla="*/ 22958 h 1924333"/>
              <a:gd name="connsiteX163" fmla="*/ 4608623 w 12192000"/>
              <a:gd name="connsiteY163" fmla="*/ 18108 h 1924333"/>
              <a:gd name="connsiteX164" fmla="*/ 4623942 w 12192000"/>
              <a:gd name="connsiteY164" fmla="*/ 22251 h 1924333"/>
              <a:gd name="connsiteX165" fmla="*/ 4664336 w 12192000"/>
              <a:gd name="connsiteY165" fmla="*/ 23306 h 1924333"/>
              <a:gd name="connsiteX166" fmla="*/ 4677385 w 12192000"/>
              <a:gd name="connsiteY166" fmla="*/ 18246 h 1924333"/>
              <a:gd name="connsiteX167" fmla="*/ 4698143 w 12192000"/>
              <a:gd name="connsiteY167" fmla="*/ 18036 h 1924333"/>
              <a:gd name="connsiteX168" fmla="*/ 4750609 w 12192000"/>
              <a:gd name="connsiteY168" fmla="*/ 23611 h 1924333"/>
              <a:gd name="connsiteX169" fmla="*/ 4784658 w 12192000"/>
              <a:gd name="connsiteY169" fmla="*/ 25057 h 1924333"/>
              <a:gd name="connsiteX170" fmla="*/ 4847558 w 12192000"/>
              <a:gd name="connsiteY170" fmla="*/ 38726 h 1924333"/>
              <a:gd name="connsiteX171" fmla="*/ 4909134 w 12192000"/>
              <a:gd name="connsiteY171" fmla="*/ 50659 h 1924333"/>
              <a:gd name="connsiteX172" fmla="*/ 5099219 w 12192000"/>
              <a:gd name="connsiteY172" fmla="*/ 55050 h 1924333"/>
              <a:gd name="connsiteX173" fmla="*/ 5184992 w 12192000"/>
              <a:gd name="connsiteY173" fmla="*/ 67596 h 1924333"/>
              <a:gd name="connsiteX174" fmla="*/ 5229637 w 12192000"/>
              <a:gd name="connsiteY174" fmla="*/ 67789 h 1924333"/>
              <a:gd name="connsiteX175" fmla="*/ 5389346 w 12192000"/>
              <a:gd name="connsiteY175" fmla="*/ 80211 h 1924333"/>
              <a:gd name="connsiteX176" fmla="*/ 5494414 w 12192000"/>
              <a:gd name="connsiteY176" fmla="*/ 75926 h 1924333"/>
              <a:gd name="connsiteX177" fmla="*/ 5528443 w 12192000"/>
              <a:gd name="connsiteY177" fmla="*/ 77206 h 1924333"/>
              <a:gd name="connsiteX178" fmla="*/ 5684939 w 12192000"/>
              <a:gd name="connsiteY178" fmla="*/ 50269 h 1924333"/>
              <a:gd name="connsiteX179" fmla="*/ 5765146 w 12192000"/>
              <a:gd name="connsiteY179" fmla="*/ 50414 h 1924333"/>
              <a:gd name="connsiteX180" fmla="*/ 5848655 w 12192000"/>
              <a:gd name="connsiteY180" fmla="*/ 35257 h 1924333"/>
              <a:gd name="connsiteX181" fmla="*/ 5930656 w 12192000"/>
              <a:gd name="connsiteY181" fmla="*/ 30131 h 1924333"/>
              <a:gd name="connsiteX182" fmla="*/ 6124150 w 12192000"/>
              <a:gd name="connsiteY182" fmla="*/ 31679 h 1924333"/>
              <a:gd name="connsiteX183" fmla="*/ 6189199 w 12192000"/>
              <a:gd name="connsiteY183" fmla="*/ 588 h 192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12192000" h="1924333">
                <a:moveTo>
                  <a:pt x="6189199" y="588"/>
                </a:moveTo>
                <a:cubicBezTo>
                  <a:pt x="6196356" y="-574"/>
                  <a:pt x="6202609" y="-108"/>
                  <a:pt x="6207079" y="2850"/>
                </a:cubicBezTo>
                <a:cubicBezTo>
                  <a:pt x="6222026" y="2749"/>
                  <a:pt x="6273489" y="3767"/>
                  <a:pt x="6285610" y="18131"/>
                </a:cubicBezTo>
                <a:cubicBezTo>
                  <a:pt x="6307255" y="18685"/>
                  <a:pt x="6357141" y="23793"/>
                  <a:pt x="6378008" y="24625"/>
                </a:cubicBezTo>
                <a:cubicBezTo>
                  <a:pt x="6409946" y="30645"/>
                  <a:pt x="6438307" y="10375"/>
                  <a:pt x="6466340" y="21366"/>
                </a:cubicBezTo>
                <a:cubicBezTo>
                  <a:pt x="6488276" y="31229"/>
                  <a:pt x="6529854" y="28110"/>
                  <a:pt x="6553334" y="35307"/>
                </a:cubicBezTo>
                <a:cubicBezTo>
                  <a:pt x="6561737" y="48059"/>
                  <a:pt x="6609188" y="62087"/>
                  <a:pt x="6626068" y="58045"/>
                </a:cubicBezTo>
                <a:cubicBezTo>
                  <a:pt x="6660952" y="66570"/>
                  <a:pt x="6666277" y="84716"/>
                  <a:pt x="6692303" y="91487"/>
                </a:cubicBezTo>
                <a:lnTo>
                  <a:pt x="6733670" y="118130"/>
                </a:lnTo>
                <a:lnTo>
                  <a:pt x="6798016" y="112271"/>
                </a:lnTo>
                <a:lnTo>
                  <a:pt x="6801081" y="114963"/>
                </a:lnTo>
                <a:cubicBezTo>
                  <a:pt x="6806919" y="120140"/>
                  <a:pt x="6812832" y="125016"/>
                  <a:pt x="6819351" y="128825"/>
                </a:cubicBezTo>
                <a:cubicBezTo>
                  <a:pt x="6825742" y="109997"/>
                  <a:pt x="6840132" y="116541"/>
                  <a:pt x="6852732" y="123321"/>
                </a:cubicBezTo>
                <a:lnTo>
                  <a:pt x="6865247" y="128836"/>
                </a:lnTo>
                <a:lnTo>
                  <a:pt x="6905517" y="129265"/>
                </a:lnTo>
                <a:cubicBezTo>
                  <a:pt x="6934052" y="140042"/>
                  <a:pt x="6939773" y="141556"/>
                  <a:pt x="6950286" y="150104"/>
                </a:cubicBezTo>
                <a:lnTo>
                  <a:pt x="7003442" y="136136"/>
                </a:lnTo>
                <a:lnTo>
                  <a:pt x="7160047" y="166721"/>
                </a:lnTo>
                <a:cubicBezTo>
                  <a:pt x="7207281" y="179911"/>
                  <a:pt x="7280644" y="210197"/>
                  <a:pt x="7325604" y="215867"/>
                </a:cubicBezTo>
                <a:cubicBezTo>
                  <a:pt x="7460113" y="233904"/>
                  <a:pt x="7393081" y="242880"/>
                  <a:pt x="7540522" y="239374"/>
                </a:cubicBezTo>
                <a:cubicBezTo>
                  <a:pt x="7545714" y="234872"/>
                  <a:pt x="7605972" y="231727"/>
                  <a:pt x="7612071" y="229553"/>
                </a:cubicBezTo>
                <a:lnTo>
                  <a:pt x="7651995" y="244567"/>
                </a:lnTo>
                <a:lnTo>
                  <a:pt x="7725761" y="258638"/>
                </a:lnTo>
                <a:lnTo>
                  <a:pt x="7823038" y="287078"/>
                </a:lnTo>
                <a:cubicBezTo>
                  <a:pt x="7837080" y="286482"/>
                  <a:pt x="7851647" y="286498"/>
                  <a:pt x="7866405" y="287288"/>
                </a:cubicBezTo>
                <a:lnTo>
                  <a:pt x="7875021" y="288224"/>
                </a:lnTo>
                <a:cubicBezTo>
                  <a:pt x="7875062" y="288354"/>
                  <a:pt x="7875105" y="288483"/>
                  <a:pt x="7875146" y="288614"/>
                </a:cubicBezTo>
                <a:cubicBezTo>
                  <a:pt x="7880550" y="289202"/>
                  <a:pt x="7901153" y="290716"/>
                  <a:pt x="7907443" y="291752"/>
                </a:cubicBezTo>
                <a:lnTo>
                  <a:pt x="7912892" y="294833"/>
                </a:lnTo>
                <a:lnTo>
                  <a:pt x="7946345" y="319359"/>
                </a:lnTo>
                <a:cubicBezTo>
                  <a:pt x="7958657" y="312776"/>
                  <a:pt x="7996513" y="309749"/>
                  <a:pt x="8021238" y="315159"/>
                </a:cubicBezTo>
                <a:cubicBezTo>
                  <a:pt x="8045964" y="320570"/>
                  <a:pt x="8058169" y="340462"/>
                  <a:pt x="8094697" y="351819"/>
                </a:cubicBezTo>
                <a:cubicBezTo>
                  <a:pt x="8129587" y="361154"/>
                  <a:pt x="8116181" y="360544"/>
                  <a:pt x="8155208" y="371168"/>
                </a:cubicBezTo>
                <a:cubicBezTo>
                  <a:pt x="8196217" y="383300"/>
                  <a:pt x="8205468" y="391801"/>
                  <a:pt x="8248472" y="400489"/>
                </a:cubicBezTo>
                <a:cubicBezTo>
                  <a:pt x="8283932" y="419791"/>
                  <a:pt x="8278617" y="392031"/>
                  <a:pt x="8300068" y="405531"/>
                </a:cubicBezTo>
                <a:lnTo>
                  <a:pt x="8356293" y="403328"/>
                </a:lnTo>
                <a:cubicBezTo>
                  <a:pt x="8377247" y="404463"/>
                  <a:pt x="8438442" y="433194"/>
                  <a:pt x="8475838" y="435524"/>
                </a:cubicBezTo>
                <a:cubicBezTo>
                  <a:pt x="8510241" y="438037"/>
                  <a:pt x="8545511" y="449840"/>
                  <a:pt x="8575216" y="450198"/>
                </a:cubicBezTo>
                <a:lnTo>
                  <a:pt x="8588650" y="447070"/>
                </a:lnTo>
                <a:lnTo>
                  <a:pt x="8612184" y="439577"/>
                </a:lnTo>
                <a:lnTo>
                  <a:pt x="8630713" y="433015"/>
                </a:lnTo>
                <a:cubicBezTo>
                  <a:pt x="8635870" y="429519"/>
                  <a:pt x="8700685" y="428411"/>
                  <a:pt x="8704240" y="422865"/>
                </a:cubicBezTo>
                <a:cubicBezTo>
                  <a:pt x="8761777" y="429549"/>
                  <a:pt x="8768302" y="427178"/>
                  <a:pt x="8829513" y="429389"/>
                </a:cubicBezTo>
                <a:cubicBezTo>
                  <a:pt x="8922895" y="444672"/>
                  <a:pt x="8924579" y="401507"/>
                  <a:pt x="9083651" y="390744"/>
                </a:cubicBezTo>
                <a:cubicBezTo>
                  <a:pt x="9138403" y="388032"/>
                  <a:pt x="9315003" y="378647"/>
                  <a:pt x="9371402" y="371809"/>
                </a:cubicBezTo>
                <a:cubicBezTo>
                  <a:pt x="9358632" y="337502"/>
                  <a:pt x="9402842" y="379364"/>
                  <a:pt x="9429586" y="369213"/>
                </a:cubicBezTo>
                <a:cubicBezTo>
                  <a:pt x="9449312" y="370213"/>
                  <a:pt x="9473938" y="373270"/>
                  <a:pt x="9489757" y="377814"/>
                </a:cubicBezTo>
                <a:cubicBezTo>
                  <a:pt x="9498164" y="379256"/>
                  <a:pt x="9507139" y="379272"/>
                  <a:pt x="9516954" y="376991"/>
                </a:cubicBezTo>
                <a:cubicBezTo>
                  <a:pt x="9548430" y="354766"/>
                  <a:pt x="9591874" y="370315"/>
                  <a:pt x="9645588" y="363590"/>
                </a:cubicBezTo>
                <a:cubicBezTo>
                  <a:pt x="9660487" y="368814"/>
                  <a:pt x="9710817" y="350550"/>
                  <a:pt x="9722896" y="360983"/>
                </a:cubicBezTo>
                <a:cubicBezTo>
                  <a:pt x="9733918" y="362239"/>
                  <a:pt x="9745201" y="356679"/>
                  <a:pt x="9752803" y="368492"/>
                </a:cubicBezTo>
                <a:cubicBezTo>
                  <a:pt x="9793268" y="374490"/>
                  <a:pt x="9843313" y="380978"/>
                  <a:pt x="9890305" y="380736"/>
                </a:cubicBezTo>
                <a:cubicBezTo>
                  <a:pt x="9912701" y="380083"/>
                  <a:pt x="9926523" y="379037"/>
                  <a:pt x="9939767" y="377776"/>
                </a:cubicBezTo>
                <a:lnTo>
                  <a:pt x="9944355" y="377352"/>
                </a:lnTo>
                <a:lnTo>
                  <a:pt x="9953719" y="375642"/>
                </a:lnTo>
                <a:lnTo>
                  <a:pt x="9955809" y="376294"/>
                </a:lnTo>
                <a:lnTo>
                  <a:pt x="10032710" y="394940"/>
                </a:lnTo>
                <a:lnTo>
                  <a:pt x="10049925" y="404971"/>
                </a:lnTo>
                <a:lnTo>
                  <a:pt x="10112671" y="414549"/>
                </a:lnTo>
                <a:cubicBezTo>
                  <a:pt x="10169643" y="412125"/>
                  <a:pt x="10132220" y="425358"/>
                  <a:pt x="10170853" y="435168"/>
                </a:cubicBezTo>
                <a:cubicBezTo>
                  <a:pt x="10206088" y="442020"/>
                  <a:pt x="10240809" y="454081"/>
                  <a:pt x="10290184" y="448123"/>
                </a:cubicBezTo>
                <a:cubicBezTo>
                  <a:pt x="10301813" y="444919"/>
                  <a:pt x="10315233" y="449499"/>
                  <a:pt x="10320158" y="458352"/>
                </a:cubicBezTo>
                <a:cubicBezTo>
                  <a:pt x="10321006" y="459876"/>
                  <a:pt x="10321565" y="461470"/>
                  <a:pt x="10321815" y="463087"/>
                </a:cubicBezTo>
                <a:cubicBezTo>
                  <a:pt x="10354058" y="457158"/>
                  <a:pt x="10355176" y="470634"/>
                  <a:pt x="10373742" y="464538"/>
                </a:cubicBezTo>
                <a:cubicBezTo>
                  <a:pt x="10403060" y="475292"/>
                  <a:pt x="10411841" y="497597"/>
                  <a:pt x="10428532" y="492504"/>
                </a:cubicBezTo>
                <a:cubicBezTo>
                  <a:pt x="10440561" y="500742"/>
                  <a:pt x="10446267" y="521930"/>
                  <a:pt x="10466490" y="517759"/>
                </a:cubicBezTo>
                <a:cubicBezTo>
                  <a:pt x="10464622" y="519986"/>
                  <a:pt x="10465013" y="521261"/>
                  <a:pt x="10466675" y="522076"/>
                </a:cubicBezTo>
                <a:lnTo>
                  <a:pt x="10470309" y="522792"/>
                </a:lnTo>
                <a:lnTo>
                  <a:pt x="10474138" y="519761"/>
                </a:lnTo>
                <a:cubicBezTo>
                  <a:pt x="10488888" y="509612"/>
                  <a:pt x="10484914" y="524734"/>
                  <a:pt x="10501100" y="528263"/>
                </a:cubicBezTo>
                <a:cubicBezTo>
                  <a:pt x="10508412" y="530705"/>
                  <a:pt x="10505426" y="533743"/>
                  <a:pt x="10502395" y="536393"/>
                </a:cubicBezTo>
                <a:lnTo>
                  <a:pt x="10689496" y="560233"/>
                </a:lnTo>
                <a:cubicBezTo>
                  <a:pt x="10721441" y="573640"/>
                  <a:pt x="10757547" y="582937"/>
                  <a:pt x="10788736" y="613188"/>
                </a:cubicBezTo>
                <a:cubicBezTo>
                  <a:pt x="10794510" y="621641"/>
                  <a:pt x="10807098" y="616073"/>
                  <a:pt x="10819747" y="621351"/>
                </a:cubicBezTo>
                <a:cubicBezTo>
                  <a:pt x="10832398" y="626630"/>
                  <a:pt x="10846356" y="639592"/>
                  <a:pt x="10864632" y="644858"/>
                </a:cubicBezTo>
                <a:cubicBezTo>
                  <a:pt x="10895617" y="652290"/>
                  <a:pt x="10921550" y="640451"/>
                  <a:pt x="10929407" y="652945"/>
                </a:cubicBezTo>
                <a:cubicBezTo>
                  <a:pt x="10945460" y="653176"/>
                  <a:pt x="10968148" y="640553"/>
                  <a:pt x="10979412" y="654217"/>
                </a:cubicBezTo>
                <a:cubicBezTo>
                  <a:pt x="10981679" y="643737"/>
                  <a:pt x="10997287" y="663414"/>
                  <a:pt x="11006959" y="657017"/>
                </a:cubicBezTo>
                <a:cubicBezTo>
                  <a:pt x="11023230" y="659396"/>
                  <a:pt x="11051890" y="662462"/>
                  <a:pt x="11077038" y="668487"/>
                </a:cubicBezTo>
                <a:cubicBezTo>
                  <a:pt x="11097000" y="690299"/>
                  <a:pt x="11141286" y="676399"/>
                  <a:pt x="11157850" y="693164"/>
                </a:cubicBezTo>
                <a:cubicBezTo>
                  <a:pt x="11163800" y="695757"/>
                  <a:pt x="11169599" y="696942"/>
                  <a:pt x="11175276" y="697243"/>
                </a:cubicBezTo>
                <a:lnTo>
                  <a:pt x="11191131" y="696085"/>
                </a:lnTo>
                <a:lnTo>
                  <a:pt x="11195573" y="691751"/>
                </a:lnTo>
                <a:lnTo>
                  <a:pt x="11205299" y="693247"/>
                </a:lnTo>
                <a:lnTo>
                  <a:pt x="11223770" y="690335"/>
                </a:lnTo>
                <a:cubicBezTo>
                  <a:pt x="11237778" y="693777"/>
                  <a:pt x="11256852" y="701947"/>
                  <a:pt x="11292119" y="713311"/>
                </a:cubicBezTo>
                <a:cubicBezTo>
                  <a:pt x="11334878" y="733451"/>
                  <a:pt x="11401662" y="729175"/>
                  <a:pt x="11435379" y="758519"/>
                </a:cubicBezTo>
                <a:lnTo>
                  <a:pt x="11604406" y="810476"/>
                </a:lnTo>
                <a:lnTo>
                  <a:pt x="11652155" y="825109"/>
                </a:lnTo>
                <a:lnTo>
                  <a:pt x="11654192" y="827301"/>
                </a:lnTo>
                <a:cubicBezTo>
                  <a:pt x="11661650" y="834729"/>
                  <a:pt x="11669215" y="841480"/>
                  <a:pt x="11676599" y="846628"/>
                </a:cubicBezTo>
                <a:cubicBezTo>
                  <a:pt x="11688258" y="861760"/>
                  <a:pt x="11752266" y="896888"/>
                  <a:pt x="11775168" y="890664"/>
                </a:cubicBezTo>
                <a:cubicBezTo>
                  <a:pt x="11790977" y="883819"/>
                  <a:pt x="11808364" y="879901"/>
                  <a:pt x="11826341" y="877558"/>
                </a:cubicBezTo>
                <a:lnTo>
                  <a:pt x="11879068" y="874038"/>
                </a:lnTo>
                <a:lnTo>
                  <a:pt x="11889563" y="878619"/>
                </a:lnTo>
                <a:lnTo>
                  <a:pt x="12016613" y="886111"/>
                </a:lnTo>
                <a:lnTo>
                  <a:pt x="12108292" y="868500"/>
                </a:lnTo>
                <a:cubicBezTo>
                  <a:pt x="12129725" y="867311"/>
                  <a:pt x="12157891" y="874537"/>
                  <a:pt x="12182910" y="882003"/>
                </a:cubicBezTo>
                <a:lnTo>
                  <a:pt x="12192000" y="884778"/>
                </a:lnTo>
                <a:lnTo>
                  <a:pt x="12192000" y="1610315"/>
                </a:lnTo>
                <a:lnTo>
                  <a:pt x="12191998" y="1610315"/>
                </a:lnTo>
                <a:lnTo>
                  <a:pt x="12191998" y="1924333"/>
                </a:lnTo>
                <a:lnTo>
                  <a:pt x="0" y="1924333"/>
                </a:lnTo>
                <a:lnTo>
                  <a:pt x="0" y="505159"/>
                </a:lnTo>
                <a:lnTo>
                  <a:pt x="5722" y="508889"/>
                </a:lnTo>
                <a:cubicBezTo>
                  <a:pt x="21614" y="518548"/>
                  <a:pt x="33814" y="524781"/>
                  <a:pt x="38476" y="524137"/>
                </a:cubicBezTo>
                <a:cubicBezTo>
                  <a:pt x="99229" y="544180"/>
                  <a:pt x="142010" y="538457"/>
                  <a:pt x="192883" y="545272"/>
                </a:cubicBezTo>
                <a:cubicBezTo>
                  <a:pt x="277629" y="525210"/>
                  <a:pt x="293434" y="558443"/>
                  <a:pt x="343710" y="565029"/>
                </a:cubicBezTo>
                <a:cubicBezTo>
                  <a:pt x="383094" y="555729"/>
                  <a:pt x="425462" y="556271"/>
                  <a:pt x="471066" y="549837"/>
                </a:cubicBezTo>
                <a:cubicBezTo>
                  <a:pt x="513583" y="544428"/>
                  <a:pt x="569194" y="531004"/>
                  <a:pt x="617333" y="526428"/>
                </a:cubicBezTo>
                <a:cubicBezTo>
                  <a:pt x="660031" y="520760"/>
                  <a:pt x="696675" y="523882"/>
                  <a:pt x="725203" y="523793"/>
                </a:cubicBezTo>
                <a:cubicBezTo>
                  <a:pt x="736650" y="521695"/>
                  <a:pt x="780513" y="502146"/>
                  <a:pt x="788494" y="505799"/>
                </a:cubicBezTo>
                <a:lnTo>
                  <a:pt x="885977" y="526585"/>
                </a:lnTo>
                <a:cubicBezTo>
                  <a:pt x="906140" y="522837"/>
                  <a:pt x="917203" y="532232"/>
                  <a:pt x="932142" y="528005"/>
                </a:cubicBezTo>
                <a:cubicBezTo>
                  <a:pt x="963701" y="524128"/>
                  <a:pt x="1061555" y="499582"/>
                  <a:pt x="1090404" y="498299"/>
                </a:cubicBezTo>
                <a:cubicBezTo>
                  <a:pt x="1132840" y="494057"/>
                  <a:pt x="1148476" y="496041"/>
                  <a:pt x="1188628" y="483151"/>
                </a:cubicBezTo>
                <a:cubicBezTo>
                  <a:pt x="1230397" y="468408"/>
                  <a:pt x="1278711" y="457638"/>
                  <a:pt x="1316247" y="425979"/>
                </a:cubicBezTo>
                <a:cubicBezTo>
                  <a:pt x="1322662" y="417251"/>
                  <a:pt x="1339433" y="418553"/>
                  <a:pt x="1357712" y="416549"/>
                </a:cubicBezTo>
                <a:cubicBezTo>
                  <a:pt x="1375991" y="414544"/>
                  <a:pt x="1423507" y="412949"/>
                  <a:pt x="1425921" y="413953"/>
                </a:cubicBezTo>
                <a:cubicBezTo>
                  <a:pt x="1450272" y="407937"/>
                  <a:pt x="1458223" y="388156"/>
                  <a:pt x="1503817" y="380457"/>
                </a:cubicBezTo>
                <a:cubicBezTo>
                  <a:pt x="1541095" y="377398"/>
                  <a:pt x="1605565" y="376357"/>
                  <a:pt x="1639196" y="372785"/>
                </a:cubicBezTo>
                <a:cubicBezTo>
                  <a:pt x="1653280" y="376736"/>
                  <a:pt x="1695289" y="365766"/>
                  <a:pt x="1705606" y="359023"/>
                </a:cubicBezTo>
                <a:cubicBezTo>
                  <a:pt x="1729169" y="336295"/>
                  <a:pt x="1793207" y="348537"/>
                  <a:pt x="1813011" y="331023"/>
                </a:cubicBezTo>
                <a:cubicBezTo>
                  <a:pt x="1820772" y="328179"/>
                  <a:pt x="1823566" y="341833"/>
                  <a:pt x="1831380" y="341307"/>
                </a:cubicBezTo>
                <a:lnTo>
                  <a:pt x="1858612" y="326777"/>
                </a:lnTo>
                <a:lnTo>
                  <a:pt x="1880661" y="335987"/>
                </a:lnTo>
                <a:lnTo>
                  <a:pt x="1941495" y="310792"/>
                </a:lnTo>
                <a:cubicBezTo>
                  <a:pt x="1978970" y="307223"/>
                  <a:pt x="1947391" y="291714"/>
                  <a:pt x="1995402" y="305480"/>
                </a:cubicBezTo>
                <a:cubicBezTo>
                  <a:pt x="2042464" y="298034"/>
                  <a:pt x="2153424" y="281146"/>
                  <a:pt x="2223864" y="266118"/>
                </a:cubicBezTo>
                <a:cubicBezTo>
                  <a:pt x="2261296" y="256300"/>
                  <a:pt x="2360518" y="238323"/>
                  <a:pt x="2418043" y="215314"/>
                </a:cubicBezTo>
                <a:cubicBezTo>
                  <a:pt x="2472088" y="206823"/>
                  <a:pt x="2499422" y="162612"/>
                  <a:pt x="2558461" y="168193"/>
                </a:cubicBezTo>
                <a:cubicBezTo>
                  <a:pt x="2559660" y="164506"/>
                  <a:pt x="2592244" y="161337"/>
                  <a:pt x="2595535" y="158548"/>
                </a:cubicBezTo>
                <a:lnTo>
                  <a:pt x="2626942" y="130400"/>
                </a:lnTo>
                <a:lnTo>
                  <a:pt x="2632225" y="130446"/>
                </a:lnTo>
                <a:lnTo>
                  <a:pt x="2696856" y="128498"/>
                </a:lnTo>
                <a:lnTo>
                  <a:pt x="2759767" y="127784"/>
                </a:lnTo>
                <a:cubicBezTo>
                  <a:pt x="2770024" y="123546"/>
                  <a:pt x="2781047" y="119463"/>
                  <a:pt x="2792685" y="115710"/>
                </a:cubicBezTo>
                <a:lnTo>
                  <a:pt x="2799767" y="113754"/>
                </a:lnTo>
                <a:lnTo>
                  <a:pt x="2829799" y="120042"/>
                </a:lnTo>
                <a:lnTo>
                  <a:pt x="2890704" y="121493"/>
                </a:lnTo>
                <a:cubicBezTo>
                  <a:pt x="2935390" y="121035"/>
                  <a:pt x="2990780" y="113193"/>
                  <a:pt x="3042646" y="112273"/>
                </a:cubicBezTo>
                <a:cubicBezTo>
                  <a:pt x="3077119" y="111474"/>
                  <a:pt x="3124089" y="100414"/>
                  <a:pt x="3146630" y="100898"/>
                </a:cubicBezTo>
                <a:cubicBezTo>
                  <a:pt x="3169381" y="117699"/>
                  <a:pt x="3224695" y="125864"/>
                  <a:pt x="3233163" y="120200"/>
                </a:cubicBezTo>
                <a:lnTo>
                  <a:pt x="3372699" y="129394"/>
                </a:lnTo>
                <a:cubicBezTo>
                  <a:pt x="3389020" y="126586"/>
                  <a:pt x="3397563" y="116804"/>
                  <a:pt x="3394352" y="131671"/>
                </a:cubicBezTo>
                <a:cubicBezTo>
                  <a:pt x="3406102" y="131485"/>
                  <a:pt x="3429770" y="120938"/>
                  <a:pt x="3448218" y="118229"/>
                </a:cubicBezTo>
                <a:lnTo>
                  <a:pt x="3505047" y="115412"/>
                </a:lnTo>
                <a:lnTo>
                  <a:pt x="3521767" y="111071"/>
                </a:lnTo>
                <a:cubicBezTo>
                  <a:pt x="3526335" y="108877"/>
                  <a:pt x="3582156" y="117732"/>
                  <a:pt x="3585137" y="114371"/>
                </a:cubicBezTo>
                <a:cubicBezTo>
                  <a:pt x="3638265" y="102098"/>
                  <a:pt x="3633789" y="98565"/>
                  <a:pt x="3690293" y="98301"/>
                </a:cubicBezTo>
                <a:cubicBezTo>
                  <a:pt x="3782197" y="112746"/>
                  <a:pt x="3826738" y="92943"/>
                  <a:pt x="3867818" y="88985"/>
                </a:cubicBezTo>
                <a:cubicBezTo>
                  <a:pt x="3943777" y="81477"/>
                  <a:pt x="3990501" y="75194"/>
                  <a:pt x="4091337" y="70813"/>
                </a:cubicBezTo>
                <a:cubicBezTo>
                  <a:pt x="4154422" y="62932"/>
                  <a:pt x="4217060" y="45734"/>
                  <a:pt x="4246332" y="41697"/>
                </a:cubicBezTo>
                <a:cubicBezTo>
                  <a:pt x="4253308" y="42804"/>
                  <a:pt x="4260125" y="44606"/>
                  <a:pt x="4266975" y="46592"/>
                </a:cubicBezTo>
                <a:lnTo>
                  <a:pt x="4270566" y="47620"/>
                </a:lnTo>
                <a:lnTo>
                  <a:pt x="4288964" y="52766"/>
                </a:lnTo>
                <a:lnTo>
                  <a:pt x="4365137" y="51783"/>
                </a:lnTo>
                <a:lnTo>
                  <a:pt x="4430546" y="44555"/>
                </a:lnTo>
                <a:lnTo>
                  <a:pt x="4444136" y="39567"/>
                </a:lnTo>
                <a:lnTo>
                  <a:pt x="4534039" y="31604"/>
                </a:lnTo>
                <a:lnTo>
                  <a:pt x="4560448" y="25231"/>
                </a:lnTo>
                <a:lnTo>
                  <a:pt x="4568006" y="25970"/>
                </a:lnTo>
                <a:cubicBezTo>
                  <a:pt x="4580278" y="23866"/>
                  <a:pt x="4594878" y="14904"/>
                  <a:pt x="4595497" y="22958"/>
                </a:cubicBezTo>
                <a:lnTo>
                  <a:pt x="4608623" y="18108"/>
                </a:lnTo>
                <a:lnTo>
                  <a:pt x="4623942" y="22251"/>
                </a:lnTo>
                <a:cubicBezTo>
                  <a:pt x="4633227" y="23117"/>
                  <a:pt x="4655429" y="23973"/>
                  <a:pt x="4664336" y="23306"/>
                </a:cubicBezTo>
                <a:lnTo>
                  <a:pt x="4677385" y="18246"/>
                </a:lnTo>
                <a:lnTo>
                  <a:pt x="4698143" y="18036"/>
                </a:lnTo>
                <a:cubicBezTo>
                  <a:pt x="4710347" y="18931"/>
                  <a:pt x="4736189" y="22441"/>
                  <a:pt x="4750609" y="23611"/>
                </a:cubicBezTo>
                <a:cubicBezTo>
                  <a:pt x="4764270" y="27424"/>
                  <a:pt x="4774858" y="29782"/>
                  <a:pt x="4784658" y="25057"/>
                </a:cubicBezTo>
                <a:cubicBezTo>
                  <a:pt x="4804708" y="29613"/>
                  <a:pt x="4822811" y="48263"/>
                  <a:pt x="4847558" y="38726"/>
                </a:cubicBezTo>
                <a:cubicBezTo>
                  <a:pt x="4868304" y="42993"/>
                  <a:pt x="4867190" y="47939"/>
                  <a:pt x="4909134" y="50659"/>
                </a:cubicBezTo>
                <a:cubicBezTo>
                  <a:pt x="4945026" y="52455"/>
                  <a:pt x="5063406" y="54096"/>
                  <a:pt x="5099219" y="55050"/>
                </a:cubicBezTo>
                <a:cubicBezTo>
                  <a:pt x="5145195" y="57873"/>
                  <a:pt x="5163254" y="65473"/>
                  <a:pt x="5184992" y="67596"/>
                </a:cubicBezTo>
                <a:cubicBezTo>
                  <a:pt x="5206728" y="69720"/>
                  <a:pt x="5195578" y="65687"/>
                  <a:pt x="5229637" y="67789"/>
                </a:cubicBezTo>
                <a:cubicBezTo>
                  <a:pt x="5263695" y="69892"/>
                  <a:pt x="5345217" y="78854"/>
                  <a:pt x="5389346" y="80211"/>
                </a:cubicBezTo>
                <a:cubicBezTo>
                  <a:pt x="5425889" y="83191"/>
                  <a:pt x="5461943" y="84751"/>
                  <a:pt x="5494414" y="75926"/>
                </a:cubicBezTo>
                <a:lnTo>
                  <a:pt x="5528443" y="77206"/>
                </a:lnTo>
                <a:cubicBezTo>
                  <a:pt x="5582723" y="71370"/>
                  <a:pt x="5638917" y="68385"/>
                  <a:pt x="5684939" y="50269"/>
                </a:cubicBezTo>
                <a:cubicBezTo>
                  <a:pt x="5724389" y="45804"/>
                  <a:pt x="5737860" y="52916"/>
                  <a:pt x="5765146" y="50414"/>
                </a:cubicBezTo>
                <a:cubicBezTo>
                  <a:pt x="5792695" y="43060"/>
                  <a:pt x="5827352" y="38097"/>
                  <a:pt x="5848655" y="35257"/>
                </a:cubicBezTo>
                <a:lnTo>
                  <a:pt x="5930656" y="30131"/>
                </a:lnTo>
                <a:lnTo>
                  <a:pt x="6124150" y="31679"/>
                </a:lnTo>
                <a:cubicBezTo>
                  <a:pt x="6138131" y="22216"/>
                  <a:pt x="6167730" y="4075"/>
                  <a:pt x="6189199" y="588"/>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E06C9F-2F4D-D6F8-0C30-E07BF31A9A9E}"/>
              </a:ext>
            </a:extLst>
          </p:cNvPr>
          <p:cNvSpPr>
            <a:spLocks noGrp="1"/>
          </p:cNvSpPr>
          <p:nvPr>
            <p:ph type="ctrTitle"/>
          </p:nvPr>
        </p:nvSpPr>
        <p:spPr>
          <a:xfrm>
            <a:off x="1255060" y="5279511"/>
            <a:ext cx="9681882" cy="739880"/>
          </a:xfrm>
        </p:spPr>
        <p:txBody>
          <a:bodyPr anchor="b">
            <a:normAutofit/>
          </a:bodyPr>
          <a:lstStyle/>
          <a:p>
            <a:r>
              <a:rPr lang="en-US" sz="3600" dirty="0">
                <a:solidFill>
                  <a:schemeClr val="tx1">
                    <a:lumMod val="85000"/>
                    <a:lumOff val="15000"/>
                  </a:schemeClr>
                </a:solidFill>
              </a:rPr>
              <a:t>Jeremy &amp; Sarah Brown</a:t>
            </a:r>
          </a:p>
        </p:txBody>
      </p:sp>
      <p:sp>
        <p:nvSpPr>
          <p:cNvPr id="3" name="Subtitle 2">
            <a:extLst>
              <a:ext uri="{FF2B5EF4-FFF2-40B4-BE49-F238E27FC236}">
                <a16:creationId xmlns:a16="http://schemas.microsoft.com/office/drawing/2014/main" id="{F3C74955-47CE-A145-E502-2365F96FD3C9}"/>
              </a:ext>
            </a:extLst>
          </p:cNvPr>
          <p:cNvSpPr>
            <a:spLocks noGrp="1"/>
          </p:cNvSpPr>
          <p:nvPr>
            <p:ph type="subTitle" idx="1"/>
          </p:nvPr>
        </p:nvSpPr>
        <p:spPr>
          <a:xfrm>
            <a:off x="2426447" y="6019391"/>
            <a:ext cx="7315199" cy="336959"/>
          </a:xfrm>
        </p:spPr>
        <p:txBody>
          <a:bodyPr anchor="t">
            <a:normAutofit/>
          </a:bodyPr>
          <a:lstStyle/>
          <a:p>
            <a:endParaRPr lang="en-US" sz="1600" dirty="0">
              <a:solidFill>
                <a:schemeClr val="tx1">
                  <a:lumMod val="85000"/>
                  <a:lumOff val="15000"/>
                </a:schemeClr>
              </a:solidFill>
            </a:endParaRPr>
          </a:p>
        </p:txBody>
      </p:sp>
      <p:pic>
        <p:nvPicPr>
          <p:cNvPr id="4" name="Picture 3" descr="A close up of a logo&#10;&#10;Description generated with high confidence">
            <a:extLst>
              <a:ext uri="{FF2B5EF4-FFF2-40B4-BE49-F238E27FC236}">
                <a16:creationId xmlns:a16="http://schemas.microsoft.com/office/drawing/2014/main" id="{7715B2EE-A745-9FEA-1282-6EE39CD961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87" y="830929"/>
            <a:ext cx="10945825" cy="3721580"/>
          </a:xfrm>
          <a:prstGeom prst="rect">
            <a:avLst/>
          </a:prstGeom>
        </p:spPr>
      </p:pic>
    </p:spTree>
    <p:extLst>
      <p:ext uri="{BB962C8B-B14F-4D97-AF65-F5344CB8AC3E}">
        <p14:creationId xmlns:p14="http://schemas.microsoft.com/office/powerpoint/2010/main" val="3113887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person, outdoor, hand&#10;&#10;Description automatically generated">
            <a:extLst>
              <a:ext uri="{FF2B5EF4-FFF2-40B4-BE49-F238E27FC236}">
                <a16:creationId xmlns:a16="http://schemas.microsoft.com/office/drawing/2014/main" id="{BDF9CAD2-1837-5DE0-0DD9-7FDFD871E802}"/>
              </a:ext>
            </a:extLst>
          </p:cNvPr>
          <p:cNvPicPr>
            <a:picLocks noChangeAspect="1"/>
          </p:cNvPicPr>
          <p:nvPr/>
        </p:nvPicPr>
        <p:blipFill rotWithShape="1">
          <a:blip r:embed="rId2">
            <a:extLst>
              <a:ext uri="{28A0092B-C50C-407E-A947-70E740481C1C}">
                <a14:useLocalDpi xmlns:a14="http://schemas.microsoft.com/office/drawing/2010/main" val="0"/>
              </a:ext>
            </a:extLst>
          </a:blip>
          <a:srcRect l="32877" t="9091" r="28771"/>
          <a:stretch/>
        </p:blipFill>
        <p:spPr>
          <a:xfrm rot="5400000">
            <a:off x="2667000" y="-2667000"/>
            <a:ext cx="6858000" cy="12192001"/>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51AD85-C693-679C-83CF-659975F3C27F}"/>
              </a:ext>
            </a:extLst>
          </p:cNvPr>
          <p:cNvSpPr>
            <a:spLocks noGrp="1"/>
          </p:cNvSpPr>
          <p:nvPr>
            <p:ph type="ctrTitle"/>
          </p:nvPr>
        </p:nvSpPr>
        <p:spPr>
          <a:xfrm>
            <a:off x="404553" y="3091928"/>
            <a:ext cx="9078562" cy="2387600"/>
          </a:xfrm>
        </p:spPr>
        <p:txBody>
          <a:bodyPr>
            <a:normAutofit/>
          </a:bodyPr>
          <a:lstStyle/>
          <a:p>
            <a:pPr algn="l"/>
            <a:r>
              <a:rPr lang="en-US" sz="6600" dirty="0"/>
              <a:t>2. Limit Disturbance</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509D6ABD-0DB0-08DD-B435-FF826B685886}"/>
              </a:ext>
            </a:extLst>
          </p:cNvPr>
          <p:cNvSpPr>
            <a:spLocks noGrp="1"/>
          </p:cNvSpPr>
          <p:nvPr>
            <p:ph type="subTitle" idx="1"/>
          </p:nvPr>
        </p:nvSpPr>
        <p:spPr>
          <a:xfrm>
            <a:off x="404553" y="5624945"/>
            <a:ext cx="9078562" cy="592975"/>
          </a:xfrm>
        </p:spPr>
        <p:txBody>
          <a:bodyPr anchor="ctr">
            <a:normAutofit/>
          </a:bodyPr>
          <a:lstStyle/>
          <a:p>
            <a:pPr algn="l"/>
            <a:r>
              <a:rPr lang="en-US" dirty="0"/>
              <a:t>Limit mechanical, chemical and physical disturbance</a:t>
            </a:r>
          </a:p>
        </p:txBody>
      </p:sp>
    </p:spTree>
    <p:extLst>
      <p:ext uri="{BB962C8B-B14F-4D97-AF65-F5344CB8AC3E}">
        <p14:creationId xmlns:p14="http://schemas.microsoft.com/office/powerpoint/2010/main" val="172570139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outdoor&#10;&#10;Description automatically generated">
            <a:extLst>
              <a:ext uri="{FF2B5EF4-FFF2-40B4-BE49-F238E27FC236}">
                <a16:creationId xmlns:a16="http://schemas.microsoft.com/office/drawing/2014/main" id="{F1AEB7BA-528B-A22A-0974-5F9CD315B99C}"/>
              </a:ext>
            </a:extLst>
          </p:cNvPr>
          <p:cNvPicPr>
            <a:picLocks noChangeAspect="1"/>
          </p:cNvPicPr>
          <p:nvPr/>
        </p:nvPicPr>
        <p:blipFill rotWithShape="1">
          <a:blip r:embed="rId2">
            <a:extLst>
              <a:ext uri="{28A0092B-C50C-407E-A947-70E740481C1C}">
                <a14:useLocalDpi xmlns:a14="http://schemas.microsoft.com/office/drawing/2010/main" val="0"/>
              </a:ext>
            </a:extLst>
          </a:blip>
          <a:srcRect l="28671" r="29435" b="696"/>
          <a:stretch/>
        </p:blipFill>
        <p:spPr>
          <a:xfrm rot="5400000">
            <a:off x="2667000" y="-2667000"/>
            <a:ext cx="6858000" cy="12192001"/>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0232A65-6F44-F4FB-829A-6D6478A42440}"/>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3. Armor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13D9336-8CB3-0F30-5600-42D5F5C0E4F2}"/>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t>Keep the Soil Covered; Nature always works to cover itself. </a:t>
            </a:r>
          </a:p>
        </p:txBody>
      </p:sp>
    </p:spTree>
    <p:extLst>
      <p:ext uri="{BB962C8B-B14F-4D97-AF65-F5344CB8AC3E}">
        <p14:creationId xmlns:p14="http://schemas.microsoft.com/office/powerpoint/2010/main" val="293501337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B29100-49D3-D0EF-1854-3EBB8D0A7AC3}"/>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a:t>Terminated Cover  before Planting Cotton</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field of green grass&#10;&#10;Description automatically generated">
            <a:extLst>
              <a:ext uri="{FF2B5EF4-FFF2-40B4-BE49-F238E27FC236}">
                <a16:creationId xmlns:a16="http://schemas.microsoft.com/office/drawing/2014/main" id="{1FFAA05C-91A1-F968-4E89-069438F70B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3556" r="-1" b="167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22474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field of green plants&#10;&#10;Description automatically generated with low confidence">
            <a:extLst>
              <a:ext uri="{FF2B5EF4-FFF2-40B4-BE49-F238E27FC236}">
                <a16:creationId xmlns:a16="http://schemas.microsoft.com/office/drawing/2014/main" id="{2FD3C32A-F982-4F5E-AC75-27F8BC407995}"/>
              </a:ext>
            </a:extLst>
          </p:cNvPr>
          <p:cNvPicPr>
            <a:picLocks noChangeAspect="1"/>
          </p:cNvPicPr>
          <p:nvPr/>
        </p:nvPicPr>
        <p:blipFill rotWithShape="1">
          <a:blip r:embed="rId2">
            <a:extLst>
              <a:ext uri="{28A0092B-C50C-407E-A947-70E740481C1C}">
                <a14:useLocalDpi xmlns:a14="http://schemas.microsoft.com/office/drawing/2010/main" val="0"/>
              </a:ext>
            </a:extLst>
          </a:blip>
          <a:srcRect t="56880" r="2701" b="2072"/>
          <a:stretch/>
        </p:blipFill>
        <p:spPr>
          <a:xfrm>
            <a:off x="20" y="10"/>
            <a:ext cx="12191981" cy="6857990"/>
          </a:xfrm>
          <a:prstGeom prst="rect">
            <a:avLst/>
          </a:prstGeom>
        </p:spPr>
      </p:pic>
      <p:sp>
        <p:nvSpPr>
          <p:cNvPr id="19" name="Rectangle 1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10FA8D-84DD-6307-AC75-15363291E5D4}"/>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t>4. Diversity</a:t>
            </a:r>
          </a:p>
        </p:txBody>
      </p:sp>
      <p:sp>
        <p:nvSpPr>
          <p:cNvPr id="21" name="Rectangle: Rounded Corners 20">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217EE40-2F20-2305-71F5-06878DFF8DDE}"/>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t>There is no monoculture in nature. </a:t>
            </a:r>
          </a:p>
        </p:txBody>
      </p:sp>
    </p:spTree>
    <p:extLst>
      <p:ext uri="{BB962C8B-B14F-4D97-AF65-F5344CB8AC3E}">
        <p14:creationId xmlns:p14="http://schemas.microsoft.com/office/powerpoint/2010/main" val="933890732"/>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AFF796C5-9CB1-705C-74F2-C5ACA6D64889}"/>
              </a:ext>
            </a:extLst>
          </p:cNvPr>
          <p:cNvSpPr>
            <a:spLocks noGrp="1"/>
          </p:cNvSpPr>
          <p:nvPr>
            <p:ph idx="1"/>
          </p:nvPr>
        </p:nvSpPr>
        <p:spPr>
          <a:xfrm>
            <a:off x="640080" y="2872899"/>
            <a:ext cx="4243589" cy="3320668"/>
          </a:xfrm>
        </p:spPr>
        <p:txBody>
          <a:bodyPr>
            <a:normAutofit/>
          </a:bodyPr>
          <a:lstStyle/>
          <a:p>
            <a:r>
              <a:rPr lang="en-US" dirty="0"/>
              <a:t>Inter Seeding Multi Species Cover Crop August-September</a:t>
            </a:r>
          </a:p>
        </p:txBody>
      </p:sp>
      <p:pic>
        <p:nvPicPr>
          <p:cNvPr id="5" name="Content Placeholder 4" descr="A tractor in a field&#10;&#10;Description automatically generated">
            <a:extLst>
              <a:ext uri="{FF2B5EF4-FFF2-40B4-BE49-F238E27FC236}">
                <a16:creationId xmlns:a16="http://schemas.microsoft.com/office/drawing/2014/main" id="{04A70947-A49A-6C63-B464-9F9277427325}"/>
              </a:ext>
            </a:extLst>
          </p:cNvPr>
          <p:cNvPicPr>
            <a:picLocks noChangeAspect="1"/>
          </p:cNvPicPr>
          <p:nvPr/>
        </p:nvPicPr>
        <p:blipFill rotWithShape="1">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076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sky, outdoor, nature, plant&#10;&#10;Description automatically generated">
            <a:extLst>
              <a:ext uri="{FF2B5EF4-FFF2-40B4-BE49-F238E27FC236}">
                <a16:creationId xmlns:a16="http://schemas.microsoft.com/office/drawing/2014/main" id="{DD9D8694-EC04-A33C-BA33-EBE1DA1B591A}"/>
              </a:ext>
            </a:extLst>
          </p:cNvPr>
          <p:cNvPicPr>
            <a:picLocks noChangeAspect="1"/>
          </p:cNvPicPr>
          <p:nvPr/>
        </p:nvPicPr>
        <p:blipFill rotWithShape="1">
          <a:blip r:embed="rId2">
            <a:extLst>
              <a:ext uri="{28A0092B-C50C-407E-A947-70E740481C1C}">
                <a14:useLocalDpi xmlns:a14="http://schemas.microsoft.com/office/drawing/2010/main" val="0"/>
              </a:ext>
            </a:extLst>
          </a:blip>
          <a:srcRect t="31818"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C85245-36A0-B06F-C6E9-242E12731E3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a:t>5. Living Roots</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7A7032B-583B-8E0F-AB92-A62BBC2F48B0}"/>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dirty="0"/>
              <a:t>Maintain a living root in the soil as long as possible throughout the year. </a:t>
            </a:r>
          </a:p>
        </p:txBody>
      </p:sp>
    </p:spTree>
    <p:extLst>
      <p:ext uri="{BB962C8B-B14F-4D97-AF65-F5344CB8AC3E}">
        <p14:creationId xmlns:p14="http://schemas.microsoft.com/office/powerpoint/2010/main" val="280567753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herd of cattle grazing in a field&#10;&#10;Description automatically generated with medium confidence">
            <a:extLst>
              <a:ext uri="{FF2B5EF4-FFF2-40B4-BE49-F238E27FC236}">
                <a16:creationId xmlns:a16="http://schemas.microsoft.com/office/drawing/2014/main" id="{8553B27E-426B-2F4B-46DC-84ABA139DFA9}"/>
              </a:ext>
            </a:extLst>
          </p:cNvPr>
          <p:cNvPicPr>
            <a:picLocks noChangeAspect="1"/>
          </p:cNvPicPr>
          <p:nvPr/>
        </p:nvPicPr>
        <p:blipFill rotWithShape="1">
          <a:blip r:embed="rId2">
            <a:extLst>
              <a:ext uri="{28A0092B-C50C-407E-A947-70E740481C1C}">
                <a14:useLocalDpi xmlns:a14="http://schemas.microsoft.com/office/drawing/2010/main" val="0"/>
              </a:ext>
            </a:extLst>
          </a:blip>
          <a:srcRect b="13462"/>
          <a:stretch/>
        </p:blipFill>
        <p:spPr>
          <a:xfrm>
            <a:off x="-3047" y="10"/>
            <a:ext cx="12191999" cy="6857990"/>
          </a:xfrm>
          <a:prstGeom prst="rect">
            <a:avLst/>
          </a:prstGeom>
        </p:spPr>
      </p:pic>
      <p:sp>
        <p:nvSpPr>
          <p:cNvPr id="25" name="Rectangle 2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945EAC-AE5A-69F7-C2E9-ABAB04ACF3E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6. Integrate Livestock</a:t>
            </a:r>
          </a:p>
        </p:txBody>
      </p:sp>
      <p:sp>
        <p:nvSpPr>
          <p:cNvPr id="3" name="Subtitle 2">
            <a:extLst>
              <a:ext uri="{FF2B5EF4-FFF2-40B4-BE49-F238E27FC236}">
                <a16:creationId xmlns:a16="http://schemas.microsoft.com/office/drawing/2014/main" id="{90483BA0-1D55-1DE0-973A-67C31415763E}"/>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dirty="0">
                <a:solidFill>
                  <a:srgbClr val="FFFFFF"/>
                </a:solidFill>
              </a:rPr>
              <a:t>Nature does not function without animals.</a:t>
            </a:r>
          </a:p>
          <a:p>
            <a:r>
              <a:rPr lang="en-US" dirty="0">
                <a:solidFill>
                  <a:srgbClr val="FFFFFF"/>
                </a:solidFill>
              </a:rPr>
              <a:t>Grazing plants stimulates the plants to pump more carbon into the soil.</a:t>
            </a:r>
          </a:p>
        </p:txBody>
      </p:sp>
    </p:spTree>
    <p:extLst>
      <p:ext uri="{BB962C8B-B14F-4D97-AF65-F5344CB8AC3E}">
        <p14:creationId xmlns:p14="http://schemas.microsoft.com/office/powerpoint/2010/main" val="284638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sunset in the background&#10;&#10;Description generated with very high confidence">
            <a:extLst>
              <a:ext uri="{FF2B5EF4-FFF2-40B4-BE49-F238E27FC236}">
                <a16:creationId xmlns:a16="http://schemas.microsoft.com/office/drawing/2014/main" id="{42E14168-628B-47C7-BACE-DAE5D6B8CF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90"/>
          </a:xfrm>
          <a:prstGeom prst="rect">
            <a:avLst/>
          </a:prstGeom>
        </p:spPr>
      </p:pic>
      <p:sp>
        <p:nvSpPr>
          <p:cNvPr id="1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2D77D0BE-5205-4964-9AFB-052449D12864}"/>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3600" dirty="0"/>
              <a:t>CLOSING</a:t>
            </a:r>
          </a:p>
        </p:txBody>
      </p:sp>
      <p:cxnSp>
        <p:nvCxnSpPr>
          <p:cNvPr id="16" name="Straight Connector 1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BD0E62D-AAA4-4471-BA44-820E1FD95281}"/>
              </a:ext>
            </a:extLst>
          </p:cNvPr>
          <p:cNvSpPr>
            <a:spLocks noGrp="1"/>
          </p:cNvSpPr>
          <p:nvPr>
            <p:ph type="body" sz="half" idx="2"/>
          </p:nvPr>
        </p:nvSpPr>
        <p:spPr>
          <a:xfrm>
            <a:off x="525516" y="3417573"/>
            <a:ext cx="4593021" cy="2619839"/>
          </a:xfrm>
        </p:spPr>
        <p:txBody>
          <a:bodyPr vert="horz" lIns="91440" tIns="45720" rIns="91440" bIns="45720" rtlCol="0" anchor="ctr">
            <a:normAutofit/>
          </a:bodyPr>
          <a:lstStyle/>
          <a:p>
            <a:pPr indent="-228600">
              <a:buFont typeface="Arial" panose="020B0604020202020204" pitchFamily="34" charset="0"/>
              <a:buChar char="•"/>
            </a:pPr>
            <a:r>
              <a:rPr lang="en-US" sz="2400" b="1" i="1" dirty="0"/>
              <a:t>“I know of no pursuit in which more real and important services can be rendered to any country than by improving its agriculture, its breed of useful animals, and other branches of a husbandman’s cares” </a:t>
            </a:r>
            <a:r>
              <a:rPr lang="en-US" sz="2400" dirty="0"/>
              <a:t>–         George Washington</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24159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Content Placeholder 11" descr="A picture containing sky, outdoor, rock, farm machine&#10;&#10;Description automatically generated">
            <a:extLst>
              <a:ext uri="{FF2B5EF4-FFF2-40B4-BE49-F238E27FC236}">
                <a16:creationId xmlns:a16="http://schemas.microsoft.com/office/drawing/2014/main" id="{661E8576-5A80-709D-7208-8C74EA40E53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4816" b="10185"/>
          <a:stretch/>
        </p:blipFill>
        <p:spPr>
          <a:xfrm>
            <a:off x="20" y="10"/>
            <a:ext cx="12191980" cy="6857990"/>
          </a:xfrm>
          <a:prstGeom prst="rect">
            <a:avLst/>
          </a:prstGeom>
        </p:spPr>
      </p:pic>
      <p:sp>
        <p:nvSpPr>
          <p:cNvPr id="44" name="Rectangle 43">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2F622A-DCB1-5946-E327-507B266B12D6}"/>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Thank You</a:t>
            </a:r>
          </a:p>
        </p:txBody>
      </p:sp>
      <p:cxnSp>
        <p:nvCxnSpPr>
          <p:cNvPr id="50" name="Straight Connector 45">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47">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3475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tton plant with white balls&#10;&#10;Description automatically generated">
            <a:extLst>
              <a:ext uri="{FF2B5EF4-FFF2-40B4-BE49-F238E27FC236}">
                <a16:creationId xmlns:a16="http://schemas.microsoft.com/office/drawing/2014/main" id="{2727DF09-F080-77A1-02A6-02C6ADC7F945}"/>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838200" y="365125"/>
            <a:ext cx="4448175" cy="1899912"/>
          </a:xfrm>
        </p:spPr>
        <p:txBody>
          <a:bodyPr>
            <a:normAutofit/>
          </a:bodyPr>
          <a:lstStyle/>
          <a:p>
            <a:r>
              <a:rPr lang="en-US" sz="4000" b="1" dirty="0"/>
              <a:t>MISSION STATEMENT</a:t>
            </a:r>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838200" y="2434201"/>
            <a:ext cx="4876800" cy="3742762"/>
          </a:xfrm>
        </p:spPr>
        <p:txBody>
          <a:bodyPr>
            <a:normAutofit/>
          </a:bodyPr>
          <a:lstStyle/>
          <a:p>
            <a:pPr marL="0" indent="0">
              <a:buNone/>
            </a:pPr>
            <a:r>
              <a:rPr lang="en-US" sz="2400" b="1" dirty="0"/>
              <a:t>“To manage and steward the natural resources that God has given us to feed and clothe the world.” </a:t>
            </a:r>
          </a:p>
          <a:p>
            <a:pPr marL="0" indent="0">
              <a:buNone/>
            </a:pPr>
            <a:endParaRPr lang="en-US" sz="2400" b="1" dirty="0"/>
          </a:p>
          <a:p>
            <a:r>
              <a:rPr lang="en-US" sz="2400" b="1" dirty="0"/>
              <a:t>It was founded upon Proverbs 22:1</a:t>
            </a:r>
          </a:p>
          <a:p>
            <a:pPr marL="0" indent="0">
              <a:buNone/>
            </a:pPr>
            <a:r>
              <a:rPr lang="en-US" sz="2400" b="1" dirty="0"/>
              <a:t>“A good name is more desirable than great riches.”</a:t>
            </a:r>
          </a:p>
          <a:p>
            <a:pPr marL="0" indent="0">
              <a:buNone/>
            </a:pPr>
            <a:endParaRPr lang="en-US" sz="2000" b="1" dirty="0"/>
          </a:p>
          <a:p>
            <a:pPr lvl="1"/>
            <a:endParaRPr lang="en-US" sz="2000" b="1" dirty="0"/>
          </a:p>
          <a:p>
            <a:endParaRPr lang="en-US" sz="2000" dirty="0"/>
          </a:p>
          <a:p>
            <a:endParaRPr lang="en-US" sz="2000" dirty="0"/>
          </a:p>
        </p:txBody>
      </p:sp>
    </p:spTree>
    <p:extLst>
      <p:ext uri="{BB962C8B-B14F-4D97-AF65-F5344CB8AC3E}">
        <p14:creationId xmlns:p14="http://schemas.microsoft.com/office/powerpoint/2010/main" val="4036932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F05409-D5DD-C3FB-EB78-C704C01945E8}"/>
              </a:ext>
            </a:extLst>
          </p:cNvPr>
          <p:cNvSpPr>
            <a:spLocks noGrp="1"/>
          </p:cNvSpPr>
          <p:nvPr>
            <p:ph type="title"/>
          </p:nvPr>
        </p:nvSpPr>
        <p:spPr>
          <a:xfrm>
            <a:off x="640080" y="325369"/>
            <a:ext cx="4368602" cy="1956841"/>
          </a:xfrm>
        </p:spPr>
        <p:txBody>
          <a:bodyPr anchor="b">
            <a:normAutofit/>
          </a:bodyPr>
          <a:lstStyle/>
          <a:p>
            <a:r>
              <a:rPr lang="en-US" sz="5000" dirty="0"/>
              <a:t>Broadview Ag is committed to:</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D0B564-A45D-73B6-88B1-BB6F5FF2AE89}"/>
              </a:ext>
            </a:extLst>
          </p:cNvPr>
          <p:cNvSpPr>
            <a:spLocks noGrp="1"/>
          </p:cNvSpPr>
          <p:nvPr>
            <p:ph idx="1"/>
          </p:nvPr>
        </p:nvSpPr>
        <p:spPr>
          <a:xfrm>
            <a:off x="640080" y="2872899"/>
            <a:ext cx="4243589" cy="3320668"/>
          </a:xfrm>
        </p:spPr>
        <p:txBody>
          <a:bodyPr>
            <a:normAutofit lnSpcReduction="10000"/>
          </a:bodyPr>
          <a:lstStyle/>
          <a:p>
            <a:r>
              <a:rPr lang="en-US" dirty="0"/>
              <a:t>Producing quality crops that will provide food and fiber for the world.</a:t>
            </a:r>
          </a:p>
          <a:p>
            <a:pPr marL="0" indent="0">
              <a:buNone/>
            </a:pPr>
            <a:endParaRPr lang="en-US" dirty="0"/>
          </a:p>
          <a:p>
            <a:r>
              <a:rPr lang="en-US" dirty="0"/>
              <a:t>Being a good steward of the land and its natural resources through regenerative practices. </a:t>
            </a:r>
          </a:p>
          <a:p>
            <a:endParaRPr lang="en-US" sz="2000" dirty="0"/>
          </a:p>
        </p:txBody>
      </p:sp>
      <p:pic>
        <p:nvPicPr>
          <p:cNvPr id="7" name="Picture 6" descr="A picture containing outdoor, plant&#10;&#10;Description automatically generated">
            <a:extLst>
              <a:ext uri="{FF2B5EF4-FFF2-40B4-BE49-F238E27FC236}">
                <a16:creationId xmlns:a16="http://schemas.microsoft.com/office/drawing/2014/main" id="{08A6232E-FD0A-4938-C895-DD365E6ABCAA}"/>
              </a:ext>
            </a:extLst>
          </p:cNvPr>
          <p:cNvPicPr>
            <a:picLocks noChangeAspect="1"/>
          </p:cNvPicPr>
          <p:nvPr/>
        </p:nvPicPr>
        <p:blipFill rotWithShape="1">
          <a:blip r:embed="rId2">
            <a:extLs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7173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4965430" y="629268"/>
            <a:ext cx="6586491" cy="1286160"/>
          </a:xfrm>
        </p:spPr>
        <p:txBody>
          <a:bodyPr anchor="b">
            <a:normAutofit/>
          </a:bodyPr>
          <a:lstStyle/>
          <a:p>
            <a:r>
              <a:rPr lang="en-US" dirty="0"/>
              <a:t>Our Operation</a:t>
            </a:r>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4965431" y="2438400"/>
            <a:ext cx="6586489" cy="3785419"/>
          </a:xfrm>
        </p:spPr>
        <p:txBody>
          <a:bodyPr>
            <a:normAutofit/>
          </a:bodyPr>
          <a:lstStyle/>
          <a:p>
            <a:r>
              <a:rPr lang="en-US" dirty="0"/>
              <a:t>Our philosophy is that if you take care of the land, it will take care of you. </a:t>
            </a:r>
          </a:p>
          <a:p>
            <a:pPr marL="0" indent="0">
              <a:buNone/>
            </a:pPr>
            <a:endParaRPr lang="en-US" dirty="0"/>
          </a:p>
          <a:p>
            <a:r>
              <a:rPr lang="en-US" dirty="0"/>
              <a:t>Matthew 13:8 “… still other seed fell on good soil, where it produced a crop – a hundred, sixty or thirty times what was sown. “</a:t>
            </a:r>
          </a:p>
          <a:p>
            <a:endParaRPr lang="en-US" sz="2000" dirty="0"/>
          </a:p>
        </p:txBody>
      </p:sp>
      <p:pic>
        <p:nvPicPr>
          <p:cNvPr id="5" name="Content Placeholder 5" descr="A picture containing tree, outdoor, grass&#10;&#10;Description generated with very high confidence">
            <a:extLst>
              <a:ext uri="{FF2B5EF4-FFF2-40B4-BE49-F238E27FC236}">
                <a16:creationId xmlns:a16="http://schemas.microsoft.com/office/drawing/2014/main" id="{0C588D32-9E9E-DEF4-6F35-EA4CC7F75234}"/>
              </a:ext>
            </a:extLst>
          </p:cNvPr>
          <p:cNvPicPr>
            <a:picLocks noChangeAspect="1"/>
          </p:cNvPicPr>
          <p:nvPr/>
        </p:nvPicPr>
        <p:blipFill rotWithShape="1">
          <a:blip r:embed="rId2">
            <a:extLst>
              <a:ext uri="{28A0092B-C50C-407E-A947-70E740481C1C}">
                <a14:useLocalDpi xmlns:a14="http://schemas.microsoft.com/office/drawing/2010/main" val="0"/>
              </a:ext>
            </a:extLst>
          </a:blip>
          <a:srcRect t="4937" b="4937"/>
          <a:stretch/>
        </p:blipFill>
        <p:spPr>
          <a:xfrm rot="5400000">
            <a:off x="-1111204" y="1111204"/>
            <a:ext cx="6858000" cy="4635591"/>
          </a:xfrm>
          <a:prstGeom prst="rect">
            <a:avLst/>
          </a:prstGeom>
          <a:effectLst/>
        </p:spPr>
      </p:pic>
      <p:cxnSp>
        <p:nvCxnSpPr>
          <p:cNvPr id="14"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9B9E4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962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8EEC079-4B59-4555-9F73-F2B70DECD069}"/>
              </a:ext>
            </a:extLst>
          </p:cNvPr>
          <p:cNvSpPr>
            <a:spLocks noGrp="1"/>
          </p:cNvSpPr>
          <p:nvPr>
            <p:ph type="title"/>
          </p:nvPr>
        </p:nvSpPr>
        <p:spPr>
          <a:xfrm>
            <a:off x="838200" y="365125"/>
            <a:ext cx="10515600" cy="1325563"/>
          </a:xfrm>
        </p:spPr>
        <p:txBody>
          <a:bodyPr>
            <a:normAutofit/>
          </a:bodyPr>
          <a:lstStyle/>
          <a:p>
            <a:r>
              <a:rPr lang="en-US" sz="5400" dirty="0"/>
              <a:t>Our Operation</a:t>
            </a:r>
          </a:p>
        </p:txBody>
      </p:sp>
      <p:sp>
        <p:nvSpPr>
          <p:cNvPr id="29"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E0323D7-E35A-4F9B-A579-E77927AC14C2}"/>
              </a:ext>
            </a:extLst>
          </p:cNvPr>
          <p:cNvSpPr>
            <a:spLocks noGrp="1"/>
          </p:cNvSpPr>
          <p:nvPr>
            <p:ph idx="1"/>
          </p:nvPr>
        </p:nvSpPr>
        <p:spPr>
          <a:xfrm>
            <a:off x="838200" y="1929384"/>
            <a:ext cx="10515600" cy="4251960"/>
          </a:xfrm>
        </p:spPr>
        <p:txBody>
          <a:bodyPr>
            <a:normAutofit/>
          </a:bodyPr>
          <a:lstStyle/>
          <a:p>
            <a:r>
              <a:rPr lang="en-US" dirty="0"/>
              <a:t>Breakdown of Acres</a:t>
            </a:r>
          </a:p>
          <a:p>
            <a:pPr lvl="1"/>
            <a:r>
              <a:rPr lang="en-US" sz="2800" dirty="0"/>
              <a:t>Total Acres 5000</a:t>
            </a:r>
          </a:p>
          <a:p>
            <a:pPr lvl="1"/>
            <a:r>
              <a:rPr lang="en-US" sz="2800" dirty="0"/>
              <a:t>3500 acres certified organic</a:t>
            </a:r>
          </a:p>
          <a:p>
            <a:pPr lvl="1"/>
            <a:r>
              <a:rPr lang="en-US" sz="2800" dirty="0"/>
              <a:t>1500 acres irrigated (30%)</a:t>
            </a:r>
          </a:p>
        </p:txBody>
      </p:sp>
    </p:spTree>
    <p:extLst>
      <p:ext uri="{BB962C8B-B14F-4D97-AF65-F5344CB8AC3E}">
        <p14:creationId xmlns:p14="http://schemas.microsoft.com/office/powerpoint/2010/main" val="2865396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00B20F-DE74-39AC-FA33-C1421F4FC2A5}"/>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Our Operation</a:t>
            </a:r>
          </a:p>
        </p:txBody>
      </p:sp>
      <p:pic>
        <p:nvPicPr>
          <p:cNvPr id="7" name="Content Placeholder 6" descr="A screenshot of a computer">
            <a:extLst>
              <a:ext uri="{FF2B5EF4-FFF2-40B4-BE49-F238E27FC236}">
                <a16:creationId xmlns:a16="http://schemas.microsoft.com/office/drawing/2014/main" id="{F4739514-A305-21D6-F0CD-BF84E9702E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73" t="14053" r="20252" b="8758"/>
          <a:stretch/>
        </p:blipFill>
        <p:spPr>
          <a:xfrm>
            <a:off x="4777316" y="1040766"/>
            <a:ext cx="6780700" cy="4774139"/>
          </a:xfrm>
          <a:prstGeom prst="rect">
            <a:avLst/>
          </a:prstGeom>
        </p:spPr>
      </p:pic>
    </p:spTree>
    <p:extLst>
      <p:ext uri="{BB962C8B-B14F-4D97-AF65-F5344CB8AC3E}">
        <p14:creationId xmlns:p14="http://schemas.microsoft.com/office/powerpoint/2010/main" val="3629590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23672-1419-4279-A289-D4C81E3039D4}"/>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a:t>6 Pillars of Regenerative Agriculture</a:t>
            </a:r>
          </a:p>
        </p:txBody>
      </p:sp>
      <p:sp>
        <p:nvSpPr>
          <p:cNvPr id="4" name="Text Placeholder 3">
            <a:extLst>
              <a:ext uri="{FF2B5EF4-FFF2-40B4-BE49-F238E27FC236}">
                <a16:creationId xmlns:a16="http://schemas.microsoft.com/office/drawing/2014/main" id="{C31FE014-911C-44DE-9FA8-C3FB3E61F872}"/>
              </a:ext>
            </a:extLst>
          </p:cNvPr>
          <p:cNvSpPr>
            <a:spLocks noGrp="1"/>
          </p:cNvSpPr>
          <p:nvPr>
            <p:ph type="body" sz="half" idx="2"/>
          </p:nvPr>
        </p:nvSpPr>
        <p:spPr>
          <a:xfrm>
            <a:off x="4965431" y="2438400"/>
            <a:ext cx="6586489" cy="3785419"/>
          </a:xfrm>
        </p:spPr>
        <p:txBody>
          <a:bodyPr vert="horz" lIns="91440" tIns="45720" rIns="91440" bIns="45720" rtlCol="0">
            <a:normAutofit/>
          </a:bodyPr>
          <a:lstStyle/>
          <a:p>
            <a:pPr indent="-228600">
              <a:buFont typeface="Arial" panose="020B0604020202020204" pitchFamily="34" charset="0"/>
              <a:buChar char="•"/>
            </a:pPr>
            <a:r>
              <a:rPr lang="en-US" sz="2800" dirty="0"/>
              <a:t>1. Know Your Context</a:t>
            </a:r>
          </a:p>
          <a:p>
            <a:pPr indent="-228600">
              <a:buFont typeface="Arial" panose="020B0604020202020204" pitchFamily="34" charset="0"/>
              <a:buChar char="•"/>
            </a:pPr>
            <a:r>
              <a:rPr lang="en-US" sz="2800" dirty="0"/>
              <a:t>2. Limit Disturbance</a:t>
            </a:r>
          </a:p>
          <a:p>
            <a:pPr indent="-228600">
              <a:buFont typeface="Arial" panose="020B0604020202020204" pitchFamily="34" charset="0"/>
              <a:buChar char="•"/>
            </a:pPr>
            <a:r>
              <a:rPr lang="en-US" sz="2800" dirty="0"/>
              <a:t>3. Armor  </a:t>
            </a:r>
          </a:p>
          <a:p>
            <a:pPr indent="-228600">
              <a:buFont typeface="Arial" panose="020B0604020202020204" pitchFamily="34" charset="0"/>
              <a:buChar char="•"/>
            </a:pPr>
            <a:r>
              <a:rPr lang="en-US" sz="2800" dirty="0"/>
              <a:t>4. Diversity </a:t>
            </a:r>
          </a:p>
          <a:p>
            <a:pPr indent="-228600">
              <a:buFont typeface="Arial" panose="020B0604020202020204" pitchFamily="34" charset="0"/>
              <a:buChar char="•"/>
            </a:pPr>
            <a:r>
              <a:rPr lang="en-US" sz="2800" dirty="0"/>
              <a:t>5. Living Roots </a:t>
            </a:r>
          </a:p>
          <a:p>
            <a:pPr indent="-228600">
              <a:buFont typeface="Arial" panose="020B0604020202020204" pitchFamily="34" charset="0"/>
              <a:buChar char="•"/>
            </a:pPr>
            <a:r>
              <a:rPr lang="en-US" sz="2800" dirty="0"/>
              <a:t>6. Integrate Livestock </a:t>
            </a:r>
          </a:p>
        </p:txBody>
      </p:sp>
      <p:pic>
        <p:nvPicPr>
          <p:cNvPr id="7" name="Content Placeholder 6">
            <a:extLst>
              <a:ext uri="{FF2B5EF4-FFF2-40B4-BE49-F238E27FC236}">
                <a16:creationId xmlns:a16="http://schemas.microsoft.com/office/drawing/2014/main" id="{D74EF3A7-BDDF-AD54-293F-6DB81B20978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5962" b="16444"/>
          <a:stretch/>
        </p:blipFill>
        <p:spPr>
          <a:xfrm rot="5400000">
            <a:off x="-1111204" y="1111204"/>
            <a:ext cx="6858000" cy="4635591"/>
          </a:xfrm>
          <a:prstGeom prst="rect">
            <a:avLst/>
          </a:prstGeom>
          <a:effectLst/>
        </p:spPr>
      </p:pic>
      <p:cxnSp>
        <p:nvCxnSpPr>
          <p:cNvPr id="28" name="Straight Connector 2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D0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5301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47C65D4-75F1-0AA6-4037-3E7EC9E3080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9653" r="25305" b="-1"/>
          <a:stretch/>
        </p:blipFill>
        <p:spPr>
          <a:xfrm rot="5400000">
            <a:off x="4808950" y="-525048"/>
            <a:ext cx="6858002" cy="7908098"/>
          </a:xfrm>
          <a:prstGeom prst="rect">
            <a:avLst/>
          </a:prstGeom>
        </p:spPr>
      </p:pic>
      <p:sp>
        <p:nvSpPr>
          <p:cNvPr id="12" name="Rectangle 11">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BBC02E-DCB4-8C0F-10F4-07472546E665}"/>
              </a:ext>
            </a:extLst>
          </p:cNvPr>
          <p:cNvSpPr>
            <a:spLocks noGrp="1"/>
          </p:cNvSpPr>
          <p:nvPr>
            <p:ph type="ctrTitle"/>
          </p:nvPr>
        </p:nvSpPr>
        <p:spPr>
          <a:xfrm>
            <a:off x="728663" y="1115219"/>
            <a:ext cx="5505449" cy="2387600"/>
          </a:xfrm>
        </p:spPr>
        <p:txBody>
          <a:bodyPr>
            <a:normAutofit/>
          </a:bodyPr>
          <a:lstStyle/>
          <a:p>
            <a:pPr algn="l"/>
            <a:r>
              <a:rPr lang="en-US" sz="5000" dirty="0">
                <a:solidFill>
                  <a:schemeClr val="bg1"/>
                </a:solidFill>
              </a:rPr>
              <a:t>1. Know Your Context</a:t>
            </a:r>
          </a:p>
        </p:txBody>
      </p:sp>
      <p:sp>
        <p:nvSpPr>
          <p:cNvPr id="3" name="Subtitle 2">
            <a:extLst>
              <a:ext uri="{FF2B5EF4-FFF2-40B4-BE49-F238E27FC236}">
                <a16:creationId xmlns:a16="http://schemas.microsoft.com/office/drawing/2014/main" id="{6AAC2BF0-650A-0FAF-C81A-56BE1C143F48}"/>
              </a:ext>
            </a:extLst>
          </p:cNvPr>
          <p:cNvSpPr>
            <a:spLocks noGrp="1"/>
          </p:cNvSpPr>
          <p:nvPr>
            <p:ph type="subTitle" idx="1"/>
          </p:nvPr>
        </p:nvSpPr>
        <p:spPr>
          <a:xfrm>
            <a:off x="728663" y="3902075"/>
            <a:ext cx="5505449" cy="1655762"/>
          </a:xfrm>
        </p:spPr>
        <p:txBody>
          <a:bodyPr>
            <a:normAutofit/>
          </a:bodyPr>
          <a:lstStyle/>
          <a:p>
            <a:pPr algn="l"/>
            <a:r>
              <a:rPr lang="en-US" sz="2800" dirty="0">
                <a:solidFill>
                  <a:schemeClr val="bg1"/>
                </a:solidFill>
              </a:rPr>
              <a:t>“You cannot outperform your environment” – Gabe Brown</a:t>
            </a:r>
          </a:p>
        </p:txBody>
      </p:sp>
      <p:cxnSp>
        <p:nvCxnSpPr>
          <p:cNvPr id="14" name="Straight Connector 13">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09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7E286E1-016E-19BE-DCFC-2DB8CAA2CFD0}"/>
              </a:ext>
            </a:extLst>
          </p:cNvPr>
          <p:cNvPicPr>
            <a:picLocks noChangeAspect="1"/>
          </p:cNvPicPr>
          <p:nvPr/>
        </p:nvPicPr>
        <p:blipFill rotWithShape="1">
          <a:blip r:embed="rId2">
            <a:duotone>
              <a:schemeClr val="bg2">
                <a:shade val="45000"/>
                <a:satMod val="135000"/>
              </a:schemeClr>
              <a:prstClr val="white"/>
            </a:duotone>
          </a:blip>
          <a:srcRect/>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C511AD-D2DA-9A4C-11D9-D65EAC7E199D}"/>
              </a:ext>
            </a:extLst>
          </p:cNvPr>
          <p:cNvSpPr>
            <a:spLocks noGrp="1"/>
          </p:cNvSpPr>
          <p:nvPr>
            <p:ph type="title"/>
          </p:nvPr>
        </p:nvSpPr>
        <p:spPr>
          <a:xfrm>
            <a:off x="838200" y="365125"/>
            <a:ext cx="10515600" cy="1325563"/>
          </a:xfrm>
        </p:spPr>
        <p:txBody>
          <a:bodyPr>
            <a:normAutofit/>
          </a:bodyPr>
          <a:lstStyle/>
          <a:p>
            <a:r>
              <a:rPr lang="en-US"/>
              <a:t>1. Know Your Context</a:t>
            </a:r>
          </a:p>
        </p:txBody>
      </p:sp>
      <p:graphicFrame>
        <p:nvGraphicFramePr>
          <p:cNvPr id="17" name="Content Placeholder 2">
            <a:extLst>
              <a:ext uri="{FF2B5EF4-FFF2-40B4-BE49-F238E27FC236}">
                <a16:creationId xmlns:a16="http://schemas.microsoft.com/office/drawing/2014/main" id="{3B97806A-5727-32FE-EA3B-FFEC14D40845}"/>
              </a:ext>
            </a:extLst>
          </p:cNvPr>
          <p:cNvGraphicFramePr>
            <a:graphicFrameLocks noGrp="1"/>
          </p:cNvGraphicFramePr>
          <p:nvPr>
            <p:ph idx="1"/>
            <p:extLst>
              <p:ext uri="{D42A27DB-BD31-4B8C-83A1-F6EECF244321}">
                <p14:modId xmlns:p14="http://schemas.microsoft.com/office/powerpoint/2010/main" val="28025248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78411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10208</TotalTime>
  <Words>354</Words>
  <Application>Microsoft Office PowerPoint</Application>
  <PresentationFormat>Widescreen</PresentationFormat>
  <Paragraphs>54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Jeremy &amp; Sarah Brown</vt:lpstr>
      <vt:lpstr>MISSION STATEMENT</vt:lpstr>
      <vt:lpstr>Broadview Ag is committed to:</vt:lpstr>
      <vt:lpstr>Our Operation</vt:lpstr>
      <vt:lpstr>Our Operation</vt:lpstr>
      <vt:lpstr>Our Operation</vt:lpstr>
      <vt:lpstr>6 Pillars of Regenerative Agriculture</vt:lpstr>
      <vt:lpstr>1. Know Your Context</vt:lpstr>
      <vt:lpstr>1. Know Your Context</vt:lpstr>
      <vt:lpstr>2. Limit Disturbance</vt:lpstr>
      <vt:lpstr>3. Armor</vt:lpstr>
      <vt:lpstr>Terminated Cover  before Planting Cotton</vt:lpstr>
      <vt:lpstr>4. Diversity</vt:lpstr>
      <vt:lpstr>PowerPoint Presentation</vt:lpstr>
      <vt:lpstr>5. Living Roots</vt:lpstr>
      <vt:lpstr>6. Integrate Livestock</vt:lpstr>
      <vt:lpstr>CLOSING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Brown</dc:creator>
  <cp:lastModifiedBy>Jeremy Brown</cp:lastModifiedBy>
  <cp:revision>67</cp:revision>
  <dcterms:created xsi:type="dcterms:W3CDTF">2018-01-20T15:53:39Z</dcterms:created>
  <dcterms:modified xsi:type="dcterms:W3CDTF">2023-12-23T22:40:11Z</dcterms:modified>
</cp:coreProperties>
</file>