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notesMasterIdLst>
    <p:notesMasterId r:id="rId37"/>
  </p:notesMasterIdLst>
  <p:sldIdLst>
    <p:sldId id="723" r:id="rId2"/>
    <p:sldId id="728" r:id="rId3"/>
    <p:sldId id="259" r:id="rId4"/>
    <p:sldId id="262" r:id="rId5"/>
    <p:sldId id="736" r:id="rId6"/>
    <p:sldId id="720" r:id="rId7"/>
    <p:sldId id="260" r:id="rId8"/>
    <p:sldId id="530" r:id="rId9"/>
    <p:sldId id="732" r:id="rId10"/>
    <p:sldId id="407" r:id="rId11"/>
    <p:sldId id="518" r:id="rId12"/>
    <p:sldId id="538" r:id="rId13"/>
    <p:sldId id="664" r:id="rId14"/>
    <p:sldId id="733" r:id="rId15"/>
    <p:sldId id="473" r:id="rId16"/>
    <p:sldId id="735" r:id="rId17"/>
    <p:sldId id="469" r:id="rId18"/>
    <p:sldId id="470" r:id="rId19"/>
    <p:sldId id="734" r:id="rId20"/>
    <p:sldId id="584" r:id="rId21"/>
    <p:sldId id="285" r:id="rId22"/>
    <p:sldId id="599" r:id="rId23"/>
    <p:sldId id="729" r:id="rId24"/>
    <p:sldId id="582" r:id="rId25"/>
    <p:sldId id="297" r:id="rId26"/>
    <p:sldId id="317" r:id="rId27"/>
    <p:sldId id="731" r:id="rId28"/>
    <p:sldId id="451" r:id="rId29"/>
    <p:sldId id="544" r:id="rId30"/>
    <p:sldId id="404" r:id="rId31"/>
    <p:sldId id="346" r:id="rId32"/>
    <p:sldId id="364" r:id="rId33"/>
    <p:sldId id="738" r:id="rId34"/>
    <p:sldId id="493" r:id="rId35"/>
    <p:sldId id="447" r:id="rId36"/>
  </p:sldIdLst>
  <p:sldSz cx="12192000" cy="6858000"/>
  <p:notesSz cx="9601200" cy="7315200"/>
  <p:embeddedFontLst>
    <p:embeddedFont>
      <p:font typeface="Arial Black" panose="020B0A04020102020204" pitchFamily="34" charset="0"/>
      <p:bold r:id="rId38"/>
    </p:embeddedFont>
    <p:embeddedFont>
      <p:font typeface="Cambria Math" panose="02040503050406030204" pitchFamily="18" charset="0"/>
      <p:regular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99FF99"/>
    <a:srgbClr val="CCFFCC"/>
    <a:srgbClr val="996633"/>
    <a:srgbClr val="CC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1" autoAdjust="0"/>
    <p:restoredTop sz="93970" autoAdjust="0"/>
  </p:normalViewPr>
  <p:slideViewPr>
    <p:cSldViewPr snapToGrid="0">
      <p:cViewPr>
        <p:scale>
          <a:sx n="75" d="100"/>
          <a:sy n="75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459CFA-C273-41E5-8498-CAF112614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9405A6-1F96-4B56-86C9-519930A4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start with some “philosophy”</a:t>
            </a:r>
          </a:p>
          <a:p>
            <a:r>
              <a:rPr lang="en-US" dirty="0"/>
              <a:t>ask “What does soil testing do for us?”</a:t>
            </a:r>
          </a:p>
          <a:p>
            <a:endParaRPr lang="en-US" dirty="0"/>
          </a:p>
          <a:p>
            <a:r>
              <a:rPr lang="en-US" dirty="0"/>
              <a:t>Cover Your Acres is all about technology</a:t>
            </a:r>
          </a:p>
          <a:p>
            <a:r>
              <a:rPr lang="en-US" dirty="0"/>
              <a:t>soil testing is an important technology that has developed over last 80 years</a:t>
            </a:r>
          </a:p>
          <a:p>
            <a:r>
              <a:rPr lang="en-US" dirty="0"/>
              <a:t>How we use it is important, but it must contribute to making management decisions – short-term and long-term</a:t>
            </a:r>
          </a:p>
          <a:p>
            <a:endParaRPr lang="en-US" dirty="0"/>
          </a:p>
          <a:p>
            <a:r>
              <a:rPr lang="en-US" dirty="0"/>
              <a:t>an classify – sort out fields or areas within a field</a:t>
            </a:r>
          </a:p>
          <a:p>
            <a:r>
              <a:rPr lang="en-US" dirty="0"/>
              <a:t>good vs. bad</a:t>
            </a:r>
          </a:p>
          <a:p>
            <a:r>
              <a:rPr lang="en-US" dirty="0"/>
              <a:t>high vs. low</a:t>
            </a:r>
          </a:p>
          <a:p>
            <a:r>
              <a:rPr lang="en-US" dirty="0"/>
              <a:t>sufficient vs. deficient</a:t>
            </a:r>
          </a:p>
          <a:p>
            <a:endParaRPr lang="en-US" dirty="0"/>
          </a:p>
          <a:p>
            <a:r>
              <a:rPr lang="en-US" dirty="0"/>
              <a:t>can predict</a:t>
            </a:r>
          </a:p>
          <a:p>
            <a:r>
              <a:rPr lang="en-US" dirty="0"/>
              <a:t>Will I have enough available soil nutrients to meet my yield goal? or do I have to supplement?</a:t>
            </a:r>
          </a:p>
          <a:p>
            <a:r>
              <a:rPr lang="en-US" dirty="0"/>
              <a:t>Am I going to have some kind of growth problem? How bad will it be?</a:t>
            </a:r>
          </a:p>
          <a:p>
            <a:endParaRPr lang="en-US" dirty="0"/>
          </a:p>
          <a:p>
            <a:r>
              <a:rPr lang="en-US" dirty="0"/>
              <a:t>can monitor</a:t>
            </a:r>
          </a:p>
          <a:p>
            <a:r>
              <a:rPr lang="en-US" dirty="0"/>
              <a:t>can see progress over time – good or bad</a:t>
            </a:r>
          </a:p>
          <a:p>
            <a:r>
              <a:rPr lang="en-US" dirty="0"/>
              <a:t>can help identify what caused current situation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 Green soil test records</a:t>
            </a:r>
          </a:p>
          <a:p>
            <a:r>
              <a:rPr lang="en-US" dirty="0"/>
              <a:t>Haxtun CO area, dryland wheat fields, primarily sandy</a:t>
            </a:r>
          </a:p>
          <a:p>
            <a:r>
              <a:rPr lang="en-US" dirty="0"/>
              <a:t>soil pH dropped from 6.5 and 7.0 to 5.0 and 5.5 over about 25 years</a:t>
            </a:r>
          </a:p>
          <a:p>
            <a:r>
              <a:rPr lang="en-US" dirty="0"/>
              <a:t>problem became noticeable in 2012; soils had become very acidic, but adequate moisture in previous years helped wheat roots to recover and to mask symptoms of aluminum toxicity</a:t>
            </a:r>
          </a:p>
          <a:p>
            <a:r>
              <a:rPr lang="en-US" dirty="0"/>
              <a:t>in 2012, wheat was also under drought stress, so roots did not recover and problem became very obvious</a:t>
            </a:r>
          </a:p>
          <a:p>
            <a:endParaRPr lang="en-US" dirty="0"/>
          </a:p>
          <a:p>
            <a:r>
              <a:rPr lang="en-US" dirty="0"/>
              <a:t>drop in pH levels averaged about 0.04 unit/year, too small to measure but accumulates over time</a:t>
            </a:r>
          </a:p>
          <a:p>
            <a:r>
              <a:rPr lang="en-US" dirty="0"/>
              <a:t>were sandy soils, so dropped more quickly than nearby field (sandy to silt loam)  but nearby field showing same trend</a:t>
            </a:r>
          </a:p>
          <a:p>
            <a:r>
              <a:rPr lang="en-US" dirty="0"/>
              <a:t>important to monitor pH, can start to see problems when pH reaches 5.5</a:t>
            </a:r>
          </a:p>
          <a:p>
            <a:r>
              <a:rPr lang="en-US" dirty="0"/>
              <a:t>pH drops quickly then because it changes by factor of 10 each time</a:t>
            </a:r>
          </a:p>
          <a:p>
            <a:r>
              <a:rPr lang="en-US" dirty="0"/>
              <a:t>these fields followed same trend as dryland wheat fields in south central Kansas and north central Oklahoma in 1980’s</a:t>
            </a:r>
          </a:p>
          <a:p>
            <a:r>
              <a:rPr lang="en-US" dirty="0"/>
              <a:t>we are seeing this trend across the High Plains, </a:t>
            </a:r>
          </a:p>
          <a:p>
            <a:r>
              <a:rPr lang="en-US" dirty="0"/>
              <a:t>why????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yields and increased nitrogen use contribute to soil acidity</a:t>
            </a:r>
          </a:p>
          <a:p>
            <a:r>
              <a:rPr lang="en-US" dirty="0"/>
              <a:t>nitrate is form typically taken up by plants</a:t>
            </a:r>
          </a:p>
          <a:p>
            <a:r>
              <a:rPr lang="en-US" dirty="0"/>
              <a:t>normal conversion of nitrogen fertilizers to </a:t>
            </a:r>
            <a:r>
              <a:rPr lang="en-US" dirty="0" err="1"/>
              <a:t>nitate</a:t>
            </a:r>
            <a:r>
              <a:rPr lang="en-US" dirty="0"/>
              <a:t> releases hydrogen ions</a:t>
            </a:r>
          </a:p>
          <a:p>
            <a:r>
              <a:rPr lang="en-US" dirty="0"/>
              <a:t>soil pH is a measurement of hydrogen ion concentration s in soil solution</a:t>
            </a:r>
          </a:p>
          <a:p>
            <a:endParaRPr lang="en-US" dirty="0"/>
          </a:p>
          <a:p>
            <a:r>
              <a:rPr lang="en-US" dirty="0"/>
              <a:t>requires about 23 to 3 </a:t>
            </a:r>
            <a:r>
              <a:rPr lang="en-US" dirty="0" err="1"/>
              <a:t>lb</a:t>
            </a:r>
            <a:r>
              <a:rPr lang="en-US" dirty="0"/>
              <a:t> ag lime to neutralize acidity from 1 </a:t>
            </a:r>
            <a:r>
              <a:rPr lang="en-US" dirty="0" err="1"/>
              <a:t>poiund</a:t>
            </a:r>
            <a:r>
              <a:rPr lang="en-US" dirty="0"/>
              <a:t> of ammonium type fertilizers</a:t>
            </a:r>
          </a:p>
          <a:p>
            <a:r>
              <a:rPr lang="en-US" dirty="0"/>
              <a:t>if your soils are calcareous (high excess lime) not to worry for very long time.</a:t>
            </a:r>
          </a:p>
          <a:p>
            <a:r>
              <a:rPr lang="en-US" dirty="0"/>
              <a:t>acidification occurs more quickly in sandier soils, so important to monitor them </a:t>
            </a:r>
          </a:p>
          <a:p>
            <a:r>
              <a:rPr lang="en-US" dirty="0"/>
              <a:t>occurs just as well in heavier textured soils, but at a slower rate</a:t>
            </a:r>
          </a:p>
          <a:p>
            <a:r>
              <a:rPr lang="en-US" dirty="0"/>
              <a:t>may occur more slowly in irrigated soils because many irrigation water sources have bicarbonate hardness which neutralizes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6763" y="674688"/>
            <a:ext cx="3238500" cy="1820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acidification can be problem in limited tillage</a:t>
            </a:r>
          </a:p>
          <a:p>
            <a:r>
              <a:rPr lang="en-US" dirty="0"/>
              <a:t>has been a trend toward broadcast urea or liquid nitrogen to cover acres more rapidly</a:t>
            </a:r>
          </a:p>
          <a:p>
            <a:r>
              <a:rPr lang="en-US" dirty="0"/>
              <a:t>can cause soil stratification</a:t>
            </a:r>
          </a:p>
          <a:p>
            <a:r>
              <a:rPr lang="en-US" dirty="0"/>
              <a:t>example from long-term </a:t>
            </a:r>
            <a:r>
              <a:rPr lang="en-US" dirty="0" err="1"/>
              <a:t>striptill</a:t>
            </a:r>
            <a:r>
              <a:rPr lang="en-US" dirty="0"/>
              <a:t> field</a:t>
            </a:r>
          </a:p>
          <a:p>
            <a:r>
              <a:rPr lang="en-US" dirty="0"/>
              <a:t>12 inch soil sample shows pH 5.9, 32 ppm P</a:t>
            </a:r>
          </a:p>
          <a:p>
            <a:r>
              <a:rPr lang="en-US" dirty="0"/>
              <a:t>took samples from 3 inch increments</a:t>
            </a:r>
          </a:p>
          <a:p>
            <a:r>
              <a:rPr lang="en-US" dirty="0"/>
              <a:t>surface applied nitrogen developed acidic surface layer</a:t>
            </a:r>
          </a:p>
          <a:p>
            <a:r>
              <a:rPr lang="en-US" dirty="0"/>
              <a:t>urea and ammonium are not soil mobile; remain in surface soil during conversion to nitrate</a:t>
            </a:r>
          </a:p>
          <a:p>
            <a:r>
              <a:rPr lang="en-US" dirty="0"/>
              <a:t>nitrate can then move into subsoil</a:t>
            </a:r>
          </a:p>
          <a:p>
            <a:r>
              <a:rPr lang="en-US" dirty="0"/>
              <a:t>surface layer has high P, but is very acidic</a:t>
            </a:r>
          </a:p>
          <a:p>
            <a:r>
              <a:rPr lang="en-US" dirty="0"/>
              <a:t>this is zone where seedlings germinate and establish</a:t>
            </a:r>
          </a:p>
          <a:p>
            <a:r>
              <a:rPr lang="en-US" dirty="0"/>
              <a:t>young seedling roots can be damaged by high aluminum levels, so cannot take up P</a:t>
            </a:r>
          </a:p>
          <a:p>
            <a:endParaRPr lang="en-US" dirty="0"/>
          </a:p>
          <a:p>
            <a:r>
              <a:rPr lang="en-US" dirty="0"/>
              <a:t>important to maintain consistency in sample depth and location to allow long term fertility monitoring</a:t>
            </a:r>
          </a:p>
          <a:p>
            <a:r>
              <a:rPr lang="en-US" dirty="0"/>
              <a:t>spot check fields by taking a 3-inch sample and analyzing pH to see if problem is developing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8DF32-9D90-468B-A6CC-2981E604BB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1320" y="3611328"/>
            <a:ext cx="8405968" cy="3420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Francois,</a:t>
            </a:r>
            <a:r>
              <a:rPr lang="en-US" baseline="0" dirty="0"/>
              <a:t> L.E. </a:t>
            </a:r>
            <a:r>
              <a:rPr lang="en-US" baseline="0" dirty="0" err="1"/>
              <a:t>et.al</a:t>
            </a:r>
            <a:r>
              <a:rPr lang="en-US" baseline="0" dirty="0"/>
              <a:t>.  1984.  Salinity effects on seed yield, growth, and germination of grain sorghum.  </a:t>
            </a:r>
            <a:r>
              <a:rPr lang="en-US" baseline="0" dirty="0" err="1"/>
              <a:t>Agron</a:t>
            </a:r>
            <a:r>
              <a:rPr lang="en-US" baseline="0" dirty="0"/>
              <a:t> Journal. 76:741-744.</a:t>
            </a:r>
          </a:p>
          <a:p>
            <a:pPr defTabSz="928203">
              <a:defRPr/>
            </a:pPr>
            <a:r>
              <a:rPr lang="en-US" dirty="0"/>
              <a:t>Francois,</a:t>
            </a:r>
            <a:r>
              <a:rPr lang="en-US" baseline="0" dirty="0"/>
              <a:t> L.E.  1986.  Effect of salinity on grain yield and quality, vegetative growth, and germination of semi-dwarf and durum wheat.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7D6C2-45F4-4A0D-87D2-CCE3DE7EDC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5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Kazman</a:t>
            </a:r>
            <a:r>
              <a:rPr lang="en-US" dirty="0"/>
              <a:t>, Z, I. </a:t>
            </a:r>
            <a:r>
              <a:rPr lang="en-US" dirty="0" err="1"/>
              <a:t>Shainberg</a:t>
            </a:r>
            <a:r>
              <a:rPr lang="en-US" dirty="0"/>
              <a:t>,</a:t>
            </a:r>
            <a:r>
              <a:rPr lang="en-US" baseline="0" dirty="0"/>
              <a:t> and M. Gal.  1983.  Effect of low levels of exchangeable Na and applied </a:t>
            </a:r>
            <a:r>
              <a:rPr lang="en-US" baseline="0" dirty="0" err="1"/>
              <a:t>phosphogypsum</a:t>
            </a:r>
            <a:r>
              <a:rPr lang="en-US" baseline="0" dirty="0"/>
              <a:t> on the infiltration rate of various soils.  Soil Sci. 135:184-192.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7D6C2-45F4-4A0D-87D2-CCE3DE7EDC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1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7D6C2-45F4-4A0D-87D2-CCE3DE7EDC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D280C9-FBB2-49DA-A00D-87F30DCB7722}" type="slidenum">
              <a:rPr lang="en-US" sz="1100"/>
              <a:pPr/>
              <a:t>28</a:t>
            </a:fld>
            <a:endParaRPr lang="en-US" sz="1100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calibration curve links laboratory (ppm P) to field (% relative yield)</a:t>
            </a:r>
          </a:p>
          <a:p>
            <a:pPr eaLnBrk="1" hangingPunct="1"/>
            <a:r>
              <a:rPr lang="en-US" dirty="0"/>
              <a:t>ppm is not used to calculate pounds per acre, but to sort</a:t>
            </a:r>
            <a:r>
              <a:rPr lang="en-US" baseline="0" dirty="0"/>
              <a:t> soils into categories of low, medium, optimum, high</a:t>
            </a:r>
          </a:p>
          <a:p>
            <a:pPr eaLnBrk="1" hangingPunct="1"/>
            <a:r>
              <a:rPr lang="en-US" baseline="0" dirty="0"/>
              <a:t>graph is compilation by Dave Mengel  of 40 years of Kansas State research (corn, sorghum, wheat) , other states have data like this</a:t>
            </a:r>
          </a:p>
          <a:p>
            <a:pPr eaLnBrk="1" hangingPunct="1"/>
            <a:r>
              <a:rPr lang="en-US" baseline="0" dirty="0"/>
              <a:t>because of different weather, hybrids, planters, soils, etc. –did not use yield in bushels</a:t>
            </a:r>
          </a:p>
          <a:p>
            <a:pPr eaLnBrk="1" hangingPunct="1"/>
            <a:r>
              <a:rPr lang="en-US" baseline="0" dirty="0"/>
              <a:t>expressed as relative yield – unfertilized check yield divided by top yield in plots</a:t>
            </a:r>
          </a:p>
          <a:p>
            <a:pPr eaLnBrk="1" hangingPunct="1"/>
            <a:r>
              <a:rPr lang="en-US" baseline="0" dirty="0"/>
              <a:t>then shoot a line through the cloud of data using statistics</a:t>
            </a:r>
          </a:p>
          <a:p>
            <a:pPr eaLnBrk="1" hangingPunct="1"/>
            <a:r>
              <a:rPr lang="en-US" baseline="0" dirty="0"/>
              <a:t>is now a predictive tool: ppm from soil analysis result gives general idea of potential yield without applying phosphate – all other things being equal</a:t>
            </a:r>
          </a:p>
          <a:p>
            <a:pPr eaLnBrk="1" hangingPunct="1"/>
            <a:r>
              <a:rPr lang="en-US" baseline="0" dirty="0"/>
              <a:t>not perfect, but gives good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59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02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07" indent="-285694" defTabSz="966602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781" indent="-228557" defTabSz="966602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893" indent="-228557" defTabSz="966602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05" indent="-228557" defTabSz="966602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119" indent="-228557" defTabSz="96660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230" indent="-228557" defTabSz="96660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343" indent="-228557" defTabSz="96660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455" indent="-228557" defTabSz="96660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5C45CE-EB94-4655-BFB2-55BC3BBE9D54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539" y="3474964"/>
            <a:ext cx="7680127" cy="3291114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comparing soil test and plant test gives clue to possible cause or effect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F5E132-9708-4341-9382-B5BD7407890E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77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405A6-1F96-4B56-86C9-519930A4F8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28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046E8E-F4CF-4BCF-8CF6-D10E4A3CC16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/>
              <a:t>Samples taken from “good” and “bad” spots in the field</a:t>
            </a:r>
          </a:p>
          <a:p>
            <a:pPr eaLnBrk="1" hangingPunct="1">
              <a:buClr>
                <a:schemeClr val="tx1"/>
              </a:buClr>
            </a:pPr>
            <a:r>
              <a:rPr lang="en-US"/>
              <a:t>don’t sample dead or diseased tissue</a:t>
            </a:r>
          </a:p>
          <a:p>
            <a:pPr eaLnBrk="1" hangingPunct="1">
              <a:buClr>
                <a:schemeClr val="tx1"/>
              </a:buClr>
            </a:pPr>
            <a:r>
              <a:rPr lang="en-US"/>
              <a:t>Always pair samples</a:t>
            </a:r>
          </a:p>
          <a:p>
            <a:pPr eaLnBrk="1" hangingPunct="1">
              <a:buClr>
                <a:schemeClr val="tx1"/>
              </a:buClr>
            </a:pPr>
            <a:r>
              <a:rPr lang="en-US"/>
              <a:t>Sample same plant part</a:t>
            </a:r>
          </a:p>
          <a:p>
            <a:pPr eaLnBrk="1" hangingPunct="1">
              <a:buClr>
                <a:schemeClr val="tx1"/>
              </a:buClr>
            </a:pPr>
            <a:r>
              <a:rPr lang="en-US"/>
              <a:t>Critical levels are based on specific plant parts and growth stage</a:t>
            </a:r>
          </a:p>
          <a:p>
            <a:pPr lvl="1" eaLnBrk="1" hangingPunct="1">
              <a:buClr>
                <a:schemeClr val="tx1"/>
              </a:buClr>
            </a:pPr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9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A9E2C-C604-4781-890E-F3D0B0AE512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2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understand what soil test is truly measuring</a:t>
            </a:r>
          </a:p>
          <a:p>
            <a:r>
              <a:rPr lang="en-US" dirty="0"/>
              <a:t>common assumption is that soil test is directly related to yield </a:t>
            </a:r>
          </a:p>
          <a:p>
            <a:r>
              <a:rPr lang="en-US" dirty="0"/>
              <a:t>nutrient utilization equation is good way of thinking about role of soil fertility</a:t>
            </a:r>
          </a:p>
          <a:p>
            <a:r>
              <a:rPr lang="en-US" dirty="0"/>
              <a:t>are four components</a:t>
            </a:r>
          </a:p>
          <a:p>
            <a:r>
              <a:rPr lang="en-US" dirty="0"/>
              <a:t>important to note that arrows point both ways</a:t>
            </a:r>
          </a:p>
          <a:p>
            <a:r>
              <a:rPr lang="en-US" dirty="0"/>
              <a:t>example: solids dissolve into solution, ions in solution crystallize back as solids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  <a:p>
            <a:r>
              <a:rPr lang="en-US" dirty="0"/>
              <a:t>soil pH is probably oldest and most important soil test</a:t>
            </a:r>
          </a:p>
          <a:p>
            <a:r>
              <a:rPr lang="en-US" dirty="0"/>
              <a:t>soil pH is an expression of acidity or alkalinity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on scale of 1 to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 7 is neutral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farther away from pH 7 gets more acid or alkaline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6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logarithmic scale so each pH unit is a multiple of 10</a:t>
            </a:r>
          </a:p>
          <a:p>
            <a:r>
              <a:rPr lang="en-US" dirty="0"/>
              <a:t>pH 6 is 10X </a:t>
            </a:r>
            <a:r>
              <a:rPr lang="en-US" dirty="0" err="1"/>
              <a:t>acidityof</a:t>
            </a:r>
            <a:r>
              <a:rPr lang="en-US" dirty="0"/>
              <a:t> pH7</a:t>
            </a:r>
          </a:p>
          <a:p>
            <a:r>
              <a:rPr lang="en-US" dirty="0" err="1"/>
              <a:t>ph</a:t>
            </a:r>
            <a:r>
              <a:rPr lang="en-US" dirty="0"/>
              <a:t> 5 is 10X acidity of 6, but 100X acidity of pH 7</a:t>
            </a:r>
          </a:p>
          <a:p>
            <a:r>
              <a:rPr lang="en-US" dirty="0"/>
              <a:t>same is true for alkalinity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 affects chemical activity like wall thermostat affects activity in a room</a:t>
            </a:r>
          </a:p>
          <a:p>
            <a:r>
              <a:rPr lang="en-US" dirty="0"/>
              <a:t>pH affects chemical form and solubility of many </a:t>
            </a:r>
            <a:r>
              <a:rPr lang="en-US" dirty="0" err="1"/>
              <a:t>compoiunds</a:t>
            </a:r>
            <a:endParaRPr lang="en-US" dirty="0"/>
          </a:p>
          <a:p>
            <a:r>
              <a:rPr lang="en-US" dirty="0"/>
              <a:t>micronutrients are example </a:t>
            </a:r>
          </a:p>
          <a:p>
            <a:r>
              <a:rPr lang="en-US" dirty="0"/>
              <a:t>increased solubility &gt;&gt; increased availability and uptake</a:t>
            </a:r>
          </a:p>
          <a:p>
            <a:r>
              <a:rPr lang="en-US" dirty="0"/>
              <a:t>too soluble &gt;&gt; potential toxicity</a:t>
            </a:r>
          </a:p>
          <a:p>
            <a:r>
              <a:rPr lang="en-US" dirty="0"/>
              <a:t>too insoluble &gt;&gt; potential deficiencies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sequence of we run pH in the lab</a:t>
            </a:r>
          </a:p>
          <a:p>
            <a:r>
              <a:rPr lang="en-US" dirty="0"/>
              <a:t>often asked “why two pH numbers?”</a:t>
            </a:r>
          </a:p>
          <a:p>
            <a:r>
              <a:rPr lang="en-US" dirty="0"/>
              <a:t>soil pH measures </a:t>
            </a:r>
            <a:r>
              <a:rPr lang="en-US" b="1" u="sng" dirty="0"/>
              <a:t>active acidity </a:t>
            </a:r>
            <a:r>
              <a:rPr lang="en-US" dirty="0"/>
              <a:t>which affects soil chemistry and root growth</a:t>
            </a:r>
          </a:p>
          <a:p>
            <a:r>
              <a:rPr lang="en-US" dirty="0"/>
              <a:t>buffer pH measures reserve acidity held on surfaces of soil clay particles and only used to calculate lime rec</a:t>
            </a:r>
          </a:p>
          <a:p>
            <a:endParaRPr lang="en-US" dirty="0"/>
          </a:p>
          <a:p>
            <a:r>
              <a:rPr lang="en-US" dirty="0"/>
              <a:t>soil pH addresses question “Do I need lime?”</a:t>
            </a:r>
          </a:p>
          <a:p>
            <a:r>
              <a:rPr lang="en-US" dirty="0"/>
              <a:t>if “yes”, then buffer pH addresses question “How much do I need?”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0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7213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059" indent="-287330" algn="l" defTabSz="97213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9321" indent="-229864" algn="l" defTabSz="97213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9049" indent="-229864" algn="l" defTabSz="97213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8778" indent="-229864" algn="l" defTabSz="97213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8506" indent="-229864" defTabSz="9721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8235" indent="-229864" defTabSz="9721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7963" indent="-229864" defTabSz="9721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7691" indent="-229864" defTabSz="9721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9D5B0BB2-6AC5-4717-B823-6DA6D277E423}" type="slidenum">
              <a:rPr lang="en-US" altLang="en-US" smtClean="0"/>
              <a:pPr algn="r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soluble aluminum affects growth cells in root tips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Delhaize and Ryan.  1995. </a:t>
            </a:r>
            <a:r>
              <a:rPr lang="en-US" altLang="en-US" b="1" dirty="0"/>
              <a:t>Aluminum Toxicity and Tolerance in Plants.  </a:t>
            </a:r>
            <a:r>
              <a:rPr lang="en-US" altLang="en-US" dirty="0"/>
              <a:t>Plant Physiol. Vol. 107:315-320.</a:t>
            </a:r>
          </a:p>
          <a:p>
            <a:pPr eaLnBrk="1" hangingPunct="1"/>
            <a:endParaRPr lang="en-US" altLang="en-US" dirty="0"/>
          </a:p>
          <a:p>
            <a:r>
              <a:rPr lang="en-US" altLang="en-US" b="1" dirty="0"/>
              <a:t>Figure 1. </a:t>
            </a:r>
            <a:r>
              <a:rPr lang="en-US" altLang="en-US" dirty="0"/>
              <a:t>Effect of Al on root growth (upper panel) and structure of</a:t>
            </a:r>
          </a:p>
          <a:p>
            <a:r>
              <a:rPr lang="en-US" altLang="en-US" dirty="0"/>
              <a:t>the root apex (lower panels) of near-isogenic wheat seedlings (</a:t>
            </a:r>
            <a:r>
              <a:rPr lang="en-US" altLang="en-US" dirty="0" err="1"/>
              <a:t>Altolerant</a:t>
            </a:r>
            <a:endParaRPr lang="en-US" altLang="en-US" dirty="0"/>
          </a:p>
          <a:p>
            <a:r>
              <a:rPr lang="en-US" altLang="en-US" dirty="0"/>
              <a:t>on left; Al-sensitive on right) that differ at the </a:t>
            </a:r>
            <a:r>
              <a:rPr lang="en-US" altLang="en-US" i="1" dirty="0"/>
              <a:t>Alt 1 </a:t>
            </a:r>
            <a:r>
              <a:rPr lang="en-US" altLang="en-US" dirty="0"/>
              <a:t>locus. The</a:t>
            </a:r>
          </a:p>
          <a:p>
            <a:r>
              <a:rPr lang="en-US" altLang="en-US" dirty="0"/>
              <a:t>seedlings were grown for 4 d in a solution that contained 5 JLIM AICI3</a:t>
            </a:r>
          </a:p>
          <a:p>
            <a:r>
              <a:rPr lang="en-US" altLang="en-US" dirty="0"/>
              <a:t>in 200 /J.M CaCI2 at pH 4.3.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problem in acid soils; plants appear to be phosphorus deficient, but soil test is adequate to high</a:t>
            </a:r>
          </a:p>
          <a:p>
            <a:r>
              <a:rPr lang="en-US" dirty="0"/>
              <a:t>Is it a problem with soil test???  measuring “unavailable phosphorus”</a:t>
            </a:r>
          </a:p>
          <a:p>
            <a:endParaRPr lang="en-US" dirty="0"/>
          </a:p>
          <a:p>
            <a:r>
              <a:rPr lang="en-US" dirty="0"/>
              <a:t>our soil clays are 15% to 20% aluminum</a:t>
            </a:r>
          </a:p>
          <a:p>
            <a:r>
              <a:rPr lang="en-US" dirty="0"/>
              <a:t>as soils become more acidic, clay mineral aluminum is dissolved into soluble free aluminum</a:t>
            </a:r>
          </a:p>
          <a:p>
            <a:r>
              <a:rPr lang="en-US" dirty="0"/>
              <a:t>aluminum damages root system</a:t>
            </a:r>
          </a:p>
          <a:p>
            <a:endParaRPr lang="en-US" dirty="0"/>
          </a:p>
          <a:p>
            <a:r>
              <a:rPr lang="en-US" dirty="0"/>
              <a:t>damage root surface cannot absorb nutrients from soil solution</a:t>
            </a:r>
          </a:p>
          <a:p>
            <a:r>
              <a:rPr lang="en-US" dirty="0"/>
              <a:t>soil has sufficient phosphorus, but plant cannot take it up</a:t>
            </a:r>
          </a:p>
          <a:p>
            <a:r>
              <a:rPr lang="en-US" dirty="0"/>
              <a:t>plant deficiency but not soil deficiency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8A6DA-3942-44E3-ACFE-EEAD82941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4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84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873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9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81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0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8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8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5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7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2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149F-C82A-455D-A6F5-5D63B240FCB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214" y="226210"/>
            <a:ext cx="9817338" cy="79745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1"/>
                </a:solidFill>
              </a:rPr>
              <a:t>Soil Testing – Not Just All Chemistry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9FBC357-45EE-4A41-82B3-363BC2683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250" y="5489096"/>
            <a:ext cx="393244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+mn-lt"/>
              </a:rPr>
              <a:t>Fred Vocasek</a:t>
            </a:r>
          </a:p>
          <a:p>
            <a:pPr eaLnBrk="1" hangingPunct="1"/>
            <a:r>
              <a:rPr lang="en-US" sz="1600" b="1" i="1" dirty="0">
                <a:latin typeface="+mn-lt"/>
              </a:rPr>
              <a:t>Senior Lab Agronomist</a:t>
            </a:r>
          </a:p>
          <a:p>
            <a:pPr eaLnBrk="1" hangingPunct="1"/>
            <a:r>
              <a:rPr lang="en-US" sz="1600" b="1" i="1" dirty="0">
                <a:latin typeface="+mn-lt"/>
              </a:rPr>
              <a:t>CCA #01803</a:t>
            </a:r>
          </a:p>
          <a:p>
            <a:pPr eaLnBrk="1" hangingPunct="1"/>
            <a:r>
              <a:rPr lang="en-US" sz="1600" b="1" i="1" dirty="0">
                <a:latin typeface="+mn-lt"/>
              </a:rPr>
              <a:t>ServiTech Laboratories, Dodge City, Kansas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FDD038-5922-4756-A8B8-B4F3AADB58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422" y="5860611"/>
            <a:ext cx="459638" cy="6617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39B8C4-A7A6-480F-9015-0D932279C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288776"/>
            <a:ext cx="1021072" cy="6636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 Box 14">
            <a:extLst>
              <a:ext uri="{FF2B5EF4-FFF2-40B4-BE49-F238E27FC236}">
                <a16:creationId xmlns:a16="http://schemas.microsoft.com/office/drawing/2014/main" id="{73625F0A-B37D-410D-A23A-393C75144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035" y="5516997"/>
            <a:ext cx="40164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1" dirty="0">
                <a:latin typeface="+mj-lt"/>
              </a:rPr>
              <a:t>High Plains Journal - Soil Health U </a:t>
            </a:r>
            <a:endParaRPr lang="en-US" i="1" dirty="0">
              <a:latin typeface="+mj-lt"/>
            </a:endParaRPr>
          </a:p>
          <a:p>
            <a:pPr algn="ctr" eaLnBrk="1" hangingPunct="1"/>
            <a:r>
              <a:rPr lang="en-US" i="1" dirty="0">
                <a:latin typeface="+mj-lt"/>
              </a:rPr>
              <a:t>Salina KS</a:t>
            </a:r>
          </a:p>
          <a:p>
            <a:pPr algn="ctr" eaLnBrk="1" hangingPunct="1"/>
            <a:r>
              <a:rPr lang="en-US" i="1" dirty="0">
                <a:latin typeface="+mj-lt"/>
              </a:rPr>
              <a:t>18 January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16DAA-DFEA-60A9-0BD0-AB2C77BAB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698" y="1223987"/>
            <a:ext cx="3049140" cy="2028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8F3AC9-B0AF-4F92-AC64-09AC693BF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96" y="1048228"/>
            <a:ext cx="4109060" cy="4572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A7281-5E1D-E06A-F6CC-8C52857737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78" y="1423183"/>
            <a:ext cx="2725967" cy="1819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73314-B106-BF29-CA1D-6AE662293B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09" y="2979879"/>
            <a:ext cx="3169673" cy="17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8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654304" y="5691326"/>
            <a:ext cx="2406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i="1" dirty="0">
                <a:latin typeface="+mn-lt"/>
              </a:rPr>
              <a:t>meristem </a:t>
            </a:r>
            <a:r>
              <a:rPr lang="en-US" altLang="en-US" sz="1600" i="1" dirty="0">
                <a:latin typeface="+mn-lt"/>
                <a:cs typeface="Arial" charset="0"/>
              </a:rPr>
              <a:t>≈ “growth cells”</a:t>
            </a:r>
          </a:p>
        </p:txBody>
      </p:sp>
      <p:grpSp>
        <p:nvGrpSpPr>
          <p:cNvPr id="16390" name="Group 10"/>
          <p:cNvGrpSpPr>
            <a:grpSpLocks/>
          </p:cNvGrpSpPr>
          <p:nvPr/>
        </p:nvGrpSpPr>
        <p:grpSpPr bwMode="auto">
          <a:xfrm>
            <a:off x="1143558" y="1333196"/>
            <a:ext cx="3300413" cy="3794125"/>
            <a:chOff x="204" y="858"/>
            <a:chExt cx="2079" cy="2390"/>
          </a:xfrm>
        </p:grpSpPr>
        <p:pic>
          <p:nvPicPr>
            <p:cNvPr id="16392" name="Picture 2" descr="Pages from Aluminum toxicit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71"/>
              <a:ext cx="2079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452" y="858"/>
              <a:ext cx="70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latin typeface="+mj-lt"/>
                </a:rPr>
                <a:t>Al-tolerant</a:t>
              </a:r>
            </a:p>
          </p:txBody>
        </p:sp>
        <p:sp>
          <p:nvSpPr>
            <p:cNvPr id="16394" name="Text Box 9"/>
            <p:cNvSpPr txBox="1">
              <a:spLocks noChangeArrowheads="1"/>
            </p:cNvSpPr>
            <p:nvPr/>
          </p:nvSpPr>
          <p:spPr bwMode="auto">
            <a:xfrm>
              <a:off x="1548" y="862"/>
              <a:ext cx="73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latin typeface="+mj-lt"/>
                </a:rPr>
                <a:t>Al-sensitive</a:t>
              </a:r>
            </a:p>
          </p:txBody>
        </p:sp>
      </p:grp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325008" y="5351769"/>
            <a:ext cx="34822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b="1" i="1" dirty="0">
                <a:latin typeface="+mn-lt"/>
              </a:rPr>
              <a:t> wheat plants</a:t>
            </a:r>
          </a:p>
          <a:p>
            <a:pPr algn="l">
              <a:buFontTx/>
              <a:buChar char="•"/>
            </a:pPr>
            <a:r>
              <a:rPr lang="en-US" altLang="en-US" b="1" i="1" dirty="0">
                <a:latin typeface="+mn-lt"/>
              </a:rPr>
              <a:t>grown four days in Al solution</a:t>
            </a:r>
          </a:p>
          <a:p>
            <a:pPr algn="l">
              <a:buFontTx/>
              <a:buChar char="•"/>
            </a:pPr>
            <a:r>
              <a:rPr lang="en-US" altLang="en-US" b="1" i="1" dirty="0">
                <a:latin typeface="+mn-lt"/>
              </a:rPr>
              <a:t> pH = 4.3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83395" y="1332159"/>
            <a:ext cx="5018087" cy="4342267"/>
            <a:chOff x="3808413" y="2061708"/>
            <a:chExt cx="5018087" cy="4342267"/>
          </a:xfrm>
        </p:grpSpPr>
        <p:pic>
          <p:nvPicPr>
            <p:cNvPr id="16387" name="Picture 3" descr="Pages from Aluminum toxicit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413" y="2427288"/>
              <a:ext cx="5018087" cy="397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308924" y="2061708"/>
              <a:ext cx="11028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latin typeface="+mn-lt"/>
                </a:rPr>
                <a:t>Al-tolerant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721192" y="2061708"/>
              <a:ext cx="116698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latin typeface="+mn-lt"/>
                </a:rPr>
                <a:t>Al-sensitive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70921A3-052F-FBF9-D0C6-13770875F2D6}"/>
              </a:ext>
            </a:extLst>
          </p:cNvPr>
          <p:cNvSpPr txBox="1"/>
          <p:nvPr/>
        </p:nvSpPr>
        <p:spPr>
          <a:xfrm>
            <a:off x="742463" y="401819"/>
            <a:ext cx="976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What’s the problem with acidity? …  aluminum toxicity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l toxicity wheat 1">
            <a:extLst>
              <a:ext uri="{FF2B5EF4-FFF2-40B4-BE49-F238E27FC236}">
                <a16:creationId xmlns:a16="http://schemas.microsoft.com/office/drawing/2014/main" id="{5B23D4D6-628D-4347-8398-09E7783F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15" y="1401719"/>
            <a:ext cx="2745475" cy="18288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l toxicity wheat 2">
            <a:extLst>
              <a:ext uri="{FF2B5EF4-FFF2-40B4-BE49-F238E27FC236}">
                <a16:creationId xmlns:a16="http://schemas.microsoft.com/office/drawing/2014/main" id="{ADDD6CD5-A75A-4ADD-ACA8-35BD21B9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900" y="4372146"/>
            <a:ext cx="3481112" cy="2318812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 2">
            <a:extLst>
              <a:ext uri="{FF2B5EF4-FFF2-40B4-BE49-F238E27FC236}">
                <a16:creationId xmlns:a16="http://schemas.microsoft.com/office/drawing/2014/main" id="{24356F6E-422E-4CBA-A1F3-611326F3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968824" y="1401719"/>
            <a:ext cx="2429154" cy="1828800"/>
          </a:xfrm>
          <a:prstGeom prst="rect">
            <a:avLst/>
          </a:prstGeom>
          <a:noFill/>
          <a:effectLst>
            <a:outerShdw blurRad="50800"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EC40A-8F1A-45EA-8F40-BA31CB591618}"/>
              </a:ext>
            </a:extLst>
          </p:cNvPr>
          <p:cNvSpPr txBox="1"/>
          <p:nvPr/>
        </p:nvSpPr>
        <p:spPr>
          <a:xfrm>
            <a:off x="1015999" y="3570500"/>
            <a:ext cx="976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solid      ⇌      solution      ⇌      root surface      ⇌      plant tissue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C605A-70B7-4701-8939-B78313DAF004}"/>
              </a:ext>
            </a:extLst>
          </p:cNvPr>
          <p:cNvSpPr txBox="1"/>
          <p:nvPr/>
        </p:nvSpPr>
        <p:spPr>
          <a:xfrm>
            <a:off x="742463" y="401819"/>
            <a:ext cx="976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What’s the problem with acidity? …  aluminum toxicity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46B63D-081F-4EB1-84FE-B73A198F956B}"/>
              </a:ext>
            </a:extLst>
          </p:cNvPr>
          <p:cNvSpPr txBox="1"/>
          <p:nvPr/>
        </p:nvSpPr>
        <p:spPr>
          <a:xfrm>
            <a:off x="6427099" y="3297582"/>
            <a:ext cx="643457" cy="1107996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71317-1A1A-4705-AC34-8A008E31183D}"/>
              </a:ext>
            </a:extLst>
          </p:cNvPr>
          <p:cNvSpPr txBox="1"/>
          <p:nvPr/>
        </p:nvSpPr>
        <p:spPr>
          <a:xfrm>
            <a:off x="8195666" y="3473577"/>
            <a:ext cx="2112499" cy="677108"/>
          </a:xfrm>
          <a:prstGeom prst="rect">
            <a:avLst/>
          </a:prstGeom>
          <a:solidFill>
            <a:srgbClr val="FFFF00"/>
          </a:solidFill>
          <a:effectLst>
            <a:softEdge rad="101600"/>
          </a:effectLst>
        </p:spPr>
        <p:txBody>
          <a:bodyPr wrap="square" lIns="91440" tIns="182880" rIns="91440" bIns="182880" rtlCol="0" anchor="ctr" anchorCtr="1">
            <a:spAutoFit/>
          </a:bodyPr>
          <a:lstStyle/>
          <a:p>
            <a:r>
              <a:rPr lang="en-US" sz="2000" b="1" dirty="0"/>
              <a:t>plant is deficient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84BB90-6B7B-4F4F-AE1F-A6CFA7632768}"/>
              </a:ext>
            </a:extLst>
          </p:cNvPr>
          <p:cNvSpPr txBox="1"/>
          <p:nvPr/>
        </p:nvSpPr>
        <p:spPr>
          <a:xfrm>
            <a:off x="5792019" y="1432935"/>
            <a:ext cx="182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“leaf purpling”</a:t>
            </a:r>
            <a:endParaRPr lang="en-US" sz="2000" b="1" dirty="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CEF0CB0-D5AA-415B-B478-EF907C8093A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105277" y="1632990"/>
            <a:ext cx="1686742" cy="601017"/>
          </a:xfrm>
          <a:prstGeom prst="straightConnector1">
            <a:avLst/>
          </a:prstGeom>
          <a:ln w="38100">
            <a:tailEnd type="triangle"/>
          </a:ln>
          <a:effectLst>
            <a:outerShdw blurRad="50800" dist="50800" dir="2700000" algn="ctr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85B16D4-DDB7-49FD-A316-8217E11FA69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612184" y="1632990"/>
            <a:ext cx="886410" cy="76983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>
            <a:outerShdw blurRad="25400" dist="254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2825134-7DF3-4791-B53C-628CE247F62C}"/>
              </a:ext>
            </a:extLst>
          </p:cNvPr>
          <p:cNvSpPr txBox="1"/>
          <p:nvPr/>
        </p:nvSpPr>
        <p:spPr>
          <a:xfrm>
            <a:off x="5223349" y="2041568"/>
            <a:ext cx="2745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plant symptom of </a:t>
            </a:r>
          </a:p>
          <a:p>
            <a:pPr algn="ctr"/>
            <a:r>
              <a:rPr lang="en-US" sz="2000" b="1" dirty="0"/>
              <a:t>phosphorus deficiency, </a:t>
            </a:r>
          </a:p>
          <a:p>
            <a:pPr algn="ctr"/>
            <a:r>
              <a:rPr lang="en-US" sz="2000" b="1" dirty="0"/>
              <a:t>but has high soil test?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33B3028-62E3-4575-A917-B50A3A6B94E2}"/>
              </a:ext>
            </a:extLst>
          </p:cNvPr>
          <p:cNvGrpSpPr/>
          <p:nvPr/>
        </p:nvGrpSpPr>
        <p:grpSpPr>
          <a:xfrm>
            <a:off x="1244724" y="4089129"/>
            <a:ext cx="4909512" cy="375580"/>
            <a:chOff x="618195" y="1889190"/>
            <a:chExt cx="4176259" cy="3755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F5EE9F-5D52-4BB8-9487-7739DDB0D14B}"/>
                </a:ext>
              </a:extLst>
            </p:cNvPr>
            <p:cNvSpPr txBox="1"/>
            <p:nvPr/>
          </p:nvSpPr>
          <p:spPr>
            <a:xfrm>
              <a:off x="618195" y="1895438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clay mineral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BCFA96-5A17-4C5F-B7AF-F78292F50E8D}"/>
                </a:ext>
              </a:extLst>
            </p:cNvPr>
            <p:cNvSpPr txBox="1"/>
            <p:nvPr/>
          </p:nvSpPr>
          <p:spPr>
            <a:xfrm>
              <a:off x="2277418" y="1889190"/>
              <a:ext cx="2517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soluble aluminum (Al</a:t>
              </a:r>
              <a:r>
                <a:rPr lang="en-US" b="1" i="1" baseline="30000" dirty="0"/>
                <a:t>3+</a:t>
              </a:r>
              <a:r>
                <a:rPr lang="en-US" b="1" i="1" dirty="0"/>
                <a:t>)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2526ED0-CC31-4D7C-9BC4-74F4EB2A897B}"/>
                </a:ext>
              </a:extLst>
            </p:cNvPr>
            <p:cNvCxnSpPr>
              <a:cxnSpLocks/>
              <a:stCxn id="30" idx="3"/>
              <a:endCxn id="31" idx="1"/>
            </p:cNvCxnSpPr>
            <p:nvPr/>
          </p:nvCxnSpPr>
          <p:spPr>
            <a:xfrm flipV="1">
              <a:off x="1974657" y="2073856"/>
              <a:ext cx="302761" cy="624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  <a:effectLst>
              <a:outerShdw blurRad="25400" dist="25400" dir="2700000" algn="tl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Arc 130">
            <a:extLst>
              <a:ext uri="{FF2B5EF4-FFF2-40B4-BE49-F238E27FC236}">
                <a16:creationId xmlns:a16="http://schemas.microsoft.com/office/drawing/2014/main" id="{BCC8BA7E-699E-40C8-B759-4ED9DAC7D5D0}"/>
              </a:ext>
            </a:extLst>
          </p:cNvPr>
          <p:cNvSpPr/>
          <p:nvPr/>
        </p:nvSpPr>
        <p:spPr>
          <a:xfrm>
            <a:off x="4814409" y="3172721"/>
            <a:ext cx="5523821" cy="2582917"/>
          </a:xfrm>
          <a:prstGeom prst="arc">
            <a:avLst>
              <a:gd name="adj1" fmla="val 5144686"/>
              <a:gd name="adj2" fmla="val 10651615"/>
            </a:avLst>
          </a:prstGeom>
          <a:ln w="50800">
            <a:solidFill>
              <a:srgbClr val="FF0000"/>
            </a:solidFill>
            <a:prstDash val="sysDash"/>
            <a:headEnd type="triangle" w="med" len="med"/>
            <a:tailEnd type="none"/>
          </a:ln>
          <a:effectLst>
            <a:outerShdw blurRad="38100" dist="381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FF7956BD-67A7-4F99-93CB-C3040355C6F8}"/>
              </a:ext>
            </a:extLst>
          </p:cNvPr>
          <p:cNvSpPr/>
          <p:nvPr/>
        </p:nvSpPr>
        <p:spPr>
          <a:xfrm>
            <a:off x="5627078" y="3881278"/>
            <a:ext cx="2415748" cy="2597846"/>
          </a:xfrm>
          <a:prstGeom prst="arc">
            <a:avLst>
              <a:gd name="adj1" fmla="val 17840156"/>
              <a:gd name="adj2" fmla="val 21391567"/>
            </a:avLst>
          </a:prstGeom>
          <a:ln w="50800">
            <a:solidFill>
              <a:srgbClr val="FF0000"/>
            </a:solidFill>
            <a:prstDash val="sysDash"/>
            <a:headEnd type="triangle"/>
            <a:tailEnd type="none"/>
          </a:ln>
          <a:effectLst>
            <a:outerShdw blurRad="38100" dist="381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AFC01D-3479-4E61-9C86-46631CD6E56F}"/>
              </a:ext>
            </a:extLst>
          </p:cNvPr>
          <p:cNvSpPr txBox="1"/>
          <p:nvPr/>
        </p:nvSpPr>
        <p:spPr>
          <a:xfrm>
            <a:off x="2645926" y="3513026"/>
            <a:ext cx="2171582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01600"/>
          </a:effectLst>
        </p:spPr>
        <p:txBody>
          <a:bodyPr wrap="square" lIns="182880" tIns="182880" rIns="182880" bIns="182880" rtlCol="0" anchor="ctr" anchorCtr="1">
            <a:spAutoFit/>
          </a:bodyPr>
          <a:lstStyle/>
          <a:p>
            <a:pPr algn="ctr"/>
            <a:r>
              <a:rPr lang="en-US" sz="2000" b="1" dirty="0"/>
              <a:t>soil is sufficient</a:t>
            </a:r>
          </a:p>
        </p:txBody>
      </p:sp>
    </p:spTree>
    <p:extLst>
      <p:ext uri="{BB962C8B-B14F-4D97-AF65-F5344CB8AC3E}">
        <p14:creationId xmlns:p14="http://schemas.microsoft.com/office/powerpoint/2010/main" val="178533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  <p:bldP spid="131" grpId="0" animBg="1"/>
      <p:bldP spid="135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7EB53A0-8A81-8A80-F619-B3209CE86191}"/>
              </a:ext>
            </a:extLst>
          </p:cNvPr>
          <p:cNvGrpSpPr/>
          <p:nvPr/>
        </p:nvGrpSpPr>
        <p:grpSpPr>
          <a:xfrm>
            <a:off x="436217" y="2366657"/>
            <a:ext cx="11127372" cy="2955857"/>
            <a:chOff x="436217" y="2366657"/>
            <a:chExt cx="11127372" cy="29558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9A9E39-D806-4D0E-BBF7-4CC0288A788C}"/>
                </a:ext>
              </a:extLst>
            </p:cNvPr>
            <p:cNvSpPr txBox="1"/>
            <p:nvPr/>
          </p:nvSpPr>
          <p:spPr>
            <a:xfrm>
              <a:off x="8681069" y="4953182"/>
              <a:ext cx="28825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50800" dir="27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average ≈ 0.04 pH unit/year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E88AD05F-61B2-4F36-ADAA-829FC6C114F9}"/>
                </a:ext>
              </a:extLst>
            </p:cNvPr>
            <p:cNvSpPr/>
            <p:nvPr/>
          </p:nvSpPr>
          <p:spPr>
            <a:xfrm>
              <a:off x="9935829" y="2366657"/>
              <a:ext cx="444703" cy="2430437"/>
            </a:xfrm>
            <a:prstGeom prst="downArrow">
              <a:avLst/>
            </a:prstGeom>
            <a:gradFill flip="none" rotWithShape="1">
              <a:gsLst>
                <a:gs pos="1802">
                  <a:schemeClr val="bg1"/>
                </a:gs>
                <a:gs pos="49000">
                  <a:srgbClr val="FFCCCC"/>
                </a:gs>
                <a:gs pos="100000">
                  <a:srgbClr val="FF0000"/>
                </a:gs>
              </a:gsLst>
              <a:lin ang="5400000" scaled="1"/>
              <a:tileRect/>
            </a:gra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1885919-E42A-4A46-0EFF-E5A202A774BD}"/>
                </a:ext>
              </a:extLst>
            </p:cNvPr>
            <p:cNvGrpSpPr/>
            <p:nvPr/>
          </p:nvGrpSpPr>
          <p:grpSpPr>
            <a:xfrm>
              <a:off x="436217" y="3521311"/>
              <a:ext cx="8520017" cy="769886"/>
              <a:chOff x="436217" y="3521311"/>
              <a:chExt cx="8520017" cy="769886"/>
            </a:xfrm>
          </p:grpSpPr>
          <p:sp>
            <p:nvSpPr>
              <p:cNvPr id="2" name="Arrow: Pentagon 1">
                <a:extLst>
                  <a:ext uri="{FF2B5EF4-FFF2-40B4-BE49-F238E27FC236}">
                    <a16:creationId xmlns:a16="http://schemas.microsoft.com/office/drawing/2014/main" id="{DEE2F65A-7A2E-EA58-6644-51318BDC7513}"/>
                  </a:ext>
                </a:extLst>
              </p:cNvPr>
              <p:cNvSpPr/>
              <p:nvPr/>
            </p:nvSpPr>
            <p:spPr>
              <a:xfrm>
                <a:off x="436217" y="3521311"/>
                <a:ext cx="1431289" cy="769886"/>
              </a:xfrm>
              <a:prstGeom prst="homePlat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pH 5.5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D4FF922-28B2-F5E6-383A-249BD0004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8514" y="3906254"/>
                <a:ext cx="741772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DE100-48C7-4209-84EE-F200D0BDD154}"/>
              </a:ext>
            </a:extLst>
          </p:cNvPr>
          <p:cNvGrpSpPr/>
          <p:nvPr/>
        </p:nvGrpSpPr>
        <p:grpSpPr>
          <a:xfrm>
            <a:off x="2069671" y="845967"/>
            <a:ext cx="8518594" cy="4941762"/>
            <a:chOff x="1356890" y="1572157"/>
            <a:chExt cx="7538610" cy="49417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DCCBC8-D725-4CA0-BC61-AF2C74D91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6890" y="1572157"/>
              <a:ext cx="7538610" cy="494176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CB8ECD-13F2-4F5A-9CB4-47DACCB2A500}"/>
                </a:ext>
              </a:extLst>
            </p:cNvPr>
            <p:cNvSpPr txBox="1"/>
            <p:nvPr/>
          </p:nvSpPr>
          <p:spPr>
            <a:xfrm>
              <a:off x="2617336" y="4432612"/>
              <a:ext cx="12666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Sands to </a:t>
              </a:r>
            </a:p>
            <a:p>
              <a:r>
                <a:rPr lang="en-US" sz="1600" b="1" dirty="0"/>
                <a:t>   Loamy Sands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54CD9CD-0629-4259-B02F-58D57F7F5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0320" y="3905486"/>
              <a:ext cx="647898" cy="52712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A87FA3-8D16-4E4F-92C4-233887E09435}"/>
                </a:ext>
              </a:extLst>
            </p:cNvPr>
            <p:cNvSpPr txBox="1"/>
            <p:nvPr/>
          </p:nvSpPr>
          <p:spPr>
            <a:xfrm>
              <a:off x="6993221" y="1779840"/>
              <a:ext cx="12738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Sandy Loam to</a:t>
              </a:r>
            </a:p>
            <a:p>
              <a:r>
                <a:rPr lang="en-US" sz="1600" b="1" dirty="0"/>
                <a:t>   Silt Loam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4B7592A-A1D7-4537-8E95-5E16CEA33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3557" y="2245628"/>
              <a:ext cx="644470" cy="74771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5">
            <a:extLst>
              <a:ext uri="{FF2B5EF4-FFF2-40B4-BE49-F238E27FC236}">
                <a16:creationId xmlns:a16="http://schemas.microsoft.com/office/drawing/2014/main" id="{5A9161C4-BEDB-4861-A09F-3839D0D0B0C6}"/>
              </a:ext>
            </a:extLst>
          </p:cNvPr>
          <p:cNvSpPr txBox="1">
            <a:spLocks/>
          </p:cNvSpPr>
          <p:nvPr/>
        </p:nvSpPr>
        <p:spPr>
          <a:xfrm>
            <a:off x="742491" y="320547"/>
            <a:ext cx="7538610" cy="58477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300" b="1" u="sng" dirty="0">
                <a:latin typeface="+mn-lt"/>
              </a:rPr>
              <a:t>Monitor</a:t>
            </a:r>
            <a:r>
              <a:rPr lang="en-US" sz="9300" b="1" dirty="0">
                <a:latin typeface="+mn-lt"/>
              </a:rPr>
              <a:t>ing soil pH changes over time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ABE4E-42D1-4A2D-9374-7D46967A2865}"/>
              </a:ext>
            </a:extLst>
          </p:cNvPr>
          <p:cNvSpPr txBox="1"/>
          <p:nvPr/>
        </p:nvSpPr>
        <p:spPr>
          <a:xfrm>
            <a:off x="2899312" y="5995403"/>
            <a:ext cx="23436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Northeast Colorado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15” to 18” rainfall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4000’ elevation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9C514-F2F1-4E43-96E0-0E69215970F8}"/>
              </a:ext>
            </a:extLst>
          </p:cNvPr>
          <p:cNvSpPr txBox="1"/>
          <p:nvPr/>
        </p:nvSpPr>
        <p:spPr>
          <a:xfrm>
            <a:off x="5722257" y="5995404"/>
            <a:ext cx="32339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wheat/corn/fallow  &amp; continuous corn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farmed since 1890 to 1920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data courtesy of Dave Green, ServiTech</a:t>
            </a:r>
          </a:p>
          <a:p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258471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981476" y="3298400"/>
            <a:ext cx="1109662" cy="915988"/>
            <a:chOff x="1044" y="2367"/>
            <a:chExt cx="699" cy="577"/>
          </a:xfrm>
          <a:effectLst/>
        </p:grpSpPr>
        <p:sp>
          <p:nvSpPr>
            <p:cNvPr id="5" name="Oval 3"/>
            <p:cNvSpPr>
              <a:spLocks noChangeAspect="1" noChangeArrowheads="1"/>
            </p:cNvSpPr>
            <p:nvPr/>
          </p:nvSpPr>
          <p:spPr bwMode="auto">
            <a:xfrm>
              <a:off x="1427" y="2628"/>
              <a:ext cx="316" cy="31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wrap="none" anchor="ctr"/>
            <a:lstStyle/>
            <a:p>
              <a:endParaRPr lang="en-US" b="1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157" y="2610"/>
              <a:ext cx="361" cy="288"/>
              <a:chOff x="1781" y="3250"/>
              <a:chExt cx="361" cy="288"/>
            </a:xfrm>
          </p:grpSpPr>
          <p:sp>
            <p:nvSpPr>
              <p:cNvPr id="8" name="Oval 5"/>
              <p:cNvSpPr>
                <a:spLocks noChangeAspect="1" noChangeArrowheads="1"/>
              </p:cNvSpPr>
              <p:nvPr/>
            </p:nvSpPr>
            <p:spPr bwMode="auto">
              <a:xfrm>
                <a:off x="1808" y="3250"/>
                <a:ext cx="288" cy="288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254000" h="254000"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781" y="3296"/>
                <a:ext cx="361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b="1" dirty="0" err="1">
                    <a:solidFill>
                      <a:schemeClr val="bg1"/>
                    </a:solidFill>
                  </a:rPr>
                  <a:t>NO</a:t>
                </a:r>
                <a:r>
                  <a:rPr lang="en-US" sz="1400" b="1" baseline="-25000" dirty="0" err="1">
                    <a:solidFill>
                      <a:schemeClr val="bg1"/>
                    </a:solidFill>
                  </a:rPr>
                  <a:t>2</a:t>
                </a:r>
                <a:r>
                  <a:rPr lang="en-US" sz="1800" b="1" baseline="30000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044" y="2367"/>
              <a:ext cx="316" cy="31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585412" y="5823258"/>
            <a:ext cx="4306960" cy="9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6173728" y="3468261"/>
            <a:ext cx="601663" cy="604837"/>
            <a:chOff x="486" y="3022"/>
            <a:chExt cx="379" cy="381"/>
          </a:xfrm>
        </p:grpSpPr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499" y="3022"/>
              <a:ext cx="356" cy="381"/>
              <a:chOff x="1040" y="1276"/>
              <a:chExt cx="356" cy="381"/>
            </a:xfrm>
          </p:grpSpPr>
          <p:sp>
            <p:nvSpPr>
              <p:cNvPr id="15" name="Oval 51"/>
              <p:cNvSpPr>
                <a:spLocks noChangeAspect="1" noChangeArrowheads="1"/>
              </p:cNvSpPr>
              <p:nvPr/>
            </p:nvSpPr>
            <p:spPr bwMode="auto">
              <a:xfrm>
                <a:off x="1040" y="1288"/>
                <a:ext cx="104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6" name="Oval 52"/>
              <p:cNvSpPr>
                <a:spLocks noChangeAspect="1" noChangeArrowheads="1"/>
              </p:cNvSpPr>
              <p:nvPr/>
            </p:nvSpPr>
            <p:spPr bwMode="auto">
              <a:xfrm>
                <a:off x="1292" y="1502"/>
                <a:ext cx="104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7" name="Oval 53"/>
              <p:cNvSpPr>
                <a:spLocks noChangeAspect="1" noChangeArrowheads="1"/>
              </p:cNvSpPr>
              <p:nvPr/>
            </p:nvSpPr>
            <p:spPr bwMode="auto">
              <a:xfrm>
                <a:off x="1066" y="1321"/>
                <a:ext cx="288" cy="288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254000" h="254000"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8" name="Oval 54"/>
              <p:cNvSpPr>
                <a:spLocks noChangeAspect="1" noChangeArrowheads="1"/>
              </p:cNvSpPr>
              <p:nvPr/>
            </p:nvSpPr>
            <p:spPr bwMode="auto">
              <a:xfrm>
                <a:off x="1260" y="1276"/>
                <a:ext cx="104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19" name="Oval 55"/>
              <p:cNvSpPr>
                <a:spLocks noChangeAspect="1" noChangeArrowheads="1"/>
              </p:cNvSpPr>
              <p:nvPr/>
            </p:nvSpPr>
            <p:spPr bwMode="auto">
              <a:xfrm>
                <a:off x="1066" y="1553"/>
                <a:ext cx="104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>
              <a:off x="486" y="3106"/>
              <a:ext cx="3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</a:rPr>
                <a:t>NH</a:t>
              </a:r>
              <a:r>
                <a:rPr lang="en-US" sz="1400" b="1" baseline="-25000" dirty="0">
                  <a:solidFill>
                    <a:schemeClr val="bg1"/>
                  </a:solidFill>
                </a:rPr>
                <a:t>4</a:t>
              </a:r>
              <a:r>
                <a:rPr lang="en-US" sz="1800" b="1" baseline="30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5808909" y="4102996"/>
            <a:ext cx="1287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panose="020F0502020204030204" pitchFamily="34" charset="0"/>
              </a:rPr>
              <a:t>ammonium</a:t>
            </a:r>
            <a:endParaRPr lang="en-US" sz="1800" b="1" baseline="30000" dirty="0">
              <a:latin typeface="Calibri" panose="020F0502020204030204" pitchFamily="34" charset="0"/>
            </a:endParaRPr>
          </a:p>
        </p:txBody>
      </p:sp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8097403" y="4306460"/>
            <a:ext cx="7749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panose="020F0502020204030204" pitchFamily="34" charset="0"/>
              </a:rPr>
              <a:t>nitrite</a:t>
            </a:r>
            <a:endParaRPr lang="en-US" sz="1800" b="1" baseline="30000" dirty="0">
              <a:latin typeface="Calibri" panose="020F0502020204030204" pitchFamily="34" charset="0"/>
            </a:endParaRPr>
          </a:p>
        </p:txBody>
      </p: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7117154" y="4939379"/>
            <a:ext cx="479425" cy="492125"/>
            <a:chOff x="2630" y="1600"/>
            <a:chExt cx="302" cy="310"/>
          </a:xfrm>
        </p:grpSpPr>
        <p:sp>
          <p:nvSpPr>
            <p:cNvPr id="23" name="Oval 74"/>
            <p:cNvSpPr>
              <a:spLocks noChangeAspect="1" noChangeArrowheads="1"/>
            </p:cNvSpPr>
            <p:nvPr/>
          </p:nvSpPr>
          <p:spPr bwMode="auto">
            <a:xfrm>
              <a:off x="2676" y="1651"/>
              <a:ext cx="104" cy="10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4" name="Oval 75"/>
            <p:cNvSpPr>
              <a:spLocks noChangeAspect="1" noChangeArrowheads="1"/>
            </p:cNvSpPr>
            <p:nvPr/>
          </p:nvSpPr>
          <p:spPr bwMode="auto">
            <a:xfrm>
              <a:off x="2828" y="1755"/>
              <a:ext cx="104" cy="10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5" name="Oval 76"/>
            <p:cNvSpPr>
              <a:spLocks noChangeAspect="1" noChangeArrowheads="1"/>
            </p:cNvSpPr>
            <p:nvPr/>
          </p:nvSpPr>
          <p:spPr bwMode="auto">
            <a:xfrm>
              <a:off x="2796" y="1600"/>
              <a:ext cx="104" cy="10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6" name="Oval 77"/>
            <p:cNvSpPr>
              <a:spLocks noChangeAspect="1" noChangeArrowheads="1"/>
            </p:cNvSpPr>
            <p:nvPr/>
          </p:nvSpPr>
          <p:spPr bwMode="auto">
            <a:xfrm>
              <a:off x="2630" y="1806"/>
              <a:ext cx="104" cy="10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10403664" y="4306460"/>
            <a:ext cx="8254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panose="020F0502020204030204" pitchFamily="34" charset="0"/>
              </a:rPr>
              <a:t>nitrate</a:t>
            </a:r>
            <a:endParaRPr lang="en-US" sz="1800" b="1" baseline="30000" dirty="0">
              <a:latin typeface="Calibri" panose="020F0502020204030204" pitchFamily="34" charset="0"/>
            </a:endParaRPr>
          </a:p>
        </p:txBody>
      </p:sp>
      <p:sp>
        <p:nvSpPr>
          <p:cNvPr id="28" name="Text Box 84"/>
          <p:cNvSpPr txBox="1">
            <a:spLocks noChangeArrowheads="1"/>
          </p:cNvSpPr>
          <p:nvPr/>
        </p:nvSpPr>
        <p:spPr bwMode="auto">
          <a:xfrm>
            <a:off x="4885040" y="5509869"/>
            <a:ext cx="10903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panose="020F0502020204030204" pitchFamily="34" charset="0"/>
              </a:rPr>
              <a:t>ammonia</a:t>
            </a:r>
            <a:endParaRPr lang="en-US" sz="1800" b="1" baseline="-25000" dirty="0">
              <a:latin typeface="Calibri" panose="020F0502020204030204" pitchFamily="34" charset="0"/>
            </a:endParaRPr>
          </a:p>
        </p:txBody>
      </p:sp>
      <p:grpSp>
        <p:nvGrpSpPr>
          <p:cNvPr id="29" name="Group 93"/>
          <p:cNvGrpSpPr>
            <a:grpSpLocks/>
          </p:cNvGrpSpPr>
          <p:nvPr/>
        </p:nvGrpSpPr>
        <p:grpSpPr bwMode="auto">
          <a:xfrm>
            <a:off x="10230580" y="3119010"/>
            <a:ext cx="1130300" cy="1187450"/>
            <a:chOff x="4173" y="3226"/>
            <a:chExt cx="712" cy="748"/>
          </a:xfrm>
          <a:effectLst/>
        </p:grpSpPr>
        <p:grpSp>
          <p:nvGrpSpPr>
            <p:cNvPr id="30" name="Group 94"/>
            <p:cNvGrpSpPr>
              <a:grpSpLocks/>
            </p:cNvGrpSpPr>
            <p:nvPr/>
          </p:nvGrpSpPr>
          <p:grpSpPr bwMode="auto">
            <a:xfrm>
              <a:off x="4173" y="3226"/>
              <a:ext cx="712" cy="748"/>
              <a:chOff x="3913" y="2411"/>
              <a:chExt cx="712" cy="748"/>
            </a:xfrm>
          </p:grpSpPr>
          <p:sp>
            <p:nvSpPr>
              <p:cNvPr id="32" name="Oval 95"/>
              <p:cNvSpPr>
                <a:spLocks noChangeAspect="1" noChangeArrowheads="1"/>
              </p:cNvSpPr>
              <p:nvPr/>
            </p:nvSpPr>
            <p:spPr bwMode="auto">
              <a:xfrm>
                <a:off x="3913" y="2411"/>
                <a:ext cx="316" cy="3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 h="127000"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33" name="Oval 96"/>
              <p:cNvSpPr>
                <a:spLocks noChangeAspect="1" noChangeArrowheads="1"/>
              </p:cNvSpPr>
              <p:nvPr/>
            </p:nvSpPr>
            <p:spPr bwMode="auto">
              <a:xfrm>
                <a:off x="4309" y="2568"/>
                <a:ext cx="316" cy="3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 h="127000"/>
              </a:sp3d>
            </p:spPr>
            <p:txBody>
              <a:bodyPr wrap="none" anchor="ctr"/>
              <a:lstStyle/>
              <a:p>
                <a:pPr algn="ctr"/>
                <a:endParaRPr lang="en-US" b="1">
                  <a:latin typeface="Arial Unicode MS" pitchFamily="34" charset="-128"/>
                </a:endParaRPr>
              </a:p>
            </p:txBody>
          </p:sp>
          <p:sp>
            <p:nvSpPr>
              <p:cNvPr id="34" name="Oval 97"/>
              <p:cNvSpPr>
                <a:spLocks noChangeAspect="1" noChangeArrowheads="1"/>
              </p:cNvSpPr>
              <p:nvPr/>
            </p:nvSpPr>
            <p:spPr bwMode="auto">
              <a:xfrm>
                <a:off x="4082" y="2614"/>
                <a:ext cx="288" cy="288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 h="127000"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35" name="Oval 98"/>
              <p:cNvSpPr>
                <a:spLocks noChangeAspect="1" noChangeArrowheads="1"/>
              </p:cNvSpPr>
              <p:nvPr/>
            </p:nvSpPr>
            <p:spPr bwMode="auto">
              <a:xfrm>
                <a:off x="3995" y="2843"/>
                <a:ext cx="316" cy="3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254000" h="127000"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31" name="Text Box 99"/>
            <p:cNvSpPr txBox="1">
              <a:spLocks noChangeArrowheads="1"/>
            </p:cNvSpPr>
            <p:nvPr/>
          </p:nvSpPr>
          <p:spPr bwMode="auto">
            <a:xfrm>
              <a:off x="4315" y="3475"/>
              <a:ext cx="361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</a:rPr>
                <a:t>NO</a:t>
              </a:r>
              <a:r>
                <a:rPr lang="en-US" sz="1400" b="1" baseline="-25000" dirty="0">
                  <a:solidFill>
                    <a:schemeClr val="bg1"/>
                  </a:solidFill>
                </a:rPr>
                <a:t>3</a:t>
              </a:r>
              <a:r>
                <a:rPr lang="en-US" sz="1800" b="1" baseline="300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07272" y="4152341"/>
            <a:ext cx="1136395" cy="1244278"/>
            <a:chOff x="852140" y="3828363"/>
            <a:chExt cx="1136395" cy="1244278"/>
          </a:xfrm>
        </p:grpSpPr>
        <p:sp>
          <p:nvSpPr>
            <p:cNvPr id="37" name="Oval 40"/>
            <p:cNvSpPr>
              <a:spLocks noChangeAspect="1" noChangeArrowheads="1"/>
            </p:cNvSpPr>
            <p:nvPr/>
          </p:nvSpPr>
          <p:spPr bwMode="auto">
            <a:xfrm rot="2047694" flipH="1">
              <a:off x="1785943" y="4571235"/>
              <a:ext cx="165100" cy="1651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8" name="Oval 42"/>
            <p:cNvSpPr>
              <a:spLocks noChangeAspect="1" noChangeArrowheads="1"/>
            </p:cNvSpPr>
            <p:nvPr/>
          </p:nvSpPr>
          <p:spPr bwMode="auto">
            <a:xfrm rot="2047694" flipH="1">
              <a:off x="1512285" y="4190600"/>
              <a:ext cx="476250" cy="4762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wrap="none" anchor="ctr"/>
            <a:lstStyle/>
            <a:p>
              <a:pPr algn="ctr" eaLnBrk="1" hangingPunct="1"/>
              <a:endParaRPr lang="en-US" sz="1400" b="1" baseline="-25000" dirty="0"/>
            </a:p>
          </p:txBody>
        </p:sp>
        <p:sp>
          <p:nvSpPr>
            <p:cNvPr id="39" name="Oval 43"/>
            <p:cNvSpPr>
              <a:spLocks noChangeAspect="1" noChangeArrowheads="1"/>
            </p:cNvSpPr>
            <p:nvPr/>
          </p:nvSpPr>
          <p:spPr bwMode="auto">
            <a:xfrm rot="2047694" flipH="1">
              <a:off x="1719155" y="4092551"/>
              <a:ext cx="165100" cy="1651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0" name="Oval 3"/>
            <p:cNvSpPr>
              <a:spLocks noChangeAspect="1" noChangeArrowheads="1"/>
            </p:cNvSpPr>
            <p:nvPr/>
          </p:nvSpPr>
          <p:spPr bwMode="auto">
            <a:xfrm>
              <a:off x="888364" y="4570991"/>
              <a:ext cx="501650" cy="5016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1" name="Oval 40"/>
            <p:cNvSpPr>
              <a:spLocks noChangeAspect="1" noChangeArrowheads="1"/>
            </p:cNvSpPr>
            <p:nvPr/>
          </p:nvSpPr>
          <p:spPr bwMode="auto">
            <a:xfrm rot="17731299" flipH="1">
              <a:off x="1315438" y="3828363"/>
              <a:ext cx="165100" cy="1651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2" name="Oval 42"/>
            <p:cNvSpPr>
              <a:spLocks noChangeAspect="1" noChangeArrowheads="1"/>
            </p:cNvSpPr>
            <p:nvPr/>
          </p:nvSpPr>
          <p:spPr bwMode="auto">
            <a:xfrm rot="17731299" flipH="1">
              <a:off x="953463" y="3880337"/>
              <a:ext cx="476250" cy="4762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wrap="none" anchor="ctr"/>
            <a:lstStyle/>
            <a:p>
              <a:pPr algn="ctr" eaLnBrk="1" hangingPunct="1"/>
              <a:endParaRPr lang="en-US" sz="1400" b="1" baseline="-25000" dirty="0"/>
            </a:p>
          </p:txBody>
        </p:sp>
        <p:sp>
          <p:nvSpPr>
            <p:cNvPr id="43" name="Oval 43"/>
            <p:cNvSpPr>
              <a:spLocks noChangeAspect="1" noChangeArrowheads="1"/>
            </p:cNvSpPr>
            <p:nvPr/>
          </p:nvSpPr>
          <p:spPr bwMode="auto">
            <a:xfrm rot="17731299" flipH="1">
              <a:off x="852140" y="3966034"/>
              <a:ext cx="165100" cy="1651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44" name="Oval 3"/>
            <p:cNvSpPr>
              <a:spLocks noChangeAspect="1" noChangeArrowheads="1"/>
            </p:cNvSpPr>
            <p:nvPr/>
          </p:nvSpPr>
          <p:spPr bwMode="auto">
            <a:xfrm>
              <a:off x="1158563" y="4295339"/>
              <a:ext cx="411480" cy="41148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</a:sp3d>
          </p:spPr>
          <p:txBody>
            <a:bodyPr wrap="none" anchor="ctr"/>
            <a:lstStyle/>
            <a:p>
              <a:endParaRPr lang="en-US" b="1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9871" y="4898042"/>
            <a:ext cx="596900" cy="596900"/>
            <a:chOff x="1427707" y="1914730"/>
            <a:chExt cx="596900" cy="596900"/>
          </a:xfrm>
        </p:grpSpPr>
        <p:grpSp>
          <p:nvGrpSpPr>
            <p:cNvPr id="46" name="Group 39"/>
            <p:cNvGrpSpPr>
              <a:grpSpLocks/>
            </p:cNvGrpSpPr>
            <p:nvPr/>
          </p:nvGrpSpPr>
          <p:grpSpPr bwMode="auto">
            <a:xfrm flipH="1">
              <a:off x="1427707" y="1914730"/>
              <a:ext cx="596900" cy="596900"/>
              <a:chOff x="1542" y="2478"/>
              <a:chExt cx="376" cy="376"/>
            </a:xfrm>
          </p:grpSpPr>
          <p:sp>
            <p:nvSpPr>
              <p:cNvPr id="48" name="Oval 40"/>
              <p:cNvSpPr>
                <a:spLocks noChangeAspect="1" noChangeArrowheads="1"/>
              </p:cNvSpPr>
              <p:nvPr/>
            </p:nvSpPr>
            <p:spPr bwMode="auto">
              <a:xfrm>
                <a:off x="1542" y="2704"/>
                <a:ext cx="104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9" name="Oval 41"/>
              <p:cNvSpPr>
                <a:spLocks noChangeAspect="1" noChangeArrowheads="1"/>
              </p:cNvSpPr>
              <p:nvPr/>
            </p:nvSpPr>
            <p:spPr bwMode="auto">
              <a:xfrm>
                <a:off x="1814" y="2750"/>
                <a:ext cx="104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50" name="Oval 42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88" cy="288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254000" h="254000"/>
              </a:sp3d>
            </p:spPr>
            <p:txBody>
              <a:bodyPr wrap="none" anchor="ctr"/>
              <a:lstStyle/>
              <a:p>
                <a:pPr algn="ctr" eaLnBrk="1" hangingPunct="1"/>
                <a:endParaRPr lang="en-US" sz="1400" b="1" baseline="-25000" dirty="0"/>
              </a:p>
            </p:txBody>
          </p:sp>
          <p:sp>
            <p:nvSpPr>
              <p:cNvPr id="51" name="Oval 43"/>
              <p:cNvSpPr>
                <a:spLocks noChangeAspect="1" noChangeArrowheads="1"/>
              </p:cNvSpPr>
              <p:nvPr/>
            </p:nvSpPr>
            <p:spPr bwMode="auto">
              <a:xfrm>
                <a:off x="1746" y="2478"/>
                <a:ext cx="104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 b="1"/>
              </a:p>
            </p:txBody>
          </p:sp>
        </p:grpSp>
        <p:sp>
          <p:nvSpPr>
            <p:cNvPr id="47" name="Text Box 56"/>
            <p:cNvSpPr txBox="1">
              <a:spLocks noChangeArrowheads="1"/>
            </p:cNvSpPr>
            <p:nvPr/>
          </p:nvSpPr>
          <p:spPr bwMode="auto">
            <a:xfrm>
              <a:off x="1438329" y="2087866"/>
              <a:ext cx="51167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</a:rPr>
                <a:t>NH</a:t>
              </a:r>
              <a:r>
                <a:rPr lang="en-US" sz="1400" b="1" baseline="-25000" dirty="0">
                  <a:solidFill>
                    <a:schemeClr val="bg1"/>
                  </a:solidFill>
                </a:rPr>
                <a:t>3</a:t>
              </a:r>
              <a:endParaRPr lang="en-US" sz="1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2388066" y="4470202"/>
            <a:ext cx="1222108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panose="020F0502020204030204" pitchFamily="34" charset="0"/>
              </a:rPr>
              <a:t>urea,</a:t>
            </a:r>
          </a:p>
          <a:p>
            <a:pPr algn="ctr" eaLnBrk="1" hangingPunct="1"/>
            <a:r>
              <a:rPr lang="en-US" sz="1600" b="1" dirty="0">
                <a:latin typeface="Calibri" panose="020F0502020204030204" pitchFamily="34" charset="0"/>
              </a:rPr>
              <a:t>CO(NH</a:t>
            </a:r>
            <a:r>
              <a:rPr lang="en-US" sz="1600" b="1" baseline="-25000" dirty="0">
                <a:latin typeface="Calibri" panose="020F0502020204030204" pitchFamily="34" charset="0"/>
              </a:rPr>
              <a:t>2</a:t>
            </a:r>
            <a:r>
              <a:rPr lang="en-US" sz="1600" b="1" dirty="0">
                <a:latin typeface="Calibri" panose="020F0502020204030204" pitchFamily="34" charset="0"/>
              </a:rPr>
              <a:t>)</a:t>
            </a:r>
            <a:r>
              <a:rPr lang="en-US" sz="1600" b="1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3" name="Right Arrow 52"/>
          <p:cNvSpPr>
            <a:spLocks/>
          </p:cNvSpPr>
          <p:nvPr/>
        </p:nvSpPr>
        <p:spPr bwMode="auto">
          <a:xfrm rot="300000">
            <a:off x="3248053" y="3414441"/>
            <a:ext cx="640080" cy="274320"/>
          </a:xfrm>
          <a:prstGeom prst="rightArrow">
            <a:avLst>
              <a:gd name="adj1" fmla="val 61562"/>
              <a:gd name="adj2" fmla="val 50000"/>
            </a:avLst>
          </a:prstGeom>
          <a:noFill/>
          <a:ln w="31750" cap="flat" cmpd="sng" algn="ctr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54" name="Right Arrow 53"/>
          <p:cNvSpPr>
            <a:spLocks/>
          </p:cNvSpPr>
          <p:nvPr/>
        </p:nvSpPr>
        <p:spPr bwMode="auto">
          <a:xfrm>
            <a:off x="9313403" y="3610235"/>
            <a:ext cx="822960" cy="274320"/>
          </a:xfrm>
          <a:prstGeom prst="rightArrow">
            <a:avLst>
              <a:gd name="adj1" fmla="val 61562"/>
              <a:gd name="adj2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55" name="Right Arrow 54"/>
          <p:cNvSpPr>
            <a:spLocks/>
          </p:cNvSpPr>
          <p:nvPr/>
        </p:nvSpPr>
        <p:spPr bwMode="auto">
          <a:xfrm>
            <a:off x="7024902" y="3610625"/>
            <a:ext cx="822960" cy="274320"/>
          </a:xfrm>
          <a:prstGeom prst="rightArrow">
            <a:avLst>
              <a:gd name="adj1" fmla="val 61562"/>
              <a:gd name="adj2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56" name="Right Arrow 55"/>
          <p:cNvSpPr>
            <a:spLocks/>
          </p:cNvSpPr>
          <p:nvPr/>
        </p:nvSpPr>
        <p:spPr bwMode="auto">
          <a:xfrm rot="18321398">
            <a:off x="5523664" y="4603874"/>
            <a:ext cx="449216" cy="274320"/>
          </a:xfrm>
          <a:prstGeom prst="rightArrow">
            <a:avLst>
              <a:gd name="adj1" fmla="val 61562"/>
              <a:gd name="adj2" fmla="val 50000"/>
            </a:avLst>
          </a:prstGeom>
          <a:noFill/>
          <a:ln w="31750" cap="flat" cmpd="sng" algn="ctr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</p:txBody>
      </p:sp>
      <p:sp>
        <p:nvSpPr>
          <p:cNvPr id="57" name="Right Arrow 56"/>
          <p:cNvSpPr>
            <a:spLocks/>
          </p:cNvSpPr>
          <p:nvPr/>
        </p:nvSpPr>
        <p:spPr bwMode="auto">
          <a:xfrm rot="5400000">
            <a:off x="6885904" y="4275002"/>
            <a:ext cx="969921" cy="274320"/>
          </a:xfrm>
          <a:prstGeom prst="rightArrow">
            <a:avLst>
              <a:gd name="adj1" fmla="val 61562"/>
              <a:gd name="adj2" fmla="val 50000"/>
            </a:avLst>
          </a:prstGeom>
          <a:gradFill flip="none" rotWithShape="1"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12700" cap="flat" cmpd="sng" algn="ctr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837746" y="5447723"/>
            <a:ext cx="1952625" cy="779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alibri" panose="020F0502020204030204" pitchFamily="34" charset="0"/>
              </a:rPr>
              <a:t>hydrogen ions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</a:rPr>
              <a:t>H</a:t>
            </a:r>
            <a:r>
              <a:rPr lang="en-US" sz="1600" b="1" baseline="30000" dirty="0">
                <a:latin typeface="Calibri" panose="020F0502020204030204" pitchFamily="34" charset="0"/>
              </a:rPr>
              <a:t>+    </a:t>
            </a:r>
            <a:r>
              <a:rPr lang="en-US" sz="1600" b="1" dirty="0">
                <a:latin typeface="Calibri" panose="020F0502020204030204" pitchFamily="34" charset="0"/>
              </a:rPr>
              <a:t>H</a:t>
            </a:r>
            <a:r>
              <a:rPr lang="en-US" sz="1600" b="1" baseline="30000" dirty="0">
                <a:latin typeface="Calibri" panose="020F0502020204030204" pitchFamily="34" charset="0"/>
              </a:rPr>
              <a:t>+    </a:t>
            </a:r>
            <a:r>
              <a:rPr lang="en-US" sz="1600" b="1" dirty="0">
                <a:latin typeface="Calibri" panose="020F0502020204030204" pitchFamily="34" charset="0"/>
              </a:rPr>
              <a:t>H</a:t>
            </a:r>
            <a:r>
              <a:rPr lang="en-US" sz="1600" b="1" baseline="30000" dirty="0">
                <a:latin typeface="Calibri" panose="020F0502020204030204" pitchFamily="34" charset="0"/>
              </a:rPr>
              <a:t>+    </a:t>
            </a:r>
            <a:r>
              <a:rPr lang="en-US" sz="1600" b="1" dirty="0">
                <a:latin typeface="Calibri" panose="020F0502020204030204" pitchFamily="34" charset="0"/>
              </a:rPr>
              <a:t>H</a:t>
            </a:r>
            <a:r>
              <a:rPr lang="en-US" sz="1600" b="1" baseline="30000" dirty="0">
                <a:latin typeface="Calibri" panose="020F0502020204030204" pitchFamily="34" charset="0"/>
              </a:rPr>
              <a:t>+</a:t>
            </a:r>
          </a:p>
          <a:p>
            <a:pPr algn="ctr" eaLnBrk="1" hangingPunct="1"/>
            <a:endParaRPr lang="en-US" sz="1600" b="1" baseline="300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FB4AC-159E-77CC-54DB-0092A0DB2D5F}"/>
              </a:ext>
            </a:extLst>
          </p:cNvPr>
          <p:cNvSpPr txBox="1"/>
          <p:nvPr/>
        </p:nvSpPr>
        <p:spPr>
          <a:xfrm>
            <a:off x="828524" y="400226"/>
            <a:ext cx="976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Where does this acidity come from?</a:t>
            </a:r>
          </a:p>
        </p:txBody>
      </p:sp>
      <p:sp>
        <p:nvSpPr>
          <p:cNvPr id="60" name="Cloud 59">
            <a:extLst>
              <a:ext uri="{FF2B5EF4-FFF2-40B4-BE49-F238E27FC236}">
                <a16:creationId xmlns:a16="http://schemas.microsoft.com/office/drawing/2014/main" id="{E676931D-F922-F2DF-A888-24BD1D1EDB66}"/>
              </a:ext>
            </a:extLst>
          </p:cNvPr>
          <p:cNvSpPr/>
          <p:nvPr/>
        </p:nvSpPr>
        <p:spPr>
          <a:xfrm>
            <a:off x="679984" y="3165983"/>
            <a:ext cx="2409875" cy="796021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organic nitrogen</a:t>
            </a:r>
          </a:p>
          <a:p>
            <a:pPr algn="ctr"/>
            <a:r>
              <a:rPr lang="en-US" sz="1400" i="1" dirty="0"/>
              <a:t>(“protein”)</a:t>
            </a:r>
          </a:p>
        </p:txBody>
      </p:sp>
      <p:sp>
        <p:nvSpPr>
          <p:cNvPr id="61" name="Right Arrow 55">
            <a:extLst>
              <a:ext uri="{FF2B5EF4-FFF2-40B4-BE49-F238E27FC236}">
                <a16:creationId xmlns:a16="http://schemas.microsoft.com/office/drawing/2014/main" id="{F5AAC0E2-0452-034B-72A4-E1F8F703C61C}"/>
              </a:ext>
            </a:extLst>
          </p:cNvPr>
          <p:cNvSpPr>
            <a:spLocks/>
          </p:cNvSpPr>
          <p:nvPr/>
        </p:nvSpPr>
        <p:spPr bwMode="auto">
          <a:xfrm rot="20498971">
            <a:off x="4795738" y="4245381"/>
            <a:ext cx="822532" cy="274320"/>
          </a:xfrm>
          <a:prstGeom prst="rightArrow">
            <a:avLst>
              <a:gd name="adj1" fmla="val 61562"/>
              <a:gd name="adj2" fmla="val 50000"/>
            </a:avLst>
          </a:prstGeom>
          <a:noFill/>
          <a:ln w="31750" cap="flat" cmpd="sng" algn="ctr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</p:txBody>
      </p:sp>
      <p:sp>
        <p:nvSpPr>
          <p:cNvPr id="62" name="Right Arrow 52">
            <a:extLst>
              <a:ext uri="{FF2B5EF4-FFF2-40B4-BE49-F238E27FC236}">
                <a16:creationId xmlns:a16="http://schemas.microsoft.com/office/drawing/2014/main" id="{2B163BAE-9A27-30EA-7947-6CC00C936E91}"/>
              </a:ext>
            </a:extLst>
          </p:cNvPr>
          <p:cNvSpPr>
            <a:spLocks/>
          </p:cNvSpPr>
          <p:nvPr/>
        </p:nvSpPr>
        <p:spPr bwMode="auto">
          <a:xfrm rot="300000">
            <a:off x="3992850" y="3478110"/>
            <a:ext cx="640080" cy="274320"/>
          </a:xfrm>
          <a:prstGeom prst="rightArrow">
            <a:avLst>
              <a:gd name="adj1" fmla="val 61562"/>
              <a:gd name="adj2" fmla="val 50000"/>
            </a:avLst>
          </a:prstGeom>
          <a:noFill/>
          <a:ln w="31750" cap="flat" cmpd="sng" algn="ctr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63" name="Right Arrow 52">
            <a:extLst>
              <a:ext uri="{FF2B5EF4-FFF2-40B4-BE49-F238E27FC236}">
                <a16:creationId xmlns:a16="http://schemas.microsoft.com/office/drawing/2014/main" id="{E833444E-A36C-2BC9-EB1E-B1347B12379D}"/>
              </a:ext>
            </a:extLst>
          </p:cNvPr>
          <p:cNvSpPr>
            <a:spLocks/>
          </p:cNvSpPr>
          <p:nvPr/>
        </p:nvSpPr>
        <p:spPr bwMode="auto">
          <a:xfrm rot="300000">
            <a:off x="5469514" y="3625509"/>
            <a:ext cx="640080" cy="274320"/>
          </a:xfrm>
          <a:prstGeom prst="rightArrow">
            <a:avLst>
              <a:gd name="adj1" fmla="val 61562"/>
              <a:gd name="adj2" fmla="val 50000"/>
            </a:avLst>
          </a:prstGeom>
          <a:noFill/>
          <a:ln w="31750" cap="flat" cmpd="sng" algn="ctr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64" name="Right Arrow 52">
            <a:extLst>
              <a:ext uri="{FF2B5EF4-FFF2-40B4-BE49-F238E27FC236}">
                <a16:creationId xmlns:a16="http://schemas.microsoft.com/office/drawing/2014/main" id="{D3101B8C-FB1F-DE53-97C9-0F516039A668}"/>
              </a:ext>
            </a:extLst>
          </p:cNvPr>
          <p:cNvSpPr>
            <a:spLocks/>
          </p:cNvSpPr>
          <p:nvPr/>
        </p:nvSpPr>
        <p:spPr bwMode="auto">
          <a:xfrm rot="300000">
            <a:off x="4682401" y="3558367"/>
            <a:ext cx="640080" cy="274320"/>
          </a:xfrm>
          <a:prstGeom prst="rightArrow">
            <a:avLst>
              <a:gd name="adj1" fmla="val 61562"/>
              <a:gd name="adj2" fmla="val 50000"/>
            </a:avLst>
          </a:prstGeom>
          <a:noFill/>
          <a:ln w="31750" cap="flat" cmpd="sng" algn="ctr">
            <a:solidFill>
              <a:schemeClr val="accent1">
                <a:shade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67" name="Rectangle 8">
            <a:extLst>
              <a:ext uri="{FF2B5EF4-FFF2-40B4-BE49-F238E27FC236}">
                <a16:creationId xmlns:a16="http://schemas.microsoft.com/office/drawing/2014/main" id="{85510B41-447B-8EE4-24D0-920D1A7E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910" y="397305"/>
            <a:ext cx="3924498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400" b="1" i="1" dirty="0"/>
          </a:p>
        </p:txBody>
      </p:sp>
      <p:sp>
        <p:nvSpPr>
          <p:cNvPr id="68" name="Rectangle 8">
            <a:extLst>
              <a:ext uri="{FF2B5EF4-FFF2-40B4-BE49-F238E27FC236}">
                <a16:creationId xmlns:a16="http://schemas.microsoft.com/office/drawing/2014/main" id="{639C9D9F-EFD2-02B7-79FA-92A3740C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399" y="1135005"/>
            <a:ext cx="7081819" cy="8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BD4751BE-19E4-977E-12C6-832B9B8B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016" y="1139050"/>
            <a:ext cx="8915400" cy="1624569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400" b="1" u="sng" dirty="0"/>
              <a:t>Nitrification process: 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natural microbial conversion of ammonium to nitrate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yields hydrogen ions which adds to soil acidity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to neutralize acidity from 1 lb. N  ≈  2 to 3 lb. ag lime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57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A4F6C8-5FEA-41B2-805A-79623C647440}"/>
              </a:ext>
            </a:extLst>
          </p:cNvPr>
          <p:cNvSpPr>
            <a:spLocks noChangeAspect="1"/>
          </p:cNvSpPr>
          <p:nvPr/>
        </p:nvSpPr>
        <p:spPr>
          <a:xfrm>
            <a:off x="2468215" y="2855493"/>
            <a:ext cx="7783947" cy="27520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1C3DD-85C2-43B7-AC44-098F4500C0A9}"/>
              </a:ext>
            </a:extLst>
          </p:cNvPr>
          <p:cNvGrpSpPr/>
          <p:nvPr/>
        </p:nvGrpSpPr>
        <p:grpSpPr>
          <a:xfrm>
            <a:off x="2459337" y="2342777"/>
            <a:ext cx="4698806" cy="3264740"/>
            <a:chOff x="1906178" y="3163947"/>
            <a:chExt cx="4053805" cy="32322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2CE6E8F-40EB-4443-8A1A-390B9DF53ADE}"/>
                </a:ext>
              </a:extLst>
            </p:cNvPr>
            <p:cNvGrpSpPr/>
            <p:nvPr/>
          </p:nvGrpSpPr>
          <p:grpSpPr>
            <a:xfrm>
              <a:off x="1906178" y="3659740"/>
              <a:ext cx="4053805" cy="2736502"/>
              <a:chOff x="3617190" y="3719943"/>
              <a:chExt cx="4053805" cy="27365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A6E54B9-F17B-4E06-B994-ADCB8E4741B9}"/>
                  </a:ext>
                </a:extLst>
              </p:cNvPr>
              <p:cNvGrpSpPr/>
              <p:nvPr/>
            </p:nvGrpSpPr>
            <p:grpSpPr>
              <a:xfrm>
                <a:off x="4072766" y="3719944"/>
                <a:ext cx="3598229" cy="2736500"/>
                <a:chOff x="2517007" y="2852708"/>
                <a:chExt cx="3598229" cy="27365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015FF38-295F-45A9-8B86-126C11F44267}"/>
                    </a:ext>
                  </a:extLst>
                </p:cNvPr>
                <p:cNvSpPr/>
                <p:nvPr/>
              </p:nvSpPr>
              <p:spPr>
                <a:xfrm>
                  <a:off x="2517007" y="2852708"/>
                  <a:ext cx="3598229" cy="685800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rgbClr val="FF0000">
                        <a:alpha val="20000"/>
                      </a:srgbClr>
                    </a:gs>
                    <a:gs pos="87000">
                      <a:srgbClr val="FFFF00">
                        <a:alpha val="2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36E744F-3C40-46DA-B212-5191A69D9FB9}"/>
                    </a:ext>
                  </a:extLst>
                </p:cNvPr>
                <p:cNvSpPr/>
                <p:nvPr/>
              </p:nvSpPr>
              <p:spPr>
                <a:xfrm>
                  <a:off x="2517007" y="3527077"/>
                  <a:ext cx="2767553" cy="628572"/>
                </a:xfrm>
                <a:prstGeom prst="rect">
                  <a:avLst/>
                </a:prstGeom>
                <a:gradFill flip="none" rotWithShape="1">
                  <a:gsLst>
                    <a:gs pos="62000">
                      <a:srgbClr val="FFFF00">
                        <a:alpha val="20000"/>
                      </a:srgbClr>
                    </a:gs>
                    <a:gs pos="86000">
                      <a:srgbClr val="92D050">
                        <a:alpha val="2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B8E790B-9CC3-4EA2-80B8-E1091B1B8BFE}"/>
                    </a:ext>
                  </a:extLst>
                </p:cNvPr>
                <p:cNvSpPr/>
                <p:nvPr/>
              </p:nvSpPr>
              <p:spPr>
                <a:xfrm>
                  <a:off x="2517007" y="4145232"/>
                  <a:ext cx="2767553" cy="753445"/>
                </a:xfrm>
                <a:prstGeom prst="rect">
                  <a:avLst/>
                </a:prstGeom>
                <a:gradFill flip="none" rotWithShape="1">
                  <a:gsLst>
                    <a:gs pos="62000">
                      <a:srgbClr val="92D050">
                        <a:alpha val="40000"/>
                      </a:srgbClr>
                    </a:gs>
                    <a:gs pos="100000">
                      <a:srgbClr val="00B050">
                        <a:alpha val="4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387846B-1771-41FC-9664-6794713948E0}"/>
                    </a:ext>
                  </a:extLst>
                </p:cNvPr>
                <p:cNvSpPr/>
                <p:nvPr/>
              </p:nvSpPr>
              <p:spPr>
                <a:xfrm>
                  <a:off x="2517007" y="4905027"/>
                  <a:ext cx="2767553" cy="684181"/>
                </a:xfrm>
                <a:prstGeom prst="rect">
                  <a:avLst/>
                </a:prstGeom>
                <a:solidFill>
                  <a:srgbClr val="00B05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DB4D1B5-8C37-4E49-8B4D-76772179B46A}"/>
                  </a:ext>
                </a:extLst>
              </p:cNvPr>
              <p:cNvGrpSpPr/>
              <p:nvPr/>
            </p:nvGrpSpPr>
            <p:grpSpPr>
              <a:xfrm>
                <a:off x="3617190" y="3719943"/>
                <a:ext cx="640243" cy="2736502"/>
                <a:chOff x="4021794" y="2919843"/>
                <a:chExt cx="640243" cy="273650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07D06A5-4349-4B54-BB25-4464FED87B66}"/>
                    </a:ext>
                  </a:extLst>
                </p:cNvPr>
                <p:cNvGrpSpPr/>
                <p:nvPr/>
              </p:nvGrpSpPr>
              <p:grpSpPr>
                <a:xfrm>
                  <a:off x="4021957" y="2919843"/>
                  <a:ext cx="640080" cy="2736502"/>
                  <a:chOff x="2517007" y="2852707"/>
                  <a:chExt cx="5120640" cy="2736502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0C7270F5-D78B-405B-8592-C63A32A346C8}"/>
                      </a:ext>
                    </a:extLst>
                  </p:cNvPr>
                  <p:cNvSpPr/>
                  <p:nvPr/>
                </p:nvSpPr>
                <p:spPr>
                  <a:xfrm>
                    <a:off x="2517007" y="2852707"/>
                    <a:ext cx="5120640" cy="685800"/>
                  </a:xfrm>
                  <a:prstGeom prst="rect">
                    <a:avLst/>
                  </a:prstGeom>
                  <a:gradFill flip="none" rotWithShape="1">
                    <a:gsLst>
                      <a:gs pos="53000">
                        <a:srgbClr val="FF0000"/>
                      </a:gs>
                      <a:gs pos="87000">
                        <a:srgbClr val="FFFF00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A8CAB631-2DA7-4006-949A-11F1EC71C421}"/>
                      </a:ext>
                    </a:extLst>
                  </p:cNvPr>
                  <p:cNvSpPr/>
                  <p:nvPr/>
                </p:nvSpPr>
                <p:spPr>
                  <a:xfrm>
                    <a:off x="2517007" y="3533427"/>
                    <a:ext cx="5120640" cy="685800"/>
                  </a:xfrm>
                  <a:prstGeom prst="rect">
                    <a:avLst/>
                  </a:prstGeom>
                  <a:gradFill flip="none" rotWithShape="1">
                    <a:gsLst>
                      <a:gs pos="62000">
                        <a:srgbClr val="FFFF00"/>
                      </a:gs>
                      <a:gs pos="86000">
                        <a:srgbClr val="92D050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8BA5D37C-94C5-47BE-A24D-48CE1BB4274F}"/>
                      </a:ext>
                    </a:extLst>
                  </p:cNvPr>
                  <p:cNvSpPr/>
                  <p:nvPr/>
                </p:nvSpPr>
                <p:spPr>
                  <a:xfrm>
                    <a:off x="2517007" y="4219227"/>
                    <a:ext cx="5120640" cy="685800"/>
                  </a:xfrm>
                  <a:prstGeom prst="rect">
                    <a:avLst/>
                  </a:prstGeom>
                  <a:gradFill flip="none" rotWithShape="1">
                    <a:gsLst>
                      <a:gs pos="62000">
                        <a:srgbClr val="92D050"/>
                      </a:gs>
                      <a:gs pos="100000">
                        <a:srgbClr val="00B050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46AB48B9-459B-439A-A19B-5EA7DFE013CC}"/>
                      </a:ext>
                    </a:extLst>
                  </p:cNvPr>
                  <p:cNvSpPr/>
                  <p:nvPr/>
                </p:nvSpPr>
                <p:spPr>
                  <a:xfrm>
                    <a:off x="2517007" y="4903409"/>
                    <a:ext cx="5120640" cy="6858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A377EE6-963A-40E5-A837-5FD75330ADEC}"/>
                    </a:ext>
                  </a:extLst>
                </p:cNvPr>
                <p:cNvSpPr txBox="1"/>
                <p:nvPr/>
              </p:nvSpPr>
              <p:spPr>
                <a:xfrm>
                  <a:off x="4021957" y="3046160"/>
                  <a:ext cx="639914" cy="457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5.1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E3DE388-3C79-4003-9771-30A7DB7138BB}"/>
                    </a:ext>
                  </a:extLst>
                </p:cNvPr>
                <p:cNvSpPr txBox="1"/>
                <p:nvPr/>
              </p:nvSpPr>
              <p:spPr>
                <a:xfrm>
                  <a:off x="4021794" y="3719925"/>
                  <a:ext cx="640077" cy="457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5.5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D7749CC-0B49-4078-B122-0D4D88FB1065}"/>
                    </a:ext>
                  </a:extLst>
                </p:cNvPr>
                <p:cNvSpPr txBox="1"/>
                <p:nvPr/>
              </p:nvSpPr>
              <p:spPr>
                <a:xfrm>
                  <a:off x="4034657" y="5116253"/>
                  <a:ext cx="627214" cy="457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6.7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758499C-10BC-41E3-99DF-9D0B9E3E7D0C}"/>
                    </a:ext>
                  </a:extLst>
                </p:cNvPr>
                <p:cNvSpPr txBox="1"/>
                <p:nvPr/>
              </p:nvSpPr>
              <p:spPr>
                <a:xfrm>
                  <a:off x="4028145" y="4398712"/>
                  <a:ext cx="633892" cy="457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6.3</a:t>
                  </a:r>
                </a:p>
              </p:txBody>
            </p:sp>
          </p:grp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40659FC-E992-495D-8C76-7DC49D1CF18D}"/>
                </a:ext>
              </a:extLst>
            </p:cNvPr>
            <p:cNvSpPr txBox="1"/>
            <p:nvPr/>
          </p:nvSpPr>
          <p:spPr>
            <a:xfrm>
              <a:off x="1968903" y="3163947"/>
              <a:ext cx="391654" cy="365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pH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247CC7-B3FE-488A-B333-F750E9AFEB85}"/>
              </a:ext>
            </a:extLst>
          </p:cNvPr>
          <p:cNvSpPr txBox="1"/>
          <p:nvPr/>
        </p:nvSpPr>
        <p:spPr>
          <a:xfrm>
            <a:off x="1860391" y="681165"/>
            <a:ext cx="27384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“Stratification”</a:t>
            </a:r>
          </a:p>
          <a:p>
            <a:pPr algn="ctr"/>
            <a:r>
              <a:rPr lang="en-US" sz="2400" i="1" dirty="0"/>
              <a:t>(“strata” </a:t>
            </a:r>
            <a:r>
              <a:rPr lang="en-US" sz="2400" i="1" dirty="0">
                <a:sym typeface="Wingdings 3" panose="05040102010807070707" pitchFamily="18" charset="2"/>
              </a:rPr>
              <a:t> “</a:t>
            </a:r>
            <a:r>
              <a:rPr lang="en-US" sz="2400" i="1" dirty="0"/>
              <a:t>layer”)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B21B59-7594-4A5A-9722-491278E2FD0A}"/>
              </a:ext>
            </a:extLst>
          </p:cNvPr>
          <p:cNvGrpSpPr/>
          <p:nvPr/>
        </p:nvGrpSpPr>
        <p:grpSpPr>
          <a:xfrm>
            <a:off x="1679137" y="2855492"/>
            <a:ext cx="566279" cy="2721408"/>
            <a:chOff x="3305018" y="2932034"/>
            <a:chExt cx="755039" cy="271334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1344F6E-4C84-4618-A218-A28A17FF2E55}"/>
                </a:ext>
              </a:extLst>
            </p:cNvPr>
            <p:cNvGrpSpPr/>
            <p:nvPr/>
          </p:nvGrpSpPr>
          <p:grpSpPr>
            <a:xfrm>
              <a:off x="3825107" y="2932034"/>
              <a:ext cx="234950" cy="2713342"/>
              <a:chOff x="2002657" y="2871074"/>
              <a:chExt cx="234950" cy="2713342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BFC3BA67-A948-47E8-AD12-93B8C3A050B5}"/>
                  </a:ext>
                </a:extLst>
              </p:cNvPr>
              <p:cNvCxnSpPr/>
              <p:nvPr/>
            </p:nvCxnSpPr>
            <p:spPr>
              <a:xfrm>
                <a:off x="2116957" y="2871074"/>
                <a:ext cx="0" cy="64008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5E98E8B-BCF9-4ED9-B140-325DAD1ADDE0}"/>
                  </a:ext>
                </a:extLst>
              </p:cNvPr>
              <p:cNvCxnSpPr/>
              <p:nvPr/>
            </p:nvCxnSpPr>
            <p:spPr>
              <a:xfrm>
                <a:off x="2123307" y="4928474"/>
                <a:ext cx="0" cy="64008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4153A978-C802-4D4B-88E5-D0A52CEE910E}"/>
                  </a:ext>
                </a:extLst>
              </p:cNvPr>
              <p:cNvCxnSpPr/>
              <p:nvPr/>
            </p:nvCxnSpPr>
            <p:spPr>
              <a:xfrm>
                <a:off x="2119364" y="4242674"/>
                <a:ext cx="0" cy="64008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496FF03-9A20-428A-A1BC-01CD67A04699}"/>
                  </a:ext>
                </a:extLst>
              </p:cNvPr>
              <p:cNvCxnSpPr/>
              <p:nvPr/>
            </p:nvCxnSpPr>
            <p:spPr>
              <a:xfrm>
                <a:off x="2116957" y="3556874"/>
                <a:ext cx="0" cy="64008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BB0B4120-B1B7-4D55-AFC8-009EBF6E5C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16957" y="3398807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6234607-6100-4434-9192-DEC7CEE9FAF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23307" y="4093646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0BFB332D-C713-4CA2-A3B5-6318DD62C68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23307" y="4772886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AAD0E4F-A835-4502-8D83-A3F3063D086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16957" y="5470116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CB2D47A-3B0A-4689-90FB-2F608F9905DE}"/>
                </a:ext>
              </a:extLst>
            </p:cNvPr>
            <p:cNvGrpSpPr/>
            <p:nvPr/>
          </p:nvGrpSpPr>
          <p:grpSpPr>
            <a:xfrm>
              <a:off x="3305018" y="3092858"/>
              <a:ext cx="696497" cy="2294555"/>
              <a:chOff x="1241268" y="3374798"/>
              <a:chExt cx="696497" cy="2294555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600235B-6258-4C05-9B93-2BE94A70FBE8}"/>
                  </a:ext>
                </a:extLst>
              </p:cNvPr>
              <p:cNvSpPr txBox="1"/>
              <p:nvPr/>
            </p:nvSpPr>
            <p:spPr>
              <a:xfrm>
                <a:off x="1241268" y="5439205"/>
                <a:ext cx="686513" cy="230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i="1" dirty="0"/>
                  <a:t>9”–12”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31D5CE4-8302-4D49-A3B6-FDDA67441969}"/>
                  </a:ext>
                </a:extLst>
              </p:cNvPr>
              <p:cNvSpPr txBox="1"/>
              <p:nvPr/>
            </p:nvSpPr>
            <p:spPr>
              <a:xfrm>
                <a:off x="1328197" y="3374798"/>
                <a:ext cx="609568" cy="230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i="1" dirty="0"/>
                  <a:t>0”–3”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615D3F-759F-4824-822A-540AFFF02566}"/>
                  </a:ext>
                </a:extLst>
              </p:cNvPr>
              <p:cNvSpPr txBox="1"/>
              <p:nvPr/>
            </p:nvSpPr>
            <p:spPr>
              <a:xfrm>
                <a:off x="1327447" y="4755360"/>
                <a:ext cx="609569" cy="230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i="1" dirty="0"/>
                  <a:t>6”–9”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A74CB7-F1F6-4716-8877-7E9064717278}"/>
                  </a:ext>
                </a:extLst>
              </p:cNvPr>
              <p:cNvSpPr txBox="1"/>
              <p:nvPr/>
            </p:nvSpPr>
            <p:spPr>
              <a:xfrm>
                <a:off x="1327447" y="4071515"/>
                <a:ext cx="609569" cy="230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i="1" dirty="0"/>
                  <a:t>3”–6”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6710D0-F99F-4E85-B92D-FE783A78AAA4}"/>
              </a:ext>
            </a:extLst>
          </p:cNvPr>
          <p:cNvGrpSpPr/>
          <p:nvPr/>
        </p:nvGrpSpPr>
        <p:grpSpPr>
          <a:xfrm rot="20750651">
            <a:off x="3230469" y="2239032"/>
            <a:ext cx="585370" cy="2664437"/>
            <a:chOff x="2496065" y="2108348"/>
            <a:chExt cx="780493" cy="2835367"/>
          </a:xfrm>
        </p:grpSpPr>
        <p:sp>
          <p:nvSpPr>
            <p:cNvPr id="52" name="Cylinder 51">
              <a:extLst>
                <a:ext uri="{FF2B5EF4-FFF2-40B4-BE49-F238E27FC236}">
                  <a16:creationId xmlns:a16="http://schemas.microsoft.com/office/drawing/2014/main" id="{212FE7A7-B70C-4BF2-9547-B2DF32D2B215}"/>
                </a:ext>
              </a:extLst>
            </p:cNvPr>
            <p:cNvSpPr/>
            <p:nvPr/>
          </p:nvSpPr>
          <p:spPr>
            <a:xfrm flipV="1">
              <a:off x="2800646" y="2233592"/>
              <a:ext cx="228602" cy="2710123"/>
            </a:xfrm>
            <a:prstGeom prst="can">
              <a:avLst>
                <a:gd name="adj" fmla="val 156515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ylinder 52">
              <a:extLst>
                <a:ext uri="{FF2B5EF4-FFF2-40B4-BE49-F238E27FC236}">
                  <a16:creationId xmlns:a16="http://schemas.microsoft.com/office/drawing/2014/main" id="{8B2B03DD-41B7-46F0-BE23-C799E4C4020D}"/>
                </a:ext>
              </a:extLst>
            </p:cNvPr>
            <p:cNvSpPr/>
            <p:nvPr/>
          </p:nvSpPr>
          <p:spPr>
            <a:xfrm rot="16200000" flipV="1">
              <a:off x="2772011" y="1832402"/>
              <a:ext cx="228602" cy="780493"/>
            </a:xfrm>
            <a:prstGeom prst="can">
              <a:avLst>
                <a:gd name="adj" fmla="val 49848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708BC56-871B-4BD1-8D31-5E0A796FCF15}"/>
                </a:ext>
              </a:extLst>
            </p:cNvPr>
            <p:cNvSpPr/>
            <p:nvPr/>
          </p:nvSpPr>
          <p:spPr>
            <a:xfrm>
              <a:off x="2809873" y="4660474"/>
              <a:ext cx="210312" cy="283239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D7CDCCB-43B7-4E49-A833-5DFE1A6F96BF}"/>
              </a:ext>
            </a:extLst>
          </p:cNvPr>
          <p:cNvSpPr txBox="1"/>
          <p:nvPr/>
        </p:nvSpPr>
        <p:spPr>
          <a:xfrm>
            <a:off x="3905973" y="3723099"/>
            <a:ext cx="158088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= 5.9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2EABFF-3943-49B1-A604-933598B42781}"/>
              </a:ext>
            </a:extLst>
          </p:cNvPr>
          <p:cNvGrpSpPr/>
          <p:nvPr/>
        </p:nvGrpSpPr>
        <p:grpSpPr>
          <a:xfrm>
            <a:off x="6125772" y="2367388"/>
            <a:ext cx="4126388" cy="3240131"/>
            <a:chOff x="5050216" y="3149526"/>
            <a:chExt cx="3893635" cy="323435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2096338-1A33-442F-9093-D55547D714FF}"/>
                </a:ext>
              </a:extLst>
            </p:cNvPr>
            <p:cNvGrpSpPr/>
            <p:nvPr/>
          </p:nvGrpSpPr>
          <p:grpSpPr>
            <a:xfrm flipV="1">
              <a:off x="5129308" y="3625341"/>
              <a:ext cx="3814543" cy="2758539"/>
              <a:chOff x="3617352" y="3719943"/>
              <a:chExt cx="3814543" cy="2758539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2D37376-F1A8-4749-953A-FA0BFEA73548}"/>
                  </a:ext>
                </a:extLst>
              </p:cNvPr>
              <p:cNvGrpSpPr/>
              <p:nvPr/>
            </p:nvGrpSpPr>
            <p:grpSpPr>
              <a:xfrm>
                <a:off x="4072766" y="3719943"/>
                <a:ext cx="3359129" cy="2744124"/>
                <a:chOff x="2517007" y="2852707"/>
                <a:chExt cx="3359129" cy="274412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72D7643-1DD3-4FD8-A7E5-D43B9DFEE252}"/>
                    </a:ext>
                  </a:extLst>
                </p:cNvPr>
                <p:cNvSpPr/>
                <p:nvPr/>
              </p:nvSpPr>
              <p:spPr>
                <a:xfrm>
                  <a:off x="2517007" y="2852707"/>
                  <a:ext cx="3359129" cy="685800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rgbClr val="FF0000">
                        <a:alpha val="20000"/>
                      </a:srgbClr>
                    </a:gs>
                    <a:gs pos="87000">
                      <a:srgbClr val="FFFF00">
                        <a:alpha val="2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CB23BC3-83D8-42BA-9A7E-3976B97E7B20}"/>
                    </a:ext>
                  </a:extLst>
                </p:cNvPr>
                <p:cNvSpPr/>
                <p:nvPr/>
              </p:nvSpPr>
              <p:spPr>
                <a:xfrm>
                  <a:off x="2517007" y="4238919"/>
                  <a:ext cx="3359129" cy="659757"/>
                </a:xfrm>
                <a:prstGeom prst="rect">
                  <a:avLst/>
                </a:prstGeom>
                <a:gradFill flip="none" rotWithShape="1">
                  <a:gsLst>
                    <a:gs pos="62000">
                      <a:srgbClr val="92D050">
                        <a:alpha val="40000"/>
                      </a:srgbClr>
                    </a:gs>
                    <a:gs pos="100000">
                      <a:srgbClr val="00B050">
                        <a:alpha val="4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3D67CAE-D327-4C49-A004-7BC1717618DE}"/>
                    </a:ext>
                  </a:extLst>
                </p:cNvPr>
                <p:cNvSpPr/>
                <p:nvPr/>
              </p:nvSpPr>
              <p:spPr>
                <a:xfrm>
                  <a:off x="2517007" y="4894869"/>
                  <a:ext cx="3359129" cy="701962"/>
                </a:xfrm>
                <a:prstGeom prst="rect">
                  <a:avLst/>
                </a:prstGeom>
                <a:solidFill>
                  <a:srgbClr val="00B05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04B23F0-600A-43AC-9B39-2265326DCD29}"/>
                    </a:ext>
                  </a:extLst>
                </p:cNvPr>
                <p:cNvSpPr/>
                <p:nvPr/>
              </p:nvSpPr>
              <p:spPr>
                <a:xfrm>
                  <a:off x="2517007" y="3527078"/>
                  <a:ext cx="3359129" cy="711843"/>
                </a:xfrm>
                <a:prstGeom prst="rect">
                  <a:avLst/>
                </a:prstGeom>
                <a:gradFill flip="none" rotWithShape="1">
                  <a:gsLst>
                    <a:gs pos="62000">
                      <a:srgbClr val="FFFF00">
                        <a:alpha val="34000"/>
                      </a:srgbClr>
                    </a:gs>
                    <a:gs pos="86000">
                      <a:srgbClr val="92D050">
                        <a:alpha val="4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898635A-AD76-4197-BC1F-9287C6D71724}"/>
                  </a:ext>
                </a:extLst>
              </p:cNvPr>
              <p:cNvGrpSpPr/>
              <p:nvPr/>
            </p:nvGrpSpPr>
            <p:grpSpPr>
              <a:xfrm>
                <a:off x="3617352" y="3719949"/>
                <a:ext cx="1271639" cy="2758533"/>
                <a:chOff x="2516999" y="2852713"/>
                <a:chExt cx="10173111" cy="2758533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3A46821-8D9F-425F-A5DA-7233DF22A201}"/>
                    </a:ext>
                  </a:extLst>
                </p:cNvPr>
                <p:cNvSpPr/>
                <p:nvPr/>
              </p:nvSpPr>
              <p:spPr>
                <a:xfrm>
                  <a:off x="2516999" y="5076990"/>
                  <a:ext cx="10173103" cy="53425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0F2ABE1-352B-4A8C-8AC5-9D57E000C53E}"/>
                    </a:ext>
                  </a:extLst>
                </p:cNvPr>
                <p:cNvSpPr/>
                <p:nvPr/>
              </p:nvSpPr>
              <p:spPr>
                <a:xfrm>
                  <a:off x="2517007" y="4219229"/>
                  <a:ext cx="10173103" cy="874060"/>
                </a:xfrm>
                <a:prstGeom prst="rect">
                  <a:avLst/>
                </a:prstGeom>
                <a:gradFill flip="none" rotWithShape="1">
                  <a:gsLst>
                    <a:gs pos="70000">
                      <a:srgbClr val="92D05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C18E73F-E08F-44C0-9A61-837ADCE6DC9F}"/>
                    </a:ext>
                  </a:extLst>
                </p:cNvPr>
                <p:cNvSpPr/>
                <p:nvPr/>
              </p:nvSpPr>
              <p:spPr>
                <a:xfrm>
                  <a:off x="2517014" y="3533431"/>
                  <a:ext cx="10173093" cy="931319"/>
                </a:xfrm>
                <a:prstGeom prst="rect">
                  <a:avLst/>
                </a:prstGeom>
                <a:gradFill flip="none" rotWithShape="1">
                  <a:gsLst>
                    <a:gs pos="62000">
                      <a:srgbClr val="FFFF00"/>
                    </a:gs>
                    <a:gs pos="86000">
                      <a:srgbClr val="92D050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3DB8F84-84B5-4528-A9C1-F9F95AC6ADDE}"/>
                    </a:ext>
                  </a:extLst>
                </p:cNvPr>
                <p:cNvSpPr/>
                <p:nvPr/>
              </p:nvSpPr>
              <p:spPr>
                <a:xfrm>
                  <a:off x="2516999" y="2852713"/>
                  <a:ext cx="10173094" cy="874059"/>
                </a:xfrm>
                <a:prstGeom prst="rect">
                  <a:avLst/>
                </a:prstGeom>
                <a:gradFill flip="none" rotWithShape="1">
                  <a:gsLst>
                    <a:gs pos="32000">
                      <a:srgbClr val="FF0000"/>
                    </a:gs>
                    <a:gs pos="94000">
                      <a:srgbClr val="FFFF00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977722-A312-45BA-B869-25D7BA5E2D5F}"/>
                </a:ext>
              </a:extLst>
            </p:cNvPr>
            <p:cNvGrpSpPr/>
            <p:nvPr/>
          </p:nvGrpSpPr>
          <p:grpSpPr>
            <a:xfrm>
              <a:off x="5050216" y="3149526"/>
              <a:ext cx="1641482" cy="3150038"/>
              <a:chOff x="6535248" y="3084887"/>
              <a:chExt cx="1641482" cy="315003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A4886B01-8197-48F6-967F-D30B5940C2CB}"/>
                  </a:ext>
                </a:extLst>
              </p:cNvPr>
              <p:cNvGrpSpPr/>
              <p:nvPr/>
            </p:nvGrpSpPr>
            <p:grpSpPr>
              <a:xfrm>
                <a:off x="6535248" y="3699911"/>
                <a:ext cx="1641482" cy="2535014"/>
                <a:chOff x="6411594" y="3511113"/>
                <a:chExt cx="1641482" cy="2535014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287429D-C26C-4B48-A6F4-04AA52FD2B2D}"/>
                    </a:ext>
                  </a:extLst>
                </p:cNvPr>
                <p:cNvSpPr txBox="1"/>
                <p:nvPr/>
              </p:nvSpPr>
              <p:spPr>
                <a:xfrm>
                  <a:off x="6490415" y="3511113"/>
                  <a:ext cx="1295862" cy="460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77    </a:t>
                  </a:r>
                  <a:r>
                    <a:rPr lang="en-US" sz="1200" b="1" dirty="0"/>
                    <a:t>Very high</a:t>
                  </a:r>
                  <a:endParaRPr lang="en-US" sz="2400" b="1" dirty="0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053A700-E6C7-4CFF-9F42-8C52349C0CBA}"/>
                    </a:ext>
                  </a:extLst>
                </p:cNvPr>
                <p:cNvSpPr txBox="1"/>
                <p:nvPr/>
              </p:nvSpPr>
              <p:spPr>
                <a:xfrm>
                  <a:off x="6411594" y="4187494"/>
                  <a:ext cx="1460481" cy="460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 33    </a:t>
                  </a:r>
                  <a:r>
                    <a:rPr lang="en-US" sz="1200" b="1" dirty="0"/>
                    <a:t>Optimum</a:t>
                  </a:r>
                  <a:endParaRPr lang="en-US" sz="2400" b="1" dirty="0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2F14F3B-C688-48F3-A98F-461513790074}"/>
                    </a:ext>
                  </a:extLst>
                </p:cNvPr>
                <p:cNvSpPr txBox="1"/>
                <p:nvPr/>
              </p:nvSpPr>
              <p:spPr>
                <a:xfrm>
                  <a:off x="6477198" y="4870861"/>
                  <a:ext cx="1575878" cy="460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11      </a:t>
                  </a:r>
                  <a:r>
                    <a:rPr lang="en-US" sz="1200" b="1" dirty="0"/>
                    <a:t>Low</a:t>
                  </a:r>
                  <a:endParaRPr lang="en-US" sz="2400" b="1" dirty="0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E0C8432-701A-4991-97E8-28670699B2B0}"/>
                    </a:ext>
                  </a:extLst>
                </p:cNvPr>
                <p:cNvSpPr txBox="1"/>
                <p:nvPr/>
              </p:nvSpPr>
              <p:spPr>
                <a:xfrm>
                  <a:off x="6473696" y="5585285"/>
                  <a:ext cx="1575880" cy="460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 6      </a:t>
                  </a:r>
                  <a:r>
                    <a:rPr lang="en-US" sz="1200" b="1" dirty="0"/>
                    <a:t>Very low</a:t>
                  </a:r>
                  <a:endParaRPr lang="en-US" sz="2400" b="1" dirty="0"/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DF210BA-24AB-474B-A2E2-E78D732824A8}"/>
                  </a:ext>
                </a:extLst>
              </p:cNvPr>
              <p:cNvSpPr txBox="1"/>
              <p:nvPr/>
            </p:nvSpPr>
            <p:spPr>
              <a:xfrm>
                <a:off x="6773898" y="3084887"/>
                <a:ext cx="832607" cy="368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 ppm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3195806-F463-4269-9EAA-D9E6918D4DB8}"/>
              </a:ext>
            </a:extLst>
          </p:cNvPr>
          <p:cNvSpPr txBox="1"/>
          <p:nvPr/>
        </p:nvSpPr>
        <p:spPr>
          <a:xfrm>
            <a:off x="8175270" y="3686765"/>
            <a:ext cx="169148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32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ppm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27AB07-D5BE-489C-B93F-6B19CAE5CDDA}"/>
              </a:ext>
            </a:extLst>
          </p:cNvPr>
          <p:cNvGrpSpPr/>
          <p:nvPr/>
        </p:nvGrpSpPr>
        <p:grpSpPr>
          <a:xfrm>
            <a:off x="3828787" y="2267860"/>
            <a:ext cx="1590994" cy="1307705"/>
            <a:chOff x="2887478" y="2904120"/>
            <a:chExt cx="2121325" cy="174360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143122F-6A83-4A5E-B0F0-BB1B12B60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601" y="2904120"/>
              <a:ext cx="1402202" cy="174360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5816B09-0E86-48EE-B2FF-4EB62348B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7478" y="3285866"/>
              <a:ext cx="856899" cy="1065535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BD3DEB6-7282-4832-972C-CCEE2EE26BDA}"/>
              </a:ext>
            </a:extLst>
          </p:cNvPr>
          <p:cNvGrpSpPr/>
          <p:nvPr/>
        </p:nvGrpSpPr>
        <p:grpSpPr>
          <a:xfrm>
            <a:off x="7783467" y="2020914"/>
            <a:ext cx="2437937" cy="1833323"/>
            <a:chOff x="5726441" y="2521524"/>
            <a:chExt cx="3250583" cy="2444431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325E22C-D2EE-4B9C-AA05-1A78D507F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822" y="2920326"/>
              <a:ext cx="1402202" cy="174360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E922D4FD-CDCE-403A-B1CE-A5107175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6441" y="2521524"/>
              <a:ext cx="1965802" cy="244443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2ED63F-1714-45EB-A832-510467273482}"/>
              </a:ext>
            </a:extLst>
          </p:cNvPr>
          <p:cNvGrpSpPr>
            <a:grpSpLocks noChangeAspect="1"/>
          </p:cNvGrpSpPr>
          <p:nvPr/>
        </p:nvGrpSpPr>
        <p:grpSpPr>
          <a:xfrm>
            <a:off x="3783292" y="3028912"/>
            <a:ext cx="1263047" cy="101213"/>
            <a:chOff x="4615317" y="3917965"/>
            <a:chExt cx="1913707" cy="15335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A8E7522-4127-4DF7-A595-11A8ADAD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17" y="3917965"/>
              <a:ext cx="164607" cy="132987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4D58561-F697-40E1-AE0E-01A1B0B62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5425" y="3938335"/>
              <a:ext cx="164607" cy="132987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FFC4C02-B635-4E68-9DEE-CDE503EBD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8680" y="3936892"/>
              <a:ext cx="164607" cy="132987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A63FA93-7FEF-43C4-961F-7ACABF46A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417" y="3935877"/>
              <a:ext cx="164607" cy="132987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12551BE-44F8-43D2-BE9A-A4A102F6C186}"/>
              </a:ext>
            </a:extLst>
          </p:cNvPr>
          <p:cNvGrpSpPr>
            <a:grpSpLocks noChangeAspect="1"/>
          </p:cNvGrpSpPr>
          <p:nvPr/>
        </p:nvGrpSpPr>
        <p:grpSpPr>
          <a:xfrm>
            <a:off x="8507471" y="3052684"/>
            <a:ext cx="1263047" cy="101213"/>
            <a:chOff x="4615317" y="3917965"/>
            <a:chExt cx="1913707" cy="153357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C2C3031-3F94-4DAC-86FC-91E6E1262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17" y="3917965"/>
              <a:ext cx="164607" cy="132987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433BB97-5E3A-4743-8419-3E98A8073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5425" y="3938335"/>
              <a:ext cx="164607" cy="132987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524779A9-DAE1-4857-8761-891FC84B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8680" y="3936892"/>
              <a:ext cx="164607" cy="132987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63DCCD24-49EB-4ED2-A8C2-882CBA5D8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417" y="3935877"/>
              <a:ext cx="164607" cy="132987"/>
            </a:xfrm>
            <a:prstGeom prst="rect">
              <a:avLst/>
            </a:prstGeom>
            <a:effectLst>
              <a:outerShdw blurRad="50800" dist="38100" dir="2700000" algn="tl" rotWithShape="0">
                <a:prstClr val="black"/>
              </a:outerShdw>
            </a:effectLst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31E4AC7-1A07-4E94-9EC0-ACEFB6E08E6C}"/>
              </a:ext>
            </a:extLst>
          </p:cNvPr>
          <p:cNvSpPr txBox="1"/>
          <p:nvPr/>
        </p:nvSpPr>
        <p:spPr>
          <a:xfrm>
            <a:off x="3793904" y="4905376"/>
            <a:ext cx="170271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0” – 12” sample</a:t>
            </a:r>
          </a:p>
        </p:txBody>
      </p:sp>
      <p:pic>
        <p:nvPicPr>
          <p:cNvPr id="9" name="Picture 6" descr="dry fertilizer spreader 02">
            <a:extLst>
              <a:ext uri="{FF2B5EF4-FFF2-40B4-BE49-F238E27FC236}">
                <a16:creationId xmlns:a16="http://schemas.microsoft.com/office/drawing/2014/main" id="{C69C3102-18EC-F486-CA62-98F25213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68691" y="431167"/>
            <a:ext cx="2480776" cy="1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1AE4971-8E32-484E-8F2B-3C4511A30C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152" y="94343"/>
            <a:ext cx="2864267" cy="17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75" grpId="0"/>
      <p:bldP spid="75" grpId="1"/>
      <p:bldP spid="82" grpId="0"/>
      <p:bldP spid="8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07A46E-92E7-1276-A5C5-8478C25E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77" y="3330902"/>
            <a:ext cx="1691994" cy="1691994"/>
          </a:xfrm>
          <a:prstGeom prst="rect">
            <a:avLst/>
          </a:prstGeom>
        </p:spPr>
      </p:pic>
      <p:sp>
        <p:nvSpPr>
          <p:cNvPr id="1946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7133" y="956579"/>
            <a:ext cx="11774867" cy="2222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800" b="1" dirty="0">
                <a:effectLst/>
              </a:rPr>
              <a:t>Lime quality factors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/>
              <a:t>C</a:t>
            </a:r>
            <a:r>
              <a:rPr lang="en-US" altLang="en-US" sz="2400" b="1" dirty="0">
                <a:effectLst/>
              </a:rPr>
              <a:t>hemical </a:t>
            </a:r>
            <a:r>
              <a:rPr lang="en-US" altLang="en-US" sz="2400" b="1" u="sng" dirty="0">
                <a:effectLst/>
              </a:rPr>
              <a:t>purity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“Calcium carbonate equivalent”, “Effective neutralizing value”</a:t>
            </a:r>
            <a:endParaRPr lang="en-US" altLang="en-US" sz="2000" dirty="0">
              <a:effectLst/>
            </a:endParaRP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effectLst/>
              </a:rPr>
              <a:t> </a:t>
            </a:r>
            <a:r>
              <a:rPr lang="en-US" altLang="en-US" sz="2000" dirty="0"/>
              <a:t>What’s actually lime and what’s </a:t>
            </a:r>
            <a:r>
              <a:rPr lang="en-US" altLang="en-US" sz="2000" u="sng" dirty="0"/>
              <a:t>not</a:t>
            </a:r>
            <a:r>
              <a:rPr lang="en-US" altLang="en-US" sz="2000" dirty="0"/>
              <a:t> lime (sand, dirt, etc.)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effectLst/>
              </a:rPr>
              <a:t> Carbonate content (CO</a:t>
            </a:r>
            <a:r>
              <a:rPr lang="en-US" altLang="en-US" sz="2000" baseline="-25000" dirty="0">
                <a:effectLst/>
              </a:rPr>
              <a:t>3</a:t>
            </a:r>
            <a:r>
              <a:rPr lang="en-US" altLang="en-US" sz="2000" dirty="0">
                <a:effectLst/>
              </a:rPr>
              <a:t>), </a:t>
            </a:r>
            <a:r>
              <a:rPr lang="en-US" altLang="en-US" sz="2000" u="sng" dirty="0">
                <a:effectLst/>
              </a:rPr>
              <a:t>not</a:t>
            </a:r>
            <a:r>
              <a:rPr lang="en-US" altLang="en-US" sz="2000" dirty="0">
                <a:effectLst/>
              </a:rPr>
              <a:t> Ca or Mg content</a:t>
            </a:r>
            <a:endParaRPr lang="en-US" altLang="en-US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C93D1-7310-7FE0-BF85-18E3BBA8C0C4}"/>
              </a:ext>
            </a:extLst>
          </p:cNvPr>
          <p:cNvSpPr txBox="1">
            <a:spLocks/>
          </p:cNvSpPr>
          <p:nvPr/>
        </p:nvSpPr>
        <p:spPr>
          <a:xfrm>
            <a:off x="194548" y="249917"/>
            <a:ext cx="11963400" cy="7555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	What is ECC?  ….. </a:t>
            </a:r>
            <a:r>
              <a:rPr lang="en-US" sz="2800" i="1" dirty="0"/>
              <a:t> </a:t>
            </a:r>
            <a:r>
              <a:rPr lang="en-US" sz="2800" b="1" i="1" dirty="0"/>
              <a:t>Effective Calcium Carbonate</a:t>
            </a: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52D34-0D87-0527-964F-65DC7799A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469" y="1327342"/>
            <a:ext cx="1891040" cy="1455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A8EC7-946F-12E7-EC77-5E9F8CDF4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578" y="2253477"/>
            <a:ext cx="1828800" cy="1369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B86E7-3EFA-2223-BBEF-F73E2EB41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0481" y="208025"/>
            <a:ext cx="2018437" cy="14971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553B1235-A3BA-C976-4E8F-A43CA04584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3081" y="3330902"/>
                <a:ext cx="11774867" cy="532230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Font typeface="Wingdings 3" charset="2"/>
                  <a:buNone/>
                </a:pPr>
                <a:r>
                  <a:rPr lang="en-US" altLang="en-US" sz="2400" b="1" dirty="0"/>
                  <a:t>Particle </a:t>
                </a:r>
                <a:r>
                  <a:rPr lang="en-US" altLang="en-US" sz="2400" b="1" u="sng" dirty="0"/>
                  <a:t>fineness</a:t>
                </a:r>
                <a:endParaRPr lang="en-US" altLang="en-US" sz="2400" b="1" dirty="0"/>
              </a:p>
              <a:p>
                <a:pPr lvl="1">
                  <a:spcBef>
                    <a:spcPts val="600"/>
                  </a:spcBef>
                </a:pPr>
                <a:r>
                  <a:rPr lang="en-US" altLang="en-US" sz="2400" dirty="0"/>
                  <a:t> Separated by different sieve sizes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sz="2600" dirty="0"/>
                  <a:t> fine particles		=  60% - 100% effective	</a:t>
                </a:r>
                <a14:m>
                  <m:oMath xmlns:m="http://schemas.openxmlformats.org/officeDocument/2006/math">
                    <m:r>
                      <a:rPr lang="en-US" altLang="en-US" sz="260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en-US" sz="2600" dirty="0"/>
                  <a:t> react in 1 to 2 years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sz="2400" dirty="0"/>
                  <a:t> medium particles	=  20% - 60% effective	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en-US" sz="2400" dirty="0"/>
                  <a:t> react in 3 to 5 years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en-US" sz="2400" dirty="0"/>
                  <a:t> coarse particles		=   0% effective		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en-US" sz="2400" dirty="0"/>
                  <a:t> react in more than 5 years</a:t>
                </a:r>
              </a:p>
              <a:p>
                <a:pPr lvl="2">
                  <a:spcBef>
                    <a:spcPts val="600"/>
                  </a:spcBef>
                </a:pPr>
                <a:endParaRPr lang="en-US" altLang="en-US" dirty="0"/>
              </a:p>
            </p:txBody>
          </p:sp>
        </mc:Choice>
        <mc:Fallback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553B1235-A3BA-C976-4E8F-A43CA0458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81" y="3330902"/>
                <a:ext cx="11774867" cy="5322302"/>
              </a:xfrm>
              <a:prstGeom prst="rect">
                <a:avLst/>
              </a:prstGeom>
              <a:blipFill>
                <a:blip r:embed="rId7"/>
                <a:stretch>
                  <a:fillRect l="-829" t="-916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61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ED2A-2325-518E-9B14-6E32FFC3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3" y="624110"/>
            <a:ext cx="11101200" cy="128089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What’s the problem with alkalinity? …  IDC, </a:t>
            </a:r>
            <a:r>
              <a:rPr lang="en-US" sz="3100" b="1" i="1" dirty="0">
                <a:solidFill>
                  <a:schemeClr val="tx1"/>
                </a:solidFill>
              </a:rPr>
              <a:t>iron deficiency chlorosis</a:t>
            </a:r>
            <a:br>
              <a:rPr lang="en-US" sz="3100" b="1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D6F4-18E8-9096-AF42-2EC371A2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555" y="1400610"/>
            <a:ext cx="7265301" cy="4459939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Alkaline soil  </a:t>
            </a:r>
            <a:r>
              <a:rPr lang="en-US" sz="2800" dirty="0">
                <a:sym typeface="Wingdings 3" panose="05040102010807070707" pitchFamily="18" charset="2"/>
              </a:rPr>
              <a:t></a:t>
            </a:r>
            <a:r>
              <a:rPr lang="en-US" sz="2800" dirty="0"/>
              <a:t>  soil pH of 7.3 or greater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Calcareous soil  </a:t>
            </a:r>
            <a:r>
              <a:rPr lang="en-US" sz="2800" dirty="0">
                <a:sym typeface="Wingdings 3" panose="05040102010807070707" pitchFamily="18" charset="2"/>
              </a:rPr>
              <a:t></a:t>
            </a:r>
            <a:r>
              <a:rPr lang="en-US" sz="2800" dirty="0"/>
              <a:t> alkaline soil with “excess  lime”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 Fine lime particles in soil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 Typically calcium or magnesium carbonates (CaCO</a:t>
            </a:r>
            <a:r>
              <a:rPr lang="en-US" sz="2600" baseline="-25000" dirty="0"/>
              <a:t>3</a:t>
            </a:r>
            <a:r>
              <a:rPr lang="en-US" sz="2600" dirty="0"/>
              <a:t>, MgCO</a:t>
            </a:r>
            <a:r>
              <a:rPr lang="en-US" sz="2600" baseline="-25000" dirty="0"/>
              <a:t>3</a:t>
            </a:r>
            <a:r>
              <a:rPr lang="en-US" sz="26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Excess lime test …. “Fizzy” test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 effervescence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 acid reacts with carbonates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Rated as “NO”, “LO”, or “HI”</a:t>
            </a:r>
          </a:p>
          <a:p>
            <a:endParaRPr lang="en-US" sz="2800" dirty="0"/>
          </a:p>
        </p:txBody>
      </p:sp>
      <p:pic>
        <p:nvPicPr>
          <p:cNvPr id="38" name="Picture 4" descr="zzz_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8"/>
          <a:stretch>
            <a:fillRect/>
          </a:stretch>
        </p:blipFill>
        <p:spPr bwMode="auto">
          <a:xfrm flipH="1">
            <a:off x="7782924" y="3756548"/>
            <a:ext cx="3069671" cy="2755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8547643" y="1316725"/>
            <a:ext cx="3367899" cy="1965001"/>
            <a:chOff x="1118081" y="1113684"/>
            <a:chExt cx="3367899" cy="1965001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1128412" y="1122053"/>
              <a:ext cx="3357568" cy="106880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153808" y="2001528"/>
              <a:ext cx="3317883" cy="106880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Arial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flipH="1">
              <a:off x="1128412" y="1120034"/>
              <a:ext cx="2" cy="1958651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985659" y="1120034"/>
              <a:ext cx="2" cy="1958651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827833" y="1113684"/>
              <a:ext cx="0" cy="1958241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3662060" y="1121807"/>
              <a:ext cx="2" cy="1938759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4474851" y="1113684"/>
              <a:ext cx="3" cy="196500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3808779" y="2707366"/>
              <a:ext cx="389850" cy="33855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HI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37673" y="1129403"/>
              <a:ext cx="75052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  <a:t>1:1</a:t>
              </a:r>
              <a:b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  <a:t>Water-Soil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73074" y="1129463"/>
              <a:ext cx="75052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  <a:t>1:1</a:t>
              </a:r>
              <a:b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  <a:t>Water-Soil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40727" y="1499955"/>
              <a:ext cx="388248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Soil</a:t>
              </a:r>
              <a:b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pH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90023" y="1114667"/>
              <a:ext cx="545341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</a:rPr>
                <a:t>Excess</a:t>
              </a:r>
              <a:br>
                <a:rPr lang="en-US" sz="1050" b="1" dirty="0">
                  <a:solidFill>
                    <a:srgbClr val="000000"/>
                  </a:solidFill>
                </a:rPr>
              </a:br>
              <a:r>
                <a:rPr lang="en-US" sz="1050" b="1" dirty="0">
                  <a:solidFill>
                    <a:srgbClr val="000000"/>
                  </a:solidFill>
                </a:rPr>
                <a:t>Lime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50353" y="1495529"/>
              <a:ext cx="534121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Buffer</a:t>
              </a:r>
              <a:b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pH</a:t>
              </a: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1293610" y="2739150"/>
              <a:ext cx="447558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7.8</a:t>
              </a: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1293611" y="2364452"/>
              <a:ext cx="447558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6.4</a:t>
              </a: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1293560" y="1999105"/>
              <a:ext cx="447558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5.9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54439" y="1476000"/>
              <a:ext cx="769762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Sol. Salts</a:t>
              </a:r>
              <a:b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50" b="1" dirty="0" err="1">
                  <a:solidFill>
                    <a:schemeClr val="tx1">
                      <a:lumMod val="65000"/>
                    </a:schemeClr>
                  </a:solidFill>
                </a:rPr>
                <a:t>mmho</a:t>
              </a:r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/cm</a:t>
              </a: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2965979" y="1983035"/>
              <a:ext cx="551754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0.12</a:t>
              </a:r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2976752" y="2339128"/>
              <a:ext cx="551754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1.35</a:t>
              </a: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2971624" y="2701450"/>
              <a:ext cx="551754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0.15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/>
          </p:nvSpPr>
          <p:spPr bwMode="auto">
            <a:xfrm>
              <a:off x="3770679" y="2014034"/>
              <a:ext cx="492443" cy="33855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69" name="Text Box 29"/>
            <p:cNvSpPr txBox="1">
              <a:spLocks noChangeArrowheads="1"/>
            </p:cNvSpPr>
            <p:nvPr/>
          </p:nvSpPr>
          <p:spPr bwMode="auto">
            <a:xfrm>
              <a:off x="3759726" y="2365879"/>
              <a:ext cx="492443" cy="33855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2182381" y="1993666"/>
              <a:ext cx="447558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6.7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134764" y="2376180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134764" y="2717117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120478" y="3070337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29999" y="2001528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20477" y="1499879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18081" y="1118951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2BA2231-8F7A-78E2-BF17-80E4AA914173}"/>
              </a:ext>
            </a:extLst>
          </p:cNvPr>
          <p:cNvSpPr/>
          <p:nvPr/>
        </p:nvSpPr>
        <p:spPr>
          <a:xfrm>
            <a:off x="11083739" y="1327260"/>
            <a:ext cx="822703" cy="196402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1" y="2377795"/>
            <a:ext cx="4356100" cy="3995737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Concerns: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herbicide activity?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carryover potential?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check label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nutrient management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P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5</a:t>
            </a:r>
            <a:r>
              <a:rPr lang="en-US" sz="2400" dirty="0"/>
              <a:t>, Zn – if low soil test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 surface applied fertilizers   with urea, ammonium</a:t>
            </a:r>
          </a:p>
        </p:txBody>
      </p:sp>
      <p:pic>
        <p:nvPicPr>
          <p:cNvPr id="31748" name="Picture 6" descr="zzz_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7"/>
          <a:stretch>
            <a:fillRect/>
          </a:stretch>
        </p:blipFill>
        <p:spPr bwMode="auto">
          <a:xfrm>
            <a:off x="1627188" y="3028670"/>
            <a:ext cx="4468812" cy="3344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063553" y="4465022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(both are high pH soils)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811338" y="1982508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NO</a:t>
            </a:r>
            <a:r>
              <a:rPr lang="en-US" dirty="0"/>
              <a:t> excess lime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900488" y="2341283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HI</a:t>
            </a:r>
            <a:r>
              <a:rPr lang="en-US"/>
              <a:t> excess lime</a:t>
            </a:r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135189" y="2377795"/>
            <a:ext cx="5048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4187825" y="2738157"/>
            <a:ext cx="287338" cy="611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EC564-5349-745C-7508-4C97E24D7F1B}"/>
              </a:ext>
            </a:extLst>
          </p:cNvPr>
          <p:cNvSpPr txBox="1"/>
          <p:nvPr/>
        </p:nvSpPr>
        <p:spPr>
          <a:xfrm>
            <a:off x="1379415" y="720436"/>
            <a:ext cx="943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atin typeface="+mj-lt"/>
              </a:rPr>
              <a:t>solid  ⇌  solution  ⇌  root surface  ⇌  plant  tissue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8CC876-2DE8-D306-CD3A-0FD71C42CE40}"/>
              </a:ext>
            </a:extLst>
          </p:cNvPr>
          <p:cNvSpPr/>
          <p:nvPr/>
        </p:nvSpPr>
        <p:spPr>
          <a:xfrm>
            <a:off x="1811338" y="691502"/>
            <a:ext cx="1066800" cy="73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2" name="Picture 6" descr="iron deficiency (  ) on common bean (Phaseolus vulgaris ) - 536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36" y="3645025"/>
            <a:ext cx="4189351" cy="28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64230" y="4648200"/>
            <a:ext cx="9144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383280" y="1808820"/>
            <a:ext cx="2741476" cy="283938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>
            <a:outerShdw blurRad="25400"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4297680" y="3933056"/>
            <a:ext cx="5319464" cy="1400944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>
            <a:outerShdw blurRad="25400"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297680" y="1808820"/>
            <a:ext cx="5319464" cy="283938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>
            <a:outerShdw blurRad="25400"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t="12308" r="23031" b="35876"/>
          <a:stretch/>
        </p:blipFill>
        <p:spPr bwMode="auto">
          <a:xfrm>
            <a:off x="6124756" y="1808820"/>
            <a:ext cx="3505200" cy="2137184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1325880" y="341314"/>
            <a:ext cx="8229600" cy="12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sz="3600" dirty="0">
                <a:solidFill>
                  <a:schemeClr val="tx1"/>
                </a:solidFill>
                <a:effectLst/>
              </a:rPr>
              <a:t>Iron deficiency chlorosis ...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     ... is not a plant deficiency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816571" y="1819477"/>
            <a:ext cx="3394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i="1" dirty="0">
                <a:latin typeface="+mn-lt"/>
              </a:rPr>
              <a:t>chlorosis: “lack of chlorophyll”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0C75D-3630-F580-7FEF-4060F60ED7D2}"/>
              </a:ext>
            </a:extLst>
          </p:cNvPr>
          <p:cNvSpPr txBox="1"/>
          <p:nvPr/>
        </p:nvSpPr>
        <p:spPr>
          <a:xfrm>
            <a:off x="6940448" y="4219585"/>
            <a:ext cx="396300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/>
              <a:t>Treatment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tolerant varieties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manure!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in-furrow iron?</a:t>
            </a:r>
          </a:p>
        </p:txBody>
      </p:sp>
    </p:spTree>
    <p:extLst>
      <p:ext uri="{BB962C8B-B14F-4D97-AF65-F5344CB8AC3E}">
        <p14:creationId xmlns:p14="http://schemas.microsoft.com/office/powerpoint/2010/main" val="7928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>
            <a:extLst>
              <a:ext uri="{FF2B5EF4-FFF2-40B4-BE49-F238E27FC236}">
                <a16:creationId xmlns:a16="http://schemas.microsoft.com/office/drawing/2014/main" id="{1DCF7300-D72B-43D4-9E27-31EBEE47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065" y="102227"/>
            <a:ext cx="7028619" cy="69987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Is your soil healthy?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9BE22-7C36-DFAC-CBF1-3AEEEFB1653A}"/>
              </a:ext>
            </a:extLst>
          </p:cNvPr>
          <p:cNvGrpSpPr/>
          <p:nvPr/>
        </p:nvGrpSpPr>
        <p:grpSpPr>
          <a:xfrm>
            <a:off x="2046387" y="1084741"/>
            <a:ext cx="8765977" cy="5614348"/>
            <a:chOff x="1713012" y="1151416"/>
            <a:chExt cx="8765977" cy="56143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D29B2F-6ACC-0E31-9DA9-B0456F98202D}"/>
                </a:ext>
              </a:extLst>
            </p:cNvPr>
            <p:cNvGrpSpPr/>
            <p:nvPr/>
          </p:nvGrpSpPr>
          <p:grpSpPr>
            <a:xfrm>
              <a:off x="1713012" y="1151416"/>
              <a:ext cx="8765977" cy="5614348"/>
              <a:chOff x="1713012" y="1151416"/>
              <a:chExt cx="8765977" cy="561434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775849-F373-431B-9F67-46DBB414002A}"/>
                  </a:ext>
                </a:extLst>
              </p:cNvPr>
              <p:cNvSpPr/>
              <p:nvPr/>
            </p:nvSpPr>
            <p:spPr>
              <a:xfrm>
                <a:off x="3899193" y="1196752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blow or flow away?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00A149-61A7-4E4D-B7B0-0AC5AD29C041}"/>
                  </a:ext>
                </a:extLst>
              </p:cNvPr>
              <p:cNvSpPr/>
              <p:nvPr/>
            </p:nvSpPr>
            <p:spPr>
              <a:xfrm>
                <a:off x="3900265" y="1736812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allow water to 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soak in quickly?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36798F1-CD7E-4273-B3D3-64F97AE5C82B}"/>
                  </a:ext>
                </a:extLst>
              </p:cNvPr>
              <p:cNvSpPr/>
              <p:nvPr/>
            </p:nvSpPr>
            <p:spPr>
              <a:xfrm>
                <a:off x="3896641" y="3220355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crust or seal off?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5283CD-BC93-4152-B937-18888C284504}"/>
                  </a:ext>
                </a:extLst>
              </p:cNvPr>
              <p:cNvSpPr/>
              <p:nvPr/>
            </p:nvSpPr>
            <p:spPr>
              <a:xfrm>
                <a:off x="3897468" y="2642713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drain?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328E97-3518-4195-84CA-1D6AC6B50F66}"/>
                  </a:ext>
                </a:extLst>
              </p:cNvPr>
              <p:cNvSpPr/>
              <p:nvPr/>
            </p:nvSpPr>
            <p:spPr>
              <a:xfrm>
                <a:off x="3897865" y="4804884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Are there areas where plants die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or grow poorly?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6110FC-C093-448A-B836-673A466C0F0C}"/>
                  </a:ext>
                </a:extLst>
              </p:cNvPr>
              <p:cNvSpPr/>
              <p:nvPr/>
            </p:nvSpPr>
            <p:spPr>
              <a:xfrm>
                <a:off x="3896068" y="3894447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crop recover the nutrients 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that I applied?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9E82ED-EF25-4D72-9384-91A7FD9FEEE5}"/>
                  </a:ext>
                </a:extLst>
              </p:cNvPr>
              <p:cNvSpPr/>
              <p:nvPr/>
            </p:nvSpPr>
            <p:spPr>
              <a:xfrm>
                <a:off x="1713012" y="5950799"/>
                <a:ext cx="1737360" cy="7315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healthy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DB7DB1-CC20-4B7E-8B2B-65D5EB544595}"/>
                  </a:ext>
                </a:extLst>
              </p:cNvPr>
              <p:cNvSpPr/>
              <p:nvPr/>
            </p:nvSpPr>
            <p:spPr>
              <a:xfrm>
                <a:off x="8741629" y="6034244"/>
                <a:ext cx="1737360" cy="7315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not healthy</a:t>
                </a:r>
              </a:p>
            </p:txBody>
          </p: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EBEAC947-9A4E-47F1-87D8-2E39099127EC}"/>
                  </a:ext>
                </a:extLst>
              </p:cNvPr>
              <p:cNvCxnSpPr>
                <a:cxnSpLocks/>
                <a:stCxn id="21" idx="1"/>
                <a:endCxn id="41" idx="0"/>
              </p:cNvCxnSpPr>
              <p:nvPr/>
            </p:nvCxnSpPr>
            <p:spPr>
              <a:xfrm rot="10800000" flipV="1">
                <a:off x="2581692" y="1382857"/>
                <a:ext cx="417510" cy="4567941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756C719-390D-4492-A3A0-86ECE48457DE}"/>
                  </a:ext>
                </a:extLst>
              </p:cNvPr>
              <p:cNvGrpSpPr/>
              <p:nvPr/>
            </p:nvGrpSpPr>
            <p:grpSpPr>
              <a:xfrm>
                <a:off x="2581692" y="1154258"/>
                <a:ext cx="1318573" cy="4796541"/>
                <a:chOff x="837327" y="743574"/>
                <a:chExt cx="1318573" cy="4796541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DA3EA12-3C7E-473B-9D1B-B96FD915F270}"/>
                    </a:ext>
                  </a:extLst>
                </p:cNvPr>
                <p:cNvGrpSpPr/>
                <p:nvPr/>
              </p:nvGrpSpPr>
              <p:grpSpPr>
                <a:xfrm>
                  <a:off x="1183284" y="743574"/>
                  <a:ext cx="711633" cy="4242954"/>
                  <a:chOff x="1390548" y="713094"/>
                  <a:chExt cx="711633" cy="4242954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D2937396-78BA-486E-944D-1839B6EDE7FB}"/>
                      </a:ext>
                    </a:extLst>
                  </p:cNvPr>
                  <p:cNvSpPr/>
                  <p:nvPr/>
                </p:nvSpPr>
                <p:spPr>
                  <a:xfrm>
                    <a:off x="1390548" y="449884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33B86B9-12A6-46D6-A65A-30DC61F1F283}"/>
                      </a:ext>
                    </a:extLst>
                  </p:cNvPr>
                  <p:cNvSpPr/>
                  <p:nvPr/>
                </p:nvSpPr>
                <p:spPr>
                  <a:xfrm>
                    <a:off x="1432589" y="2736082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A06E5DFC-3E93-40F8-960B-DAFACF176A53}"/>
                      </a:ext>
                    </a:extLst>
                  </p:cNvPr>
                  <p:cNvSpPr/>
                  <p:nvPr/>
                </p:nvSpPr>
                <p:spPr>
                  <a:xfrm>
                    <a:off x="1462101" y="713094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E6534B5-1AA5-4C9E-8BA4-F468F0315F8D}"/>
                      </a:ext>
                    </a:extLst>
                  </p:cNvPr>
                  <p:cNvSpPr/>
                  <p:nvPr/>
                </p:nvSpPr>
                <p:spPr>
                  <a:xfrm>
                    <a:off x="1403162" y="358899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D11A736-4B88-405F-B2AF-572BE9D186DB}"/>
                      </a:ext>
                    </a:extLst>
                  </p:cNvPr>
                  <p:cNvSpPr/>
                  <p:nvPr/>
                </p:nvSpPr>
                <p:spPr>
                  <a:xfrm>
                    <a:off x="1445919" y="143866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3CF0A16-FC41-41D6-88F8-1220A0ADDCB5}"/>
                      </a:ext>
                    </a:extLst>
                  </p:cNvPr>
                  <p:cNvSpPr/>
                  <p:nvPr/>
                </p:nvSpPr>
                <p:spPr>
                  <a:xfrm>
                    <a:off x="1426952" y="216126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</p:grpSp>
            <p:cxnSp>
              <p:nvCxnSpPr>
                <p:cNvPr id="76" name="Connector: Elbow 75">
                  <a:extLst>
                    <a:ext uri="{FF2B5EF4-FFF2-40B4-BE49-F238E27FC236}">
                      <a16:creationId xmlns:a16="http://schemas.microsoft.com/office/drawing/2014/main" id="{B65F5205-B28E-43EB-9093-BCF95EB51759}"/>
                    </a:ext>
                  </a:extLst>
                </p:cNvPr>
                <p:cNvCxnSpPr>
                  <a:cxnSpLocks/>
                  <a:stCxn id="19" idx="1"/>
                  <a:endCxn id="41" idx="0"/>
                </p:cNvCxnSpPr>
                <p:nvPr/>
              </p:nvCxnSpPr>
              <p:spPr>
                <a:xfrm rot="10800000" flipV="1">
                  <a:off x="837328" y="4757927"/>
                  <a:ext cx="345957" cy="78218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: Elbow 76">
                  <a:extLst>
                    <a:ext uri="{FF2B5EF4-FFF2-40B4-BE49-F238E27FC236}">
                      <a16:creationId xmlns:a16="http://schemas.microsoft.com/office/drawing/2014/main" id="{7CE8426A-8F19-447D-951A-8A3502FF1869}"/>
                    </a:ext>
                  </a:extLst>
                </p:cNvPr>
                <p:cNvCxnSpPr>
                  <a:cxnSpLocks/>
                  <a:stCxn id="24" idx="1"/>
                  <a:endCxn id="41" idx="0"/>
                </p:cNvCxnSpPr>
                <p:nvPr/>
              </p:nvCxnSpPr>
              <p:spPr>
                <a:xfrm rot="10800000" flipV="1">
                  <a:off x="837328" y="3848069"/>
                  <a:ext cx="358571" cy="169204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: Elbow 77">
                  <a:extLst>
                    <a:ext uri="{FF2B5EF4-FFF2-40B4-BE49-F238E27FC236}">
                      <a16:creationId xmlns:a16="http://schemas.microsoft.com/office/drawing/2014/main" id="{63E6EB57-71FE-4D61-A984-0573F342F122}"/>
                    </a:ext>
                  </a:extLst>
                </p:cNvPr>
                <p:cNvCxnSpPr>
                  <a:cxnSpLocks/>
                  <a:stCxn id="20" idx="1"/>
                  <a:endCxn id="41" idx="0"/>
                </p:cNvCxnSpPr>
                <p:nvPr/>
              </p:nvCxnSpPr>
              <p:spPr>
                <a:xfrm rot="10800000" flipV="1">
                  <a:off x="837327" y="2995161"/>
                  <a:ext cx="387998" cy="2544953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: Elbow 78">
                  <a:extLst>
                    <a:ext uri="{FF2B5EF4-FFF2-40B4-BE49-F238E27FC236}">
                      <a16:creationId xmlns:a16="http://schemas.microsoft.com/office/drawing/2014/main" id="{227DAF40-792A-48D6-9779-5FC221D47D8C}"/>
                    </a:ext>
                  </a:extLst>
                </p:cNvPr>
                <p:cNvCxnSpPr>
                  <a:cxnSpLocks/>
                  <a:stCxn id="26" idx="1"/>
                  <a:endCxn id="41" idx="0"/>
                </p:cNvCxnSpPr>
                <p:nvPr/>
              </p:nvCxnSpPr>
              <p:spPr>
                <a:xfrm rot="10800000" flipV="1">
                  <a:off x="837328" y="2420345"/>
                  <a:ext cx="382361" cy="311977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: Elbow 79">
                  <a:extLst>
                    <a:ext uri="{FF2B5EF4-FFF2-40B4-BE49-F238E27FC236}">
                      <a16:creationId xmlns:a16="http://schemas.microsoft.com/office/drawing/2014/main" id="{2D13C931-B3CE-4F41-AB8A-FC9F39B1B5EF}"/>
                    </a:ext>
                  </a:extLst>
                </p:cNvPr>
                <p:cNvCxnSpPr>
                  <a:cxnSpLocks/>
                  <a:stCxn id="25" idx="1"/>
                  <a:endCxn id="41" idx="0"/>
                </p:cNvCxnSpPr>
                <p:nvPr/>
              </p:nvCxnSpPr>
              <p:spPr>
                <a:xfrm rot="10800000" flipV="1">
                  <a:off x="837327" y="1697739"/>
                  <a:ext cx="401328" cy="384237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098918F-71FB-49E0-A714-459219283F00}"/>
                    </a:ext>
                  </a:extLst>
                </p:cNvPr>
                <p:cNvCxnSpPr>
                  <a:cxnSpLocks/>
                  <a:stCxn id="21" idx="3"/>
                  <a:endCxn id="8" idx="1"/>
                </p:cNvCxnSpPr>
                <p:nvPr/>
              </p:nvCxnSpPr>
              <p:spPr>
                <a:xfrm flipV="1">
                  <a:off x="1894917" y="968948"/>
                  <a:ext cx="259911" cy="32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2F5FB1F4-2641-4DAF-823C-579ABB5A73DA}"/>
                    </a:ext>
                  </a:extLst>
                </p:cNvPr>
                <p:cNvCxnSpPr>
                  <a:cxnSpLocks/>
                  <a:stCxn id="25" idx="3"/>
                  <a:endCxn id="9" idx="1"/>
                </p:cNvCxnSpPr>
                <p:nvPr/>
              </p:nvCxnSpPr>
              <p:spPr>
                <a:xfrm flipV="1">
                  <a:off x="1878735" y="1691888"/>
                  <a:ext cx="277165" cy="5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3B99DC33-C4DA-4056-9B33-FFA58EA53324}"/>
                    </a:ext>
                  </a:extLst>
                </p:cNvPr>
                <p:cNvCxnSpPr>
                  <a:cxnSpLocks/>
                  <a:stCxn id="26" idx="3"/>
                  <a:endCxn id="11" idx="1"/>
                </p:cNvCxnSpPr>
                <p:nvPr/>
              </p:nvCxnSpPr>
              <p:spPr>
                <a:xfrm flipV="1">
                  <a:off x="1859768" y="2414909"/>
                  <a:ext cx="293335" cy="54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E45F92D-4A9C-4929-B8E9-D4A3DC995A72}"/>
                    </a:ext>
                  </a:extLst>
                </p:cNvPr>
                <p:cNvCxnSpPr>
                  <a:cxnSpLocks/>
                  <a:stCxn id="20" idx="3"/>
                  <a:endCxn id="10" idx="1"/>
                </p:cNvCxnSpPr>
                <p:nvPr/>
              </p:nvCxnSpPr>
              <p:spPr>
                <a:xfrm flipV="1">
                  <a:off x="1865405" y="2992551"/>
                  <a:ext cx="286871" cy="26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909A160A-C297-4614-9712-B872A245BFB4}"/>
                    </a:ext>
                  </a:extLst>
                </p:cNvPr>
                <p:cNvCxnSpPr>
                  <a:cxnSpLocks/>
                  <a:stCxn id="24" idx="3"/>
                  <a:endCxn id="13" idx="1"/>
                </p:cNvCxnSpPr>
                <p:nvPr/>
              </p:nvCxnSpPr>
              <p:spPr>
                <a:xfrm>
                  <a:off x="1835978" y="3848070"/>
                  <a:ext cx="315725" cy="14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000D19D-B71E-4E79-800A-D8D65F00BA67}"/>
                    </a:ext>
                  </a:extLst>
                </p:cNvPr>
                <p:cNvCxnSpPr>
                  <a:cxnSpLocks/>
                  <a:stCxn id="19" idx="3"/>
                  <a:endCxn id="12" idx="1"/>
                </p:cNvCxnSpPr>
                <p:nvPr/>
              </p:nvCxnSpPr>
              <p:spPr>
                <a:xfrm>
                  <a:off x="1823364" y="4757928"/>
                  <a:ext cx="330136" cy="2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C8AD7E4-55F4-4915-B77F-4FF0907306B4}"/>
                  </a:ext>
                </a:extLst>
              </p:cNvPr>
              <p:cNvGrpSpPr/>
              <p:nvPr/>
            </p:nvGrpSpPr>
            <p:grpSpPr>
              <a:xfrm>
                <a:off x="8468068" y="1151416"/>
                <a:ext cx="1142241" cy="4882828"/>
                <a:chOff x="6723703" y="740732"/>
                <a:chExt cx="1142241" cy="488282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4FA75C7-D5E9-4F6B-A8F0-0A482E760039}"/>
                    </a:ext>
                  </a:extLst>
                </p:cNvPr>
                <p:cNvGrpSpPr/>
                <p:nvPr/>
              </p:nvGrpSpPr>
              <p:grpSpPr>
                <a:xfrm>
                  <a:off x="6939614" y="740732"/>
                  <a:ext cx="688386" cy="4247824"/>
                  <a:chOff x="6882695" y="671834"/>
                  <a:chExt cx="688386" cy="4333208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09C4DFC-E021-4D48-89B8-BCCDC88B806F}"/>
                      </a:ext>
                    </a:extLst>
                  </p:cNvPr>
                  <p:cNvSpPr/>
                  <p:nvPr/>
                </p:nvSpPr>
                <p:spPr>
                  <a:xfrm>
                    <a:off x="6930519" y="671834"/>
                    <a:ext cx="640080" cy="457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AA8249B-A49D-483F-ABC0-4397C560637A}"/>
                      </a:ext>
                    </a:extLst>
                  </p:cNvPr>
                  <p:cNvSpPr/>
                  <p:nvPr/>
                </p:nvSpPr>
                <p:spPr>
                  <a:xfrm>
                    <a:off x="6916418" y="215812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6C8D2A7-9766-4697-8932-4839DE8F9269}"/>
                      </a:ext>
                    </a:extLst>
                  </p:cNvPr>
                  <p:cNvSpPr/>
                  <p:nvPr/>
                </p:nvSpPr>
                <p:spPr>
                  <a:xfrm>
                    <a:off x="6902542" y="362097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E762FED-34A8-4829-8421-37DDCA635150}"/>
                      </a:ext>
                    </a:extLst>
                  </p:cNvPr>
                  <p:cNvSpPr/>
                  <p:nvPr/>
                </p:nvSpPr>
                <p:spPr>
                  <a:xfrm>
                    <a:off x="6931001" y="1415527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A3E0D018-86E2-48E0-9EC8-D07B1DC251D9}"/>
                      </a:ext>
                    </a:extLst>
                  </p:cNvPr>
                  <p:cNvSpPr/>
                  <p:nvPr/>
                </p:nvSpPr>
                <p:spPr>
                  <a:xfrm>
                    <a:off x="6882695" y="4547841"/>
                    <a:ext cx="640080" cy="4572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300B716-DBA8-471C-865E-BABB6615410B}"/>
                      </a:ext>
                    </a:extLst>
                  </p:cNvPr>
                  <p:cNvSpPr/>
                  <p:nvPr/>
                </p:nvSpPr>
                <p:spPr>
                  <a:xfrm>
                    <a:off x="6906184" y="273810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B1152DC-FADB-433F-9169-ACBBE47BA398}"/>
                    </a:ext>
                  </a:extLst>
                </p:cNvPr>
                <p:cNvGrpSpPr/>
                <p:nvPr/>
              </p:nvGrpSpPr>
              <p:grpSpPr>
                <a:xfrm>
                  <a:off x="7579694" y="964827"/>
                  <a:ext cx="286250" cy="4658733"/>
                  <a:chOff x="7579694" y="964827"/>
                  <a:chExt cx="286250" cy="4658733"/>
                </a:xfrm>
              </p:grpSpPr>
              <p:cxnSp>
                <p:nvCxnSpPr>
                  <p:cNvPr id="50" name="Connector: Elbow 49">
                    <a:extLst>
                      <a:ext uri="{FF2B5EF4-FFF2-40B4-BE49-F238E27FC236}">
                        <a16:creationId xmlns:a16="http://schemas.microsoft.com/office/drawing/2014/main" id="{ED4BD561-AAB5-40FB-8C50-B6DF98216414}"/>
                      </a:ext>
                    </a:extLst>
                  </p:cNvPr>
                  <p:cNvCxnSpPr>
                    <a:cxnSpLocks/>
                    <a:stCxn id="22" idx="3"/>
                    <a:endCxn id="42" idx="0"/>
                  </p:cNvCxnSpPr>
                  <p:nvPr/>
                </p:nvCxnSpPr>
                <p:spPr>
                  <a:xfrm>
                    <a:off x="7579694" y="4764460"/>
                    <a:ext cx="286250" cy="859100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or: Elbow 57">
                    <a:extLst>
                      <a:ext uri="{FF2B5EF4-FFF2-40B4-BE49-F238E27FC236}">
                        <a16:creationId xmlns:a16="http://schemas.microsoft.com/office/drawing/2014/main" id="{3E135E94-896B-4AE2-BCD5-A1D0FD028721}"/>
                      </a:ext>
                    </a:extLst>
                  </p:cNvPr>
                  <p:cNvCxnSpPr>
                    <a:cxnSpLocks/>
                    <a:stCxn id="17" idx="3"/>
                    <a:endCxn id="42" idx="0"/>
                  </p:cNvCxnSpPr>
                  <p:nvPr/>
                </p:nvCxnSpPr>
                <p:spPr>
                  <a:xfrm>
                    <a:off x="7599541" y="3855853"/>
                    <a:ext cx="266403" cy="1767707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or: Elbow 60">
                    <a:extLst>
                      <a:ext uri="{FF2B5EF4-FFF2-40B4-BE49-F238E27FC236}">
                        <a16:creationId xmlns:a16="http://schemas.microsoft.com/office/drawing/2014/main" id="{ACDF1E48-6C63-4E43-8BE6-06B7B9A231C6}"/>
                      </a:ext>
                    </a:extLst>
                  </p:cNvPr>
                  <p:cNvCxnSpPr>
                    <a:cxnSpLocks/>
                    <a:stCxn id="23" idx="3"/>
                    <a:endCxn id="42" idx="0"/>
                  </p:cNvCxnSpPr>
                  <p:nvPr/>
                </p:nvCxnSpPr>
                <p:spPr>
                  <a:xfrm>
                    <a:off x="7603183" y="2990384"/>
                    <a:ext cx="262761" cy="2633176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or: Elbow 63">
                    <a:extLst>
                      <a:ext uri="{FF2B5EF4-FFF2-40B4-BE49-F238E27FC236}">
                        <a16:creationId xmlns:a16="http://schemas.microsoft.com/office/drawing/2014/main" id="{6C016144-4E36-48C3-A730-6E883BAC39FB}"/>
                      </a:ext>
                    </a:extLst>
                  </p:cNvPr>
                  <p:cNvCxnSpPr>
                    <a:cxnSpLocks/>
                    <a:stCxn id="16" idx="3"/>
                    <a:endCxn id="42" idx="0"/>
                  </p:cNvCxnSpPr>
                  <p:nvPr/>
                </p:nvCxnSpPr>
                <p:spPr>
                  <a:xfrm>
                    <a:off x="7613417" y="2421835"/>
                    <a:ext cx="252527" cy="3201725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ctor: Elbow 66">
                    <a:extLst>
                      <a:ext uri="{FF2B5EF4-FFF2-40B4-BE49-F238E27FC236}">
                        <a16:creationId xmlns:a16="http://schemas.microsoft.com/office/drawing/2014/main" id="{54A41CF9-A262-4266-B3DD-49399ECACC72}"/>
                      </a:ext>
                    </a:extLst>
                  </p:cNvPr>
                  <p:cNvCxnSpPr>
                    <a:cxnSpLocks/>
                    <a:stCxn id="18" idx="3"/>
                    <a:endCxn id="42" idx="0"/>
                  </p:cNvCxnSpPr>
                  <p:nvPr/>
                </p:nvCxnSpPr>
                <p:spPr>
                  <a:xfrm>
                    <a:off x="7628000" y="1693867"/>
                    <a:ext cx="237944" cy="392969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or: Elbow 69">
                    <a:extLst>
                      <a:ext uri="{FF2B5EF4-FFF2-40B4-BE49-F238E27FC236}">
                        <a16:creationId xmlns:a16="http://schemas.microsoft.com/office/drawing/2014/main" id="{83FFDD8C-9F20-4C66-8AC7-54B7AF27267D}"/>
                      </a:ext>
                    </a:extLst>
                  </p:cNvPr>
                  <p:cNvCxnSpPr>
                    <a:cxnSpLocks/>
                    <a:stCxn id="15" idx="3"/>
                    <a:endCxn id="42" idx="0"/>
                  </p:cNvCxnSpPr>
                  <p:nvPr/>
                </p:nvCxnSpPr>
                <p:spPr>
                  <a:xfrm>
                    <a:off x="7627518" y="964827"/>
                    <a:ext cx="238426" cy="465873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9161537-5332-4457-9E91-9DAADDD3D42D}"/>
                    </a:ext>
                  </a:extLst>
                </p:cNvPr>
                <p:cNvCxnSpPr>
                  <a:cxnSpLocks/>
                  <a:stCxn id="8" idx="3"/>
                  <a:endCxn id="15" idx="1"/>
                </p:cNvCxnSpPr>
                <p:nvPr/>
              </p:nvCxnSpPr>
              <p:spPr>
                <a:xfrm flipV="1">
                  <a:off x="6726828" y="964827"/>
                  <a:ext cx="260610" cy="4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440230-3C9F-4B1A-A7C0-73408199E36B}"/>
                    </a:ext>
                  </a:extLst>
                </p:cNvPr>
                <p:cNvCxnSpPr>
                  <a:cxnSpLocks/>
                  <a:stCxn id="9" idx="3"/>
                  <a:endCxn id="18" idx="1"/>
                </p:cNvCxnSpPr>
                <p:nvPr/>
              </p:nvCxnSpPr>
              <p:spPr>
                <a:xfrm>
                  <a:off x="6727900" y="1691888"/>
                  <a:ext cx="260020" cy="19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4C22354-49C8-4908-835C-35A6CA797B92}"/>
                    </a:ext>
                  </a:extLst>
                </p:cNvPr>
                <p:cNvCxnSpPr>
                  <a:cxnSpLocks/>
                  <a:stCxn id="11" idx="3"/>
                  <a:endCxn id="16" idx="1"/>
                </p:cNvCxnSpPr>
                <p:nvPr/>
              </p:nvCxnSpPr>
              <p:spPr>
                <a:xfrm>
                  <a:off x="6725103" y="2414909"/>
                  <a:ext cx="248234" cy="69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4475F92B-5807-4C48-9216-A5B07969B605}"/>
                    </a:ext>
                  </a:extLst>
                </p:cNvPr>
                <p:cNvCxnSpPr>
                  <a:cxnSpLocks/>
                  <a:stCxn id="12" idx="3"/>
                  <a:endCxn id="22" idx="1"/>
                </p:cNvCxnSpPr>
                <p:nvPr/>
              </p:nvCxnSpPr>
              <p:spPr>
                <a:xfrm>
                  <a:off x="6725500" y="4759960"/>
                  <a:ext cx="214114" cy="45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90FAEEE-01D7-483E-A323-B61BE74023BF}"/>
                    </a:ext>
                  </a:extLst>
                </p:cNvPr>
                <p:cNvCxnSpPr>
                  <a:cxnSpLocks/>
                  <a:stCxn id="10" idx="3"/>
                  <a:endCxn id="23" idx="1"/>
                </p:cNvCxnSpPr>
                <p:nvPr/>
              </p:nvCxnSpPr>
              <p:spPr>
                <a:xfrm flipV="1">
                  <a:off x="6724276" y="2990384"/>
                  <a:ext cx="238827" cy="21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8B1E2BA1-C655-4826-B2F7-E3C3A6D77F63}"/>
                    </a:ext>
                  </a:extLst>
                </p:cNvPr>
                <p:cNvCxnSpPr>
                  <a:cxnSpLocks/>
                  <a:stCxn id="13" idx="3"/>
                  <a:endCxn id="17" idx="1"/>
                </p:cNvCxnSpPr>
                <p:nvPr/>
              </p:nvCxnSpPr>
              <p:spPr>
                <a:xfrm>
                  <a:off x="6723703" y="3849523"/>
                  <a:ext cx="235758" cy="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92014B6-98FF-4F9F-A97E-8BD773FF0AD0}"/>
                </a:ext>
              </a:extLst>
            </p:cNvPr>
            <p:cNvSpPr txBox="1"/>
            <p:nvPr/>
          </p:nvSpPr>
          <p:spPr>
            <a:xfrm>
              <a:off x="4371219" y="6488765"/>
              <a:ext cx="3621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http://csanr.wsu.edu/whats-the-problem-with-my-soil/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06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D2496-530E-4F7A-A45D-E5CFF75B7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930" y="1216264"/>
            <a:ext cx="2431045" cy="162242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BED415-6A66-4686-91E2-E88AFF539CC8}"/>
              </a:ext>
            </a:extLst>
          </p:cNvPr>
          <p:cNvSpPr txBox="1">
            <a:spLocks/>
          </p:cNvSpPr>
          <p:nvPr/>
        </p:nvSpPr>
        <p:spPr bwMode="auto">
          <a:xfrm>
            <a:off x="1482746" y="2211511"/>
            <a:ext cx="9613621" cy="48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kern="0" dirty="0">
                <a:effectLst/>
                <a:latin typeface="Calibri" panose="020F0502020204030204"/>
              </a:rPr>
              <a:t>classifying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kern="0" dirty="0">
                <a:effectLst/>
                <a:latin typeface="Calibri" panose="020F0502020204030204"/>
              </a:rPr>
              <a:t>identify differences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kern="0" dirty="0">
                <a:effectLst/>
                <a:latin typeface="Calibri" panose="020F0502020204030204"/>
              </a:rPr>
              <a:t>separate into categories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kern="0" dirty="0">
                <a:effectLst/>
                <a:latin typeface="Calibri" panose="020F0502020204030204"/>
              </a:rPr>
              <a:t>predicting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kern="0" dirty="0">
                <a:effectLst/>
                <a:latin typeface="Calibri" panose="020F0502020204030204"/>
              </a:rPr>
              <a:t>to identify probability that some change or activity will occur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kern="0" dirty="0">
                <a:effectLst/>
                <a:latin typeface="Calibri" panose="020F0502020204030204"/>
              </a:rPr>
              <a:t>monitoring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kern="0" dirty="0">
                <a:effectLst/>
                <a:latin typeface="Calibri" panose="020F0502020204030204"/>
              </a:rPr>
              <a:t>track progressive changes or activity over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08584-7C1B-41C4-A046-C15E1C6A5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379" y="2723745"/>
            <a:ext cx="2574788" cy="14483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7F46C8-07B2-4CA2-8313-C1B34A5180DC}"/>
              </a:ext>
            </a:extLst>
          </p:cNvPr>
          <p:cNvSpPr txBox="1">
            <a:spLocks/>
          </p:cNvSpPr>
          <p:nvPr/>
        </p:nvSpPr>
        <p:spPr bwMode="auto">
          <a:xfrm>
            <a:off x="742950" y="268651"/>
            <a:ext cx="9078022" cy="18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defTabSz="914400">
              <a:defRPr/>
            </a:pPr>
            <a:r>
              <a:rPr lang="en-US" sz="2800" b="1" kern="0" dirty="0">
                <a:solidFill>
                  <a:schemeClr val="tx1"/>
                </a:solidFill>
                <a:effectLst/>
                <a:latin typeface="Calibri" panose="020F0502020204030204"/>
              </a:rPr>
              <a:t>Soil testing is a </a:t>
            </a:r>
            <a:r>
              <a:rPr lang="en-US" sz="2800" b="1" u="sng" kern="0" dirty="0">
                <a:solidFill>
                  <a:schemeClr val="tx1"/>
                </a:solidFill>
                <a:effectLst/>
                <a:latin typeface="Calibri" panose="020F0502020204030204"/>
              </a:rPr>
              <a:t>technology</a:t>
            </a:r>
            <a:r>
              <a:rPr lang="en-US" sz="2800" b="1" kern="0" dirty="0">
                <a:solidFill>
                  <a:schemeClr val="tx1"/>
                </a:solidFill>
                <a:effectLst/>
                <a:latin typeface="Calibri" panose="020F0502020204030204"/>
              </a:rPr>
              <a:t> </a:t>
            </a:r>
            <a:r>
              <a:rPr lang="en-US" sz="2800" b="1" u="sng" kern="0" dirty="0">
                <a:solidFill>
                  <a:schemeClr val="tx1"/>
                </a:solidFill>
                <a:effectLst/>
                <a:latin typeface="Calibri" panose="020F0502020204030204"/>
              </a:rPr>
              <a:t>tool</a:t>
            </a:r>
            <a:r>
              <a:rPr lang="en-US" sz="2800" b="1" kern="0" dirty="0">
                <a:solidFill>
                  <a:schemeClr val="tx1"/>
                </a:solidFill>
                <a:effectLst/>
                <a:latin typeface="Calibri" panose="020F0502020204030204"/>
              </a:rPr>
              <a:t> that is used</a:t>
            </a:r>
          </a:p>
          <a:p>
            <a:pPr algn="l" defTabSz="914400">
              <a:defRPr/>
            </a:pPr>
            <a:r>
              <a:rPr lang="en-US" sz="2800" b="1" kern="0" dirty="0">
                <a:solidFill>
                  <a:schemeClr val="tx1"/>
                </a:solidFill>
                <a:effectLst/>
                <a:latin typeface="Calibri" panose="020F0502020204030204"/>
              </a:rPr>
              <a:t>     to provide </a:t>
            </a:r>
            <a:r>
              <a:rPr lang="en-US" sz="2800" b="1" u="sng" kern="0" dirty="0">
                <a:solidFill>
                  <a:schemeClr val="tx1"/>
                </a:solidFill>
                <a:effectLst/>
                <a:latin typeface="Calibri" panose="020F0502020204030204"/>
              </a:rPr>
              <a:t>meaningful and functional data</a:t>
            </a:r>
            <a:r>
              <a:rPr lang="en-US" sz="2800" b="1" kern="0" dirty="0">
                <a:solidFill>
                  <a:schemeClr val="tx1"/>
                </a:solidFill>
                <a:effectLst/>
                <a:latin typeface="Calibri" panose="020F0502020204030204"/>
              </a:rPr>
              <a:t> </a:t>
            </a:r>
          </a:p>
          <a:p>
            <a:pPr algn="l" defTabSz="914400">
              <a:defRPr/>
            </a:pPr>
            <a:r>
              <a:rPr lang="en-US" sz="2800" b="1" kern="0" dirty="0">
                <a:solidFill>
                  <a:schemeClr val="tx1"/>
                </a:solidFill>
                <a:effectLst/>
                <a:latin typeface="Calibri" panose="020F0502020204030204"/>
              </a:rPr>
              <a:t>          to help make soil fertility management decisions </a:t>
            </a:r>
          </a:p>
          <a:p>
            <a:pPr algn="l" defTabSz="914400">
              <a:defRPr/>
            </a:pPr>
            <a:r>
              <a:rPr lang="en-US" sz="2800" b="1" kern="0" dirty="0">
                <a:solidFill>
                  <a:schemeClr val="tx1"/>
                </a:solidFill>
                <a:effectLst/>
                <a:latin typeface="Calibri" panose="020F0502020204030204"/>
              </a:rPr>
              <a:t>              by:</a:t>
            </a:r>
          </a:p>
        </p:txBody>
      </p:sp>
    </p:spTree>
    <p:extLst>
      <p:ext uri="{BB962C8B-B14F-4D97-AF65-F5344CB8AC3E}">
        <p14:creationId xmlns:p14="http://schemas.microsoft.com/office/powerpoint/2010/main" val="187556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0F9EF-41F7-44CD-BE2E-27BB737C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04" y="1891346"/>
            <a:ext cx="8915400" cy="37776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50000"/>
              <a:buNone/>
            </a:pPr>
            <a:r>
              <a:rPr lang="en-US" sz="2800" dirty="0">
                <a:solidFill>
                  <a:schemeClr val="tx1"/>
                </a:solidFill>
              </a:rPr>
              <a:t>Uses conductivity probe</a:t>
            </a:r>
          </a:p>
          <a:p>
            <a:pPr lvl="1">
              <a:spcBef>
                <a:spcPts val="0"/>
              </a:spcBef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“electrical conductivity” or “E.C.”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millimhos per centimeter, </a:t>
            </a:r>
            <a:r>
              <a:rPr lang="en-US" sz="2400" dirty="0" err="1">
                <a:solidFill>
                  <a:schemeClr val="tx1"/>
                </a:solidFill>
              </a:rPr>
              <a:t>mmho</a:t>
            </a:r>
            <a:r>
              <a:rPr lang="en-US" sz="2400" dirty="0">
                <a:solidFill>
                  <a:schemeClr val="tx1"/>
                </a:solidFill>
              </a:rPr>
              <a:t>/cm</a:t>
            </a:r>
          </a:p>
          <a:p>
            <a:pPr marL="0" indent="0">
              <a:spcBef>
                <a:spcPts val="0"/>
              </a:spcBef>
              <a:buSzPct val="50000"/>
              <a:buNone/>
            </a:pPr>
            <a:r>
              <a:rPr lang="en-US" sz="2600" dirty="0">
                <a:solidFill>
                  <a:schemeClr val="tx1"/>
                </a:solidFill>
              </a:rPr>
              <a:t>“Saline” soils</a:t>
            </a:r>
          </a:p>
          <a:p>
            <a:pPr lvl="1">
              <a:spcBef>
                <a:spcPts val="0"/>
              </a:spcBef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excessive total salts</a:t>
            </a:r>
          </a:p>
          <a:p>
            <a:pPr lvl="1">
              <a:spcBef>
                <a:spcPts val="0"/>
              </a:spcBef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causes water stress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“dry moisture”</a:t>
            </a:r>
          </a:p>
          <a:p>
            <a:pPr marL="0" indent="0">
              <a:spcBef>
                <a:spcPts val="0"/>
              </a:spcBef>
              <a:buSzPct val="50000"/>
              <a:buNone/>
            </a:pPr>
            <a:r>
              <a:rPr lang="en-US" sz="2600" dirty="0">
                <a:solidFill>
                  <a:schemeClr val="tx1"/>
                </a:solidFill>
              </a:rPr>
              <a:t>Sources of salt</a:t>
            </a:r>
          </a:p>
          <a:p>
            <a:pPr lvl="1">
              <a:spcBef>
                <a:spcPts val="0"/>
              </a:spcBef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may occur naturally</a:t>
            </a:r>
          </a:p>
          <a:p>
            <a:pPr lvl="1">
              <a:spcBef>
                <a:spcPts val="0"/>
              </a:spcBef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saline irrigation water</a:t>
            </a:r>
          </a:p>
          <a:p>
            <a:pPr lvl="1">
              <a:spcBef>
                <a:spcPts val="0"/>
              </a:spcBef>
              <a:buSzPct val="50000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SzPct val="50000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3E5753-F49B-4590-A0AD-471D69450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72" y="1219247"/>
            <a:ext cx="5765772" cy="678368"/>
          </a:xfrm>
          <a:ln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Soluble salts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6D621-0DB1-738F-29AB-1F41C5C4FF21}"/>
              </a:ext>
            </a:extLst>
          </p:cNvPr>
          <p:cNvSpPr txBox="1"/>
          <p:nvPr/>
        </p:nvSpPr>
        <p:spPr>
          <a:xfrm>
            <a:off x="611979" y="307920"/>
            <a:ext cx="943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atin typeface="+mj-lt"/>
              </a:rPr>
              <a:t>solid  ⇌  solution  ⇌  root surface  ⇌  plant  tissue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A28255-4119-6CC1-773C-9DB4EBC59E64}"/>
              </a:ext>
            </a:extLst>
          </p:cNvPr>
          <p:cNvGrpSpPr/>
          <p:nvPr/>
        </p:nvGrpSpPr>
        <p:grpSpPr>
          <a:xfrm>
            <a:off x="8361198" y="997265"/>
            <a:ext cx="3367899" cy="1965001"/>
            <a:chOff x="1118081" y="1113684"/>
            <a:chExt cx="3367899" cy="1965001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7A7335-B6C0-2CBE-E23C-0FA94195DE05}"/>
                </a:ext>
              </a:extLst>
            </p:cNvPr>
            <p:cNvSpPr/>
            <p:nvPr/>
          </p:nvSpPr>
          <p:spPr bwMode="auto">
            <a:xfrm>
              <a:off x="1128412" y="1122053"/>
              <a:ext cx="3357568" cy="106880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565D6B-7CB0-3256-A5B3-8D8B6986246C}"/>
                </a:ext>
              </a:extLst>
            </p:cNvPr>
            <p:cNvSpPr/>
            <p:nvPr/>
          </p:nvSpPr>
          <p:spPr bwMode="auto">
            <a:xfrm>
              <a:off x="1153808" y="2001528"/>
              <a:ext cx="3317883" cy="106880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latin typeface="Arial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67D17B-F8CE-559C-F43B-1F8572C71F81}"/>
                </a:ext>
              </a:extLst>
            </p:cNvPr>
            <p:cNvCxnSpPr/>
            <p:nvPr/>
          </p:nvCxnSpPr>
          <p:spPr bwMode="auto">
            <a:xfrm flipH="1">
              <a:off x="1128412" y="1120034"/>
              <a:ext cx="2" cy="1958651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F2F4D0-DC93-3E30-7422-47462F6AECB2}"/>
                </a:ext>
              </a:extLst>
            </p:cNvPr>
            <p:cNvCxnSpPr/>
            <p:nvPr/>
          </p:nvCxnSpPr>
          <p:spPr bwMode="auto">
            <a:xfrm>
              <a:off x="1985659" y="1120034"/>
              <a:ext cx="2" cy="1958651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4B94AB-7C94-0ED3-9FDC-A8E44C6F1389}"/>
                </a:ext>
              </a:extLst>
            </p:cNvPr>
            <p:cNvCxnSpPr/>
            <p:nvPr/>
          </p:nvCxnSpPr>
          <p:spPr bwMode="auto">
            <a:xfrm>
              <a:off x="2827833" y="1113684"/>
              <a:ext cx="0" cy="1958241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DC0BEA-CF76-15F4-6A73-122DC891CD68}"/>
                </a:ext>
              </a:extLst>
            </p:cNvPr>
            <p:cNvCxnSpPr/>
            <p:nvPr/>
          </p:nvCxnSpPr>
          <p:spPr bwMode="auto">
            <a:xfrm flipH="1">
              <a:off x="3662060" y="1121807"/>
              <a:ext cx="2" cy="1938759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454255-AC4A-A453-76A4-7FD8A7783532}"/>
                </a:ext>
              </a:extLst>
            </p:cNvPr>
            <p:cNvCxnSpPr/>
            <p:nvPr/>
          </p:nvCxnSpPr>
          <p:spPr bwMode="auto">
            <a:xfrm flipH="1">
              <a:off x="4474851" y="1113684"/>
              <a:ext cx="3" cy="196500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 Box 29">
              <a:extLst>
                <a:ext uri="{FF2B5EF4-FFF2-40B4-BE49-F238E27FC236}">
                  <a16:creationId xmlns:a16="http://schemas.microsoft.com/office/drawing/2014/main" id="{A2CFA5F6-3BAB-5B9E-F40F-F75AC8CF4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779" y="2666726"/>
              <a:ext cx="389850" cy="33855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1FBF94-A33E-FFC7-211A-9208F2087821}"/>
                </a:ext>
              </a:extLst>
            </p:cNvPr>
            <p:cNvSpPr txBox="1"/>
            <p:nvPr/>
          </p:nvSpPr>
          <p:spPr>
            <a:xfrm>
              <a:off x="1137673" y="1129403"/>
              <a:ext cx="75052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  <a:t>1:1</a:t>
              </a:r>
              <a:b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  <a:t>Water-Soil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154013-36E6-0A5D-43EC-DE9DE8221A9F}"/>
                </a:ext>
              </a:extLst>
            </p:cNvPr>
            <p:cNvSpPr txBox="1"/>
            <p:nvPr/>
          </p:nvSpPr>
          <p:spPr>
            <a:xfrm>
              <a:off x="2873074" y="1129463"/>
              <a:ext cx="75052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  <a:t>1:1</a:t>
              </a:r>
              <a:b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00" b="1" dirty="0">
                  <a:solidFill>
                    <a:schemeClr val="tx1">
                      <a:lumMod val="65000"/>
                    </a:schemeClr>
                  </a:solidFill>
                </a:rPr>
                <a:t>Water-Soil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C2B7D8-4713-6DDA-80F1-DAA0372BB081}"/>
                </a:ext>
              </a:extLst>
            </p:cNvPr>
            <p:cNvSpPr txBox="1"/>
            <p:nvPr/>
          </p:nvSpPr>
          <p:spPr>
            <a:xfrm>
              <a:off x="1340727" y="1499955"/>
              <a:ext cx="388248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Soil</a:t>
              </a:r>
              <a:b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pH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EDFE8B-4C22-FF29-4FB5-4C82A25A958F}"/>
                </a:ext>
              </a:extLst>
            </p:cNvPr>
            <p:cNvSpPr txBox="1"/>
            <p:nvPr/>
          </p:nvSpPr>
          <p:spPr>
            <a:xfrm>
              <a:off x="3790023" y="1114667"/>
              <a:ext cx="545341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</a:rPr>
                <a:t>Excess</a:t>
              </a:r>
              <a:br>
                <a:rPr lang="en-US" sz="1050" b="1" dirty="0">
                  <a:solidFill>
                    <a:srgbClr val="000000"/>
                  </a:solidFill>
                </a:rPr>
              </a:br>
              <a:r>
                <a:rPr lang="en-US" sz="1050" b="1" dirty="0">
                  <a:solidFill>
                    <a:srgbClr val="000000"/>
                  </a:solidFill>
                </a:rPr>
                <a:t>Lime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D6E9AB-98F1-78E0-8C72-4A1F7ABAF7E4}"/>
                </a:ext>
              </a:extLst>
            </p:cNvPr>
            <p:cNvSpPr txBox="1"/>
            <p:nvPr/>
          </p:nvSpPr>
          <p:spPr>
            <a:xfrm>
              <a:off x="2150353" y="1495529"/>
              <a:ext cx="534121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Buffer</a:t>
              </a:r>
              <a:b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pH</a:t>
              </a:r>
            </a:p>
          </p:txBody>
        </p:sp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id="{DA014D6D-4058-9AC8-B616-1EE585F1A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610" y="2739150"/>
              <a:ext cx="447558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7.8</a:t>
              </a:r>
            </a:p>
          </p:txBody>
        </p:sp>
        <p:sp>
          <p:nvSpPr>
            <p:cNvPr id="22" name="Text Box 31">
              <a:extLst>
                <a:ext uri="{FF2B5EF4-FFF2-40B4-BE49-F238E27FC236}">
                  <a16:creationId xmlns:a16="http://schemas.microsoft.com/office/drawing/2014/main" id="{EB76AD52-EE70-173E-6A81-47174B51E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611" y="2364452"/>
              <a:ext cx="447558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6.4</a:t>
              </a:r>
            </a:p>
          </p:txBody>
        </p:sp>
        <p:sp>
          <p:nvSpPr>
            <p:cNvPr id="23" name="Text Box 31">
              <a:extLst>
                <a:ext uri="{FF2B5EF4-FFF2-40B4-BE49-F238E27FC236}">
                  <a16:creationId xmlns:a16="http://schemas.microsoft.com/office/drawing/2014/main" id="{CA6F37C9-076E-9E64-1495-6ECFFE176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560" y="1999105"/>
              <a:ext cx="447558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5.9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7F8177-DE97-5230-5476-ABB66B4CB3D7}"/>
                </a:ext>
              </a:extLst>
            </p:cNvPr>
            <p:cNvSpPr txBox="1"/>
            <p:nvPr/>
          </p:nvSpPr>
          <p:spPr>
            <a:xfrm>
              <a:off x="2854439" y="1476000"/>
              <a:ext cx="769762" cy="4154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Sol. Salts</a:t>
              </a:r>
              <a:b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</a:br>
              <a:r>
                <a:rPr lang="en-US" sz="1050" b="1" dirty="0" err="1">
                  <a:solidFill>
                    <a:schemeClr val="tx1">
                      <a:lumMod val="65000"/>
                    </a:schemeClr>
                  </a:solidFill>
                </a:rPr>
                <a:t>mmho</a:t>
              </a:r>
              <a:r>
                <a:rPr lang="en-US" sz="1050" b="1" dirty="0">
                  <a:solidFill>
                    <a:schemeClr val="tx1">
                      <a:lumMod val="65000"/>
                    </a:schemeClr>
                  </a:solidFill>
                </a:rPr>
                <a:t>/cm</a:t>
              </a: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61774E4F-5D57-F57E-378E-D95B9B23B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5979" y="1983035"/>
              <a:ext cx="551754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0.12</a:t>
              </a:r>
            </a:p>
          </p:txBody>
        </p:sp>
        <p:sp>
          <p:nvSpPr>
            <p:cNvPr id="26" name="Text Box 31">
              <a:extLst>
                <a:ext uri="{FF2B5EF4-FFF2-40B4-BE49-F238E27FC236}">
                  <a16:creationId xmlns:a16="http://schemas.microsoft.com/office/drawing/2014/main" id="{2F4E5884-E88A-B330-4883-8AB52E9E7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752" y="2339128"/>
              <a:ext cx="551754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1.35</a:t>
              </a:r>
            </a:p>
          </p:txBody>
        </p:sp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05FFF656-5AB8-2D59-CBEE-FF695BB40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624" y="2701450"/>
              <a:ext cx="551754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0.15</a:t>
              </a: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3CCFA138-D613-841C-3AC9-016A0B6BD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679" y="2014034"/>
              <a:ext cx="492443" cy="33855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1CB70BDE-0618-EBD4-09C6-A0C84710C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726" y="2325239"/>
              <a:ext cx="492443" cy="33855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30" name="Text Box 31">
              <a:extLst>
                <a:ext uri="{FF2B5EF4-FFF2-40B4-BE49-F238E27FC236}">
                  <a16:creationId xmlns:a16="http://schemas.microsoft.com/office/drawing/2014/main" id="{A4E078D1-516E-51F2-2B5F-ACFC9FA89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2381" y="1993666"/>
              <a:ext cx="447558" cy="338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chemeClr val="tx1">
                      <a:lumMod val="65000"/>
                    </a:schemeClr>
                  </a:solidFill>
                </a:rPr>
                <a:t>6.7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993AB7-2F00-E4D4-408B-EFEA6868A53F}"/>
                </a:ext>
              </a:extLst>
            </p:cNvPr>
            <p:cNvCxnSpPr/>
            <p:nvPr/>
          </p:nvCxnSpPr>
          <p:spPr bwMode="auto">
            <a:xfrm>
              <a:off x="1134764" y="2376180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CA94A0-753D-C3E0-31D2-9F6E511DA884}"/>
                </a:ext>
              </a:extLst>
            </p:cNvPr>
            <p:cNvCxnSpPr/>
            <p:nvPr/>
          </p:nvCxnSpPr>
          <p:spPr bwMode="auto">
            <a:xfrm>
              <a:off x="1134764" y="2717117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36C268-2C6D-C1DE-C6DB-BA2273C0B275}"/>
                </a:ext>
              </a:extLst>
            </p:cNvPr>
            <p:cNvCxnSpPr/>
            <p:nvPr/>
          </p:nvCxnSpPr>
          <p:spPr bwMode="auto">
            <a:xfrm>
              <a:off x="1120478" y="3070337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BF176D-FB76-A319-E7B7-07640FA3FB47}"/>
                </a:ext>
              </a:extLst>
            </p:cNvPr>
            <p:cNvCxnSpPr/>
            <p:nvPr/>
          </p:nvCxnSpPr>
          <p:spPr bwMode="auto">
            <a:xfrm>
              <a:off x="1129999" y="2001528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986B8C-B6DB-1988-B211-02B3508B722C}"/>
                </a:ext>
              </a:extLst>
            </p:cNvPr>
            <p:cNvCxnSpPr/>
            <p:nvPr/>
          </p:nvCxnSpPr>
          <p:spPr bwMode="auto">
            <a:xfrm>
              <a:off x="1120477" y="1499879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F941CDA-F371-C2F9-9BCB-ECB86E6654FA}"/>
                </a:ext>
              </a:extLst>
            </p:cNvPr>
            <p:cNvCxnSpPr/>
            <p:nvPr/>
          </p:nvCxnSpPr>
          <p:spPr bwMode="auto">
            <a:xfrm>
              <a:off x="1118081" y="1118951"/>
              <a:ext cx="3351216" cy="0"/>
            </a:xfrm>
            <a:prstGeom prst="lin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BA699AC-373C-EA8C-68A7-6FD3DA9EBDD9}"/>
              </a:ext>
            </a:extLst>
          </p:cNvPr>
          <p:cNvSpPr/>
          <p:nvPr/>
        </p:nvSpPr>
        <p:spPr>
          <a:xfrm>
            <a:off x="2509132" y="264098"/>
            <a:ext cx="1638041" cy="73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26DFD-3840-2DF0-E602-5AC2E7B55AD3}"/>
              </a:ext>
            </a:extLst>
          </p:cNvPr>
          <p:cNvSpPr/>
          <p:nvPr/>
        </p:nvSpPr>
        <p:spPr>
          <a:xfrm>
            <a:off x="10070950" y="997265"/>
            <a:ext cx="822703" cy="196402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5" descr="salt3">
            <a:extLst>
              <a:ext uri="{FF2B5EF4-FFF2-40B4-BE49-F238E27FC236}">
                <a16:creationId xmlns:a16="http://schemas.microsoft.com/office/drawing/2014/main" id="{D0B49BE3-1FFE-27EB-B4D3-24A0289E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07" y="3412800"/>
            <a:ext cx="3424998" cy="30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1" name="Line 5"/>
          <p:cNvSpPr>
            <a:spLocks noChangeShapeType="1"/>
          </p:cNvSpPr>
          <p:nvPr/>
        </p:nvSpPr>
        <p:spPr bwMode="auto">
          <a:xfrm>
            <a:off x="4243969" y="5968368"/>
            <a:ext cx="5645150" cy="1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49" name="Line 13"/>
          <p:cNvSpPr>
            <a:spLocks noChangeShapeType="1"/>
          </p:cNvSpPr>
          <p:nvPr/>
        </p:nvSpPr>
        <p:spPr bwMode="auto">
          <a:xfrm rot="5400000" flipV="1">
            <a:off x="971673" y="3261842"/>
            <a:ext cx="2938463" cy="127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3938" name="Picture 2" descr="salt tolerance 1000c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95" y="1637147"/>
            <a:ext cx="7467600" cy="39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6209295" y="5760408"/>
            <a:ext cx="1391728" cy="40011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Soil salinity</a:t>
            </a:r>
          </a:p>
        </p:txBody>
      </p:sp>
      <p:grpSp>
        <p:nvGrpSpPr>
          <p:cNvPr id="423944" name="Group 8"/>
          <p:cNvGrpSpPr>
            <a:grpSpLocks/>
          </p:cNvGrpSpPr>
          <p:nvPr/>
        </p:nvGrpSpPr>
        <p:grpSpPr bwMode="auto">
          <a:xfrm>
            <a:off x="3796807" y="1877465"/>
            <a:ext cx="6477000" cy="2362200"/>
            <a:chOff x="1175" y="1104"/>
            <a:chExt cx="4080" cy="1488"/>
          </a:xfrm>
        </p:grpSpPr>
        <p:sp>
          <p:nvSpPr>
            <p:cNvPr id="423945" name="Line 9"/>
            <p:cNvSpPr>
              <a:spLocks noChangeShapeType="1"/>
            </p:cNvSpPr>
            <p:nvPr/>
          </p:nvSpPr>
          <p:spPr bwMode="auto">
            <a:xfrm>
              <a:off x="1175" y="1104"/>
              <a:ext cx="697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46" name="Line 10"/>
            <p:cNvSpPr>
              <a:spLocks noChangeShapeType="1"/>
            </p:cNvSpPr>
            <p:nvPr/>
          </p:nvSpPr>
          <p:spPr bwMode="auto">
            <a:xfrm>
              <a:off x="1872" y="1104"/>
              <a:ext cx="3383" cy="1488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 useBgFill="1">
        <p:nvSpPr>
          <p:cNvPr id="423948" name="Text Box 12"/>
          <p:cNvSpPr txBox="1">
            <a:spLocks noChangeArrowheads="1"/>
          </p:cNvSpPr>
          <p:nvPr/>
        </p:nvSpPr>
        <p:spPr bwMode="auto">
          <a:xfrm rot="5400000" flipV="1">
            <a:off x="2185160" y="2996808"/>
            <a:ext cx="492443" cy="6142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>
            <a:spAutoFit/>
          </a:bodyPr>
          <a:lstStyle/>
          <a:p>
            <a:r>
              <a:rPr lang="en-US" sz="2000" b="1" dirty="0">
                <a:latin typeface="+mj-lt"/>
              </a:rPr>
              <a:t>Yield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50566" y="2154032"/>
            <a:ext cx="1615314" cy="1977241"/>
            <a:chOff x="2187241" y="2056950"/>
            <a:chExt cx="1615314" cy="197724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16200000">
              <a:off x="2573421" y="2514150"/>
              <a:ext cx="914400" cy="0"/>
            </a:xfrm>
            <a:prstGeom prst="lin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87241" y="3080084"/>
              <a:ext cx="1615314" cy="954107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Salinity</a:t>
              </a:r>
            </a:p>
            <a:p>
              <a:pPr algn="ctr"/>
              <a:r>
                <a:rPr lang="en-US" sz="2800" b="1" dirty="0"/>
                <a:t>threshold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01990" y="2088012"/>
            <a:ext cx="3155456" cy="1316844"/>
            <a:chOff x="4751939" y="2196377"/>
            <a:chExt cx="3155456" cy="131684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rot="16200000" flipH="1">
              <a:off x="5545263" y="1444901"/>
              <a:ext cx="1274996" cy="2861644"/>
            </a:xfrm>
            <a:prstGeom prst="lin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4787" y="2196377"/>
              <a:ext cx="1562608" cy="523220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Yield loss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C5EEB90-EF00-483C-86BD-E65B610D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93314"/>
            <a:ext cx="8891749" cy="68101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How plants respond to increasing salinity</a:t>
            </a:r>
          </a:p>
        </p:txBody>
      </p:sp>
    </p:spTree>
    <p:extLst>
      <p:ext uri="{BB962C8B-B14F-4D97-AF65-F5344CB8AC3E}">
        <p14:creationId xmlns:p14="http://schemas.microsoft.com/office/powerpoint/2010/main" val="343571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/>
          <p:nvPr/>
        </p:nvSpPr>
        <p:spPr>
          <a:xfrm>
            <a:off x="9454872" y="6622931"/>
            <a:ext cx="1866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after Francois, et. al., </a:t>
            </a:r>
            <a:r>
              <a:rPr lang="en-US" sz="900" b="1" i="1" dirty="0" err="1"/>
              <a:t>Agron</a:t>
            </a:r>
            <a:r>
              <a:rPr lang="en-US" sz="900" b="1" i="1" dirty="0"/>
              <a:t> J. 1984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1F01DCD-28A1-1807-E57B-AC4AA4109AE6}"/>
              </a:ext>
            </a:extLst>
          </p:cNvPr>
          <p:cNvSpPr txBox="1">
            <a:spLocks/>
          </p:cNvSpPr>
          <p:nvPr/>
        </p:nvSpPr>
        <p:spPr>
          <a:xfrm>
            <a:off x="1144449" y="570801"/>
            <a:ext cx="8891749" cy="681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How crops respond to increasing salinity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C64FA2-6A9E-BDD0-1DFD-64109CE22527}"/>
              </a:ext>
            </a:extLst>
          </p:cNvPr>
          <p:cNvGrpSpPr/>
          <p:nvPr/>
        </p:nvGrpSpPr>
        <p:grpSpPr>
          <a:xfrm>
            <a:off x="1256142" y="1398226"/>
            <a:ext cx="4894253" cy="4155162"/>
            <a:chOff x="1256142" y="1398226"/>
            <a:chExt cx="4894253" cy="4155162"/>
          </a:xfrm>
        </p:grpSpPr>
        <p:sp>
          <p:nvSpPr>
            <p:cNvPr id="126" name="TextBox 125"/>
            <p:cNvSpPr txBox="1"/>
            <p:nvPr/>
          </p:nvSpPr>
          <p:spPr>
            <a:xfrm>
              <a:off x="2340954" y="2995471"/>
              <a:ext cx="10919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GRAIN </a:t>
              </a:r>
            </a:p>
            <a:p>
              <a:pPr algn="ctr"/>
              <a:r>
                <a:rPr lang="en-US" sz="2400" b="1" dirty="0"/>
                <a:t>YIELD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120C0E-7860-23D4-D38F-5D6E4BC9BE0A}"/>
                </a:ext>
              </a:extLst>
            </p:cNvPr>
            <p:cNvGrpSpPr/>
            <p:nvPr/>
          </p:nvGrpSpPr>
          <p:grpSpPr>
            <a:xfrm>
              <a:off x="1256142" y="2394410"/>
              <a:ext cx="4894253" cy="3158978"/>
              <a:chOff x="1447800" y="381578"/>
              <a:chExt cx="4894253" cy="315897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2002038" y="500026"/>
                <a:ext cx="3688080" cy="2532327"/>
                <a:chOff x="1341120" y="624754"/>
                <a:chExt cx="3688080" cy="2532327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1341120" y="624754"/>
                  <a:ext cx="1869440" cy="11586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200400" y="630547"/>
                  <a:ext cx="1828800" cy="252653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1447800" y="381578"/>
                <a:ext cx="4894253" cy="2936240"/>
                <a:chOff x="249920" y="504353"/>
                <a:chExt cx="4894253" cy="2936240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408938" y="504353"/>
                  <a:ext cx="4735235" cy="2936240"/>
                  <a:chOff x="827365" y="497840"/>
                  <a:chExt cx="4735235" cy="2936240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827365" y="497840"/>
                    <a:ext cx="4735235" cy="2936240"/>
                    <a:chOff x="827365" y="497840"/>
                    <a:chExt cx="4735235" cy="2936240"/>
                  </a:xfrm>
                </p:grpSpPr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827365" y="497840"/>
                      <a:ext cx="595035" cy="2764859"/>
                      <a:chOff x="827365" y="497840"/>
                      <a:chExt cx="595035" cy="2764859"/>
                    </a:xfrm>
                  </p:grpSpPr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>
                        <a:off x="1330960" y="548640"/>
                        <a:ext cx="0" cy="259080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1032550" y="2985700"/>
                        <a:ext cx="38985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0 -</a:t>
                        </a:r>
                      </a:p>
                    </p:txBody>
                  </p:sp>
                  <p:sp>
                    <p:nvSpPr>
                      <p:cNvPr id="83" name="TextBox 82"/>
                      <p:cNvSpPr txBox="1"/>
                      <p:nvPr/>
                    </p:nvSpPr>
                    <p:spPr>
                      <a:xfrm>
                        <a:off x="929957" y="2504440"/>
                        <a:ext cx="49244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20 -</a:t>
                        </a:r>
                      </a:p>
                    </p:txBody>
                  </p:sp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>
                        <a:off x="929957" y="2003622"/>
                        <a:ext cx="49244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40 -</a:t>
                        </a:r>
                      </a:p>
                    </p:txBody>
                  </p:sp>
                  <p:sp>
                    <p:nvSpPr>
                      <p:cNvPr id="85" name="TextBox 84"/>
                      <p:cNvSpPr txBox="1"/>
                      <p:nvPr/>
                    </p:nvSpPr>
                    <p:spPr>
                      <a:xfrm>
                        <a:off x="929640" y="1490841"/>
                        <a:ext cx="49244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60 -</a:t>
                        </a:r>
                      </a:p>
                    </p:txBody>
                  </p:sp>
                  <p:sp>
                    <p:nvSpPr>
                      <p:cNvPr id="86" name="TextBox 85"/>
                      <p:cNvSpPr txBox="1"/>
                      <p:nvPr/>
                    </p:nvSpPr>
                    <p:spPr>
                      <a:xfrm>
                        <a:off x="929957" y="995680"/>
                        <a:ext cx="49244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80 -</a:t>
                        </a:r>
                      </a:p>
                    </p:txBody>
                  </p:sp>
                  <p:sp>
                    <p:nvSpPr>
                      <p:cNvPr id="87" name="TextBox 86"/>
                      <p:cNvSpPr txBox="1"/>
                      <p:nvPr/>
                    </p:nvSpPr>
                    <p:spPr>
                      <a:xfrm>
                        <a:off x="827365" y="497840"/>
                        <a:ext cx="59503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100 -</a:t>
                        </a:r>
                      </a:p>
                    </p:txBody>
                  </p:sp>
                </p:grp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1191101" y="3124200"/>
                      <a:ext cx="4371499" cy="309880"/>
                      <a:chOff x="1191101" y="3124200"/>
                      <a:chExt cx="4371499" cy="309880"/>
                    </a:xfrm>
                  </p:grpSpPr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 flipH="1" flipV="1">
                        <a:off x="1330960" y="3124200"/>
                        <a:ext cx="4231640" cy="2540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1191101" y="3136761"/>
                        <a:ext cx="2872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1747520" y="3134359"/>
                        <a:ext cx="2872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2301240" y="3134360"/>
                        <a:ext cx="2872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865120" y="3135699"/>
                        <a:ext cx="2872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3418840" y="3144520"/>
                        <a:ext cx="2872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8</a:t>
                        </a:r>
                      </a:p>
                    </p:txBody>
                  </p:sp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3938310" y="3147060"/>
                        <a:ext cx="38985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4507270" y="3148538"/>
                        <a:ext cx="38985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80" name="TextBox 79"/>
                      <p:cNvSpPr txBox="1"/>
                      <p:nvPr/>
                    </p:nvSpPr>
                    <p:spPr>
                      <a:xfrm>
                        <a:off x="5064760" y="3157081"/>
                        <a:ext cx="38985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Arial Black" pitchFamily="34" charset="0"/>
                          </a:rPr>
                          <a:t>14</a:t>
                        </a:r>
                      </a:p>
                    </p:txBody>
                  </p:sp>
                </p:grpSp>
              </p:grp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112435" y="580105"/>
                    <a:ext cx="2744436" cy="2456715"/>
                    <a:chOff x="2112435" y="580105"/>
                    <a:chExt cx="2744436" cy="2456715"/>
                  </a:xfrm>
                </p:grpSpPr>
                <p:sp>
                  <p:nvSpPr>
                    <p:cNvPr id="60" name="Isosceles Triangle 59"/>
                    <p:cNvSpPr>
                      <a:spLocks noChangeAspect="1"/>
                    </p:cNvSpPr>
                    <p:nvPr/>
                  </p:nvSpPr>
                  <p:spPr>
                    <a:xfrm>
                      <a:off x="3307780" y="825821"/>
                      <a:ext cx="103585" cy="89298"/>
                    </a:xfrm>
                    <a:prstGeom prst="triangle">
                      <a:avLst/>
                    </a:prstGeom>
                    <a:solidFill>
                      <a:srgbClr val="0000FF"/>
                    </a:solidFill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Isosceles Triangle 60"/>
                    <p:cNvSpPr>
                      <a:spLocks noChangeAspect="1"/>
                    </p:cNvSpPr>
                    <p:nvPr/>
                  </p:nvSpPr>
                  <p:spPr>
                    <a:xfrm>
                      <a:off x="2667000" y="740081"/>
                      <a:ext cx="103585" cy="89298"/>
                    </a:xfrm>
                    <a:prstGeom prst="triangle">
                      <a:avLst/>
                    </a:prstGeom>
                    <a:solidFill>
                      <a:srgbClr val="0000FF"/>
                    </a:solidFill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Isosceles Triangle 61"/>
                    <p:cNvSpPr>
                      <a:spLocks noChangeAspect="1"/>
                    </p:cNvSpPr>
                    <p:nvPr/>
                  </p:nvSpPr>
                  <p:spPr>
                    <a:xfrm>
                      <a:off x="3938310" y="1228030"/>
                      <a:ext cx="103585" cy="89298"/>
                    </a:xfrm>
                    <a:prstGeom prst="triangle">
                      <a:avLst/>
                    </a:prstGeom>
                    <a:solidFill>
                      <a:srgbClr val="0000FF"/>
                    </a:solidFill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Isosceles Triangle 62"/>
                    <p:cNvSpPr>
                      <a:spLocks noChangeAspect="1"/>
                    </p:cNvSpPr>
                    <p:nvPr/>
                  </p:nvSpPr>
                  <p:spPr>
                    <a:xfrm>
                      <a:off x="4464182" y="2404137"/>
                      <a:ext cx="103585" cy="89298"/>
                    </a:xfrm>
                    <a:prstGeom prst="triangle">
                      <a:avLst/>
                    </a:prstGeom>
                    <a:solidFill>
                      <a:srgbClr val="0000FF"/>
                    </a:solidFill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Isosceles Triangle 63"/>
                    <p:cNvSpPr>
                      <a:spLocks noChangeAspect="1"/>
                    </p:cNvSpPr>
                    <p:nvPr/>
                  </p:nvSpPr>
                  <p:spPr>
                    <a:xfrm>
                      <a:off x="4753286" y="2905543"/>
                      <a:ext cx="103585" cy="89298"/>
                    </a:xfrm>
                    <a:prstGeom prst="triangle">
                      <a:avLst/>
                    </a:prstGeom>
                    <a:solidFill>
                      <a:srgbClr val="0000FF"/>
                    </a:solidFill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Isosceles Triangle 64"/>
                    <p:cNvSpPr>
                      <a:spLocks noChangeAspect="1"/>
                    </p:cNvSpPr>
                    <p:nvPr/>
                  </p:nvSpPr>
                  <p:spPr>
                    <a:xfrm>
                      <a:off x="2112435" y="580105"/>
                      <a:ext cx="103585" cy="89298"/>
                    </a:xfrm>
                    <a:prstGeom prst="triangl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Isosceles Triangle 65"/>
                    <p:cNvSpPr>
                      <a:spLocks noChangeAspect="1"/>
                    </p:cNvSpPr>
                    <p:nvPr/>
                  </p:nvSpPr>
                  <p:spPr>
                    <a:xfrm>
                      <a:off x="3298566" y="896714"/>
                      <a:ext cx="103585" cy="89298"/>
                    </a:xfrm>
                    <a:prstGeom prst="triangl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Isosceles Triangle 66"/>
                    <p:cNvSpPr>
                      <a:spLocks noChangeAspect="1"/>
                    </p:cNvSpPr>
                    <p:nvPr/>
                  </p:nvSpPr>
                  <p:spPr>
                    <a:xfrm>
                      <a:off x="3925610" y="1752822"/>
                      <a:ext cx="103585" cy="89298"/>
                    </a:xfrm>
                    <a:prstGeom prst="triangl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Isosceles Triangle 67"/>
                    <p:cNvSpPr>
                      <a:spLocks noChangeAspect="1"/>
                    </p:cNvSpPr>
                    <p:nvPr/>
                  </p:nvSpPr>
                  <p:spPr>
                    <a:xfrm>
                      <a:off x="4459710" y="2346033"/>
                      <a:ext cx="103585" cy="89298"/>
                    </a:xfrm>
                    <a:prstGeom prst="triangl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Isosceles Triangle 68"/>
                    <p:cNvSpPr>
                      <a:spLocks noChangeAspect="1"/>
                    </p:cNvSpPr>
                    <p:nvPr/>
                  </p:nvSpPr>
                  <p:spPr>
                    <a:xfrm>
                      <a:off x="4743827" y="2947522"/>
                      <a:ext cx="103585" cy="89298"/>
                    </a:xfrm>
                    <a:prstGeom prst="triangl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1" name="TextBox 50"/>
                <p:cNvSpPr txBox="1"/>
                <p:nvPr/>
              </p:nvSpPr>
              <p:spPr>
                <a:xfrm rot="16200000">
                  <a:off x="-330367" y="1793846"/>
                  <a:ext cx="142218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 Black" pitchFamily="34" charset="0"/>
                    </a:rPr>
                    <a:t>% Relative yield</a:t>
                  </a: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2708582" y="385109"/>
                <a:ext cx="3164840" cy="597915"/>
                <a:chOff x="1920490" y="3085085"/>
                <a:chExt cx="3164840" cy="597915"/>
              </a:xfrm>
            </p:grpSpPr>
            <p:sp>
              <p:nvSpPr>
                <p:cNvPr id="152" name="Diamond 151"/>
                <p:cNvSpPr>
                  <a:spLocks noChangeAspect="1"/>
                </p:cNvSpPr>
                <p:nvPr/>
              </p:nvSpPr>
              <p:spPr>
                <a:xfrm>
                  <a:off x="3198360" y="3246120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Diamond 152"/>
                <p:cNvSpPr>
                  <a:spLocks noChangeAspect="1"/>
                </p:cNvSpPr>
                <p:nvPr/>
              </p:nvSpPr>
              <p:spPr>
                <a:xfrm>
                  <a:off x="4032655" y="3171445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Diamond 153"/>
                <p:cNvSpPr>
                  <a:spLocks noChangeAspect="1"/>
                </p:cNvSpPr>
                <p:nvPr/>
              </p:nvSpPr>
              <p:spPr>
                <a:xfrm>
                  <a:off x="3369679" y="3088418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Diamond 154"/>
                <p:cNvSpPr>
                  <a:spLocks noChangeAspect="1"/>
                </p:cNvSpPr>
                <p:nvPr/>
              </p:nvSpPr>
              <p:spPr>
                <a:xfrm>
                  <a:off x="2754999" y="3130805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Diamond 155"/>
                <p:cNvSpPr>
                  <a:spLocks noChangeAspect="1"/>
                </p:cNvSpPr>
                <p:nvPr/>
              </p:nvSpPr>
              <p:spPr>
                <a:xfrm>
                  <a:off x="2298049" y="3144298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Diamond 156"/>
                <p:cNvSpPr>
                  <a:spLocks noChangeAspect="1"/>
                </p:cNvSpPr>
                <p:nvPr/>
              </p:nvSpPr>
              <p:spPr>
                <a:xfrm>
                  <a:off x="1920490" y="3085085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Diamond 157"/>
                <p:cNvSpPr>
                  <a:spLocks noChangeAspect="1"/>
                </p:cNvSpPr>
                <p:nvPr/>
              </p:nvSpPr>
              <p:spPr>
                <a:xfrm>
                  <a:off x="3785295" y="3262885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Diamond 158"/>
                <p:cNvSpPr>
                  <a:spLocks noChangeAspect="1"/>
                </p:cNvSpPr>
                <p:nvPr/>
              </p:nvSpPr>
              <p:spPr>
                <a:xfrm>
                  <a:off x="4165850" y="3383280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Diamond 159"/>
                <p:cNvSpPr>
                  <a:spLocks noChangeAspect="1"/>
                </p:cNvSpPr>
                <p:nvPr/>
              </p:nvSpPr>
              <p:spPr>
                <a:xfrm>
                  <a:off x="4494165" y="3454400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Diamond 160"/>
                <p:cNvSpPr>
                  <a:spLocks noChangeAspect="1"/>
                </p:cNvSpPr>
                <p:nvPr/>
              </p:nvSpPr>
              <p:spPr>
                <a:xfrm>
                  <a:off x="2564535" y="3256280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Diamond 161"/>
                <p:cNvSpPr>
                  <a:spLocks noChangeAspect="1"/>
                </p:cNvSpPr>
                <p:nvPr/>
              </p:nvSpPr>
              <p:spPr>
                <a:xfrm>
                  <a:off x="4993890" y="3591560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Diamond 162"/>
                <p:cNvSpPr>
                  <a:spLocks noChangeAspect="1"/>
                </p:cNvSpPr>
                <p:nvPr/>
              </p:nvSpPr>
              <p:spPr>
                <a:xfrm>
                  <a:off x="2086108" y="3210338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1956743" y="490042"/>
                <a:ext cx="4186767" cy="483668"/>
                <a:chOff x="877397" y="621284"/>
                <a:chExt cx="4186767" cy="483668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877397" y="621284"/>
                  <a:ext cx="2384822" cy="13573"/>
                </a:xfrm>
                <a:prstGeom prst="line">
                  <a:avLst/>
                </a:prstGeom>
                <a:ln w="38100">
                  <a:solidFill>
                    <a:srgbClr val="9966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3257986" y="635704"/>
                  <a:ext cx="1806178" cy="469248"/>
                </a:xfrm>
                <a:prstGeom prst="line">
                  <a:avLst/>
                </a:prstGeom>
                <a:ln w="38100">
                  <a:solidFill>
                    <a:srgbClr val="9966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2334405" y="2142152"/>
                <a:ext cx="889719" cy="861774"/>
                <a:chOff x="6487962" y="1793560"/>
                <a:chExt cx="889719" cy="861774"/>
              </a:xfrm>
            </p:grpSpPr>
            <p:sp>
              <p:nvSpPr>
                <p:cNvPr id="55" name="Isosceles Triangle 54"/>
                <p:cNvSpPr>
                  <a:spLocks noChangeAspect="1"/>
                </p:cNvSpPr>
                <p:nvPr/>
              </p:nvSpPr>
              <p:spPr>
                <a:xfrm>
                  <a:off x="6487962" y="1863137"/>
                  <a:ext cx="103585" cy="89298"/>
                </a:xfrm>
                <a:prstGeom prst="triangl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>
                  <a:spLocks noChangeAspect="1"/>
                </p:cNvSpPr>
                <p:nvPr/>
              </p:nvSpPr>
              <p:spPr>
                <a:xfrm>
                  <a:off x="6504414" y="2167007"/>
                  <a:ext cx="103585" cy="89298"/>
                </a:xfrm>
                <a:prstGeom prst="triangl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6571050" y="1793560"/>
                  <a:ext cx="80663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i="1" dirty="0"/>
                    <a:t>Double TX</a:t>
                  </a:r>
                </a:p>
                <a:p>
                  <a:endParaRPr lang="en-US" sz="1000" b="1" i="1" dirty="0"/>
                </a:p>
                <a:p>
                  <a:r>
                    <a:rPr lang="en-US" sz="1000" b="1" i="1" dirty="0"/>
                    <a:t>NK-265</a:t>
                  </a:r>
                </a:p>
                <a:p>
                  <a:endParaRPr lang="en-US" sz="1000" b="1" i="1" dirty="0"/>
                </a:p>
                <a:p>
                  <a:r>
                    <a:rPr lang="en-US" sz="1000" b="1" i="1" dirty="0"/>
                    <a:t>NK-</a:t>
                  </a:r>
                  <a:r>
                    <a:rPr lang="en-US" sz="1000" b="1" i="1" dirty="0" err="1"/>
                    <a:t>ProBred</a:t>
                  </a:r>
                  <a:endParaRPr lang="en-US" sz="1000" b="1" i="1" dirty="0"/>
                </a:p>
              </p:txBody>
            </p:sp>
            <p:sp>
              <p:nvSpPr>
                <p:cNvPr id="182" name="Diamond 181"/>
                <p:cNvSpPr>
                  <a:spLocks noChangeAspect="1"/>
                </p:cNvSpPr>
                <p:nvPr/>
              </p:nvSpPr>
              <p:spPr>
                <a:xfrm>
                  <a:off x="6501710" y="2468737"/>
                  <a:ext cx="91440" cy="91440"/>
                </a:xfrm>
                <a:prstGeom prst="diamond">
                  <a:avLst/>
                </a:prstGeom>
                <a:solidFill>
                  <a:srgbClr val="996633"/>
                </a:solidFill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3" name="TextBox 222"/>
              <p:cNvSpPr txBox="1"/>
              <p:nvPr/>
            </p:nvSpPr>
            <p:spPr>
              <a:xfrm>
                <a:off x="4239684" y="2086074"/>
                <a:ext cx="8381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sorghum</a:t>
                </a: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5206139" y="942626"/>
                <a:ext cx="652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663300"/>
                    </a:solidFill>
                  </a:rPr>
                  <a:t>wheat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995473" y="3278946"/>
                <a:ext cx="192392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 Black" pitchFamily="34" charset="0"/>
                  </a:rPr>
                  <a:t>Soil salinity, </a:t>
                </a:r>
                <a:r>
                  <a:rPr lang="en-US" sz="1100" dirty="0" err="1">
                    <a:latin typeface="Arial Black" pitchFamily="34" charset="0"/>
                  </a:rPr>
                  <a:t>mmho</a:t>
                </a:r>
                <a:r>
                  <a:rPr lang="en-US" sz="1100" dirty="0">
                    <a:latin typeface="Arial Black" pitchFamily="34" charset="0"/>
                  </a:rPr>
                  <a:t>/cm</a:t>
                </a:r>
              </a:p>
            </p:txBody>
          </p:sp>
        </p:grp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71896E29-F3E7-FF94-0F46-9B3ACFEC00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349620" y="2074370"/>
              <a:ext cx="640080" cy="0"/>
            </a:xfrm>
            <a:prstGeom prst="line">
              <a:avLst/>
            </a:prstGeom>
            <a:noFill/>
            <a:ln w="730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50800" dir="2700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C11159C6-85B8-A9F4-A82A-23EB00BAA6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807214" y="2081234"/>
              <a:ext cx="640080" cy="0"/>
            </a:xfrm>
            <a:prstGeom prst="line">
              <a:avLst/>
            </a:prstGeom>
            <a:noFill/>
            <a:ln w="730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50800" dir="2700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FCA4FC-9EDC-37E5-0315-8D07B1B250EC}"/>
                </a:ext>
              </a:extLst>
            </p:cNvPr>
            <p:cNvSpPr txBox="1"/>
            <p:nvPr/>
          </p:nvSpPr>
          <p:spPr>
            <a:xfrm>
              <a:off x="1612584" y="1398226"/>
              <a:ext cx="2019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Different salinity </a:t>
              </a:r>
            </a:p>
            <a:p>
              <a:pPr algn="ctr"/>
              <a:r>
                <a:rPr lang="en-US" sz="2000" b="1" dirty="0"/>
                <a:t>thresholds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5EB234-A223-B3D7-1FE6-8F79492D6EF3}"/>
              </a:ext>
            </a:extLst>
          </p:cNvPr>
          <p:cNvGrpSpPr/>
          <p:nvPr/>
        </p:nvGrpSpPr>
        <p:grpSpPr>
          <a:xfrm>
            <a:off x="6266966" y="1878323"/>
            <a:ext cx="5560396" cy="4052570"/>
            <a:chOff x="6266966" y="1878323"/>
            <a:chExt cx="5560396" cy="4052570"/>
          </a:xfrm>
        </p:grpSpPr>
        <p:sp>
          <p:nvSpPr>
            <p:cNvPr id="127" name="TextBox 126"/>
            <p:cNvSpPr txBox="1"/>
            <p:nvPr/>
          </p:nvSpPr>
          <p:spPr>
            <a:xfrm>
              <a:off x="8097098" y="3740610"/>
              <a:ext cx="1302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FORAGE </a:t>
              </a:r>
            </a:p>
            <a:p>
              <a:r>
                <a:rPr lang="en-US" sz="2400" b="1" dirty="0"/>
                <a:t>  YIELD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A5399B-7D8B-BA55-9598-E154D5DA90C4}"/>
                </a:ext>
              </a:extLst>
            </p:cNvPr>
            <p:cNvGrpSpPr/>
            <p:nvPr/>
          </p:nvGrpSpPr>
          <p:grpSpPr>
            <a:xfrm>
              <a:off x="6933109" y="2707821"/>
              <a:ext cx="4894253" cy="3223072"/>
              <a:chOff x="1489175" y="3886265"/>
              <a:chExt cx="4894253" cy="264799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166498" y="4099025"/>
                <a:ext cx="3914087" cy="578400"/>
                <a:chOff x="821569" y="4103262"/>
                <a:chExt cx="3914087" cy="57840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821569" y="4103262"/>
                  <a:ext cx="1806780" cy="7695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 flipV="1">
                  <a:off x="2628349" y="4103262"/>
                  <a:ext cx="2107307" cy="5784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3017008" y="4116408"/>
                <a:ext cx="3063577" cy="983312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2888531" y="3886265"/>
                <a:ext cx="3183354" cy="1053961"/>
                <a:chOff x="1914021" y="2990559"/>
                <a:chExt cx="3183354" cy="1053961"/>
              </a:xfrm>
            </p:grpSpPr>
            <p:sp>
              <p:nvSpPr>
                <p:cNvPr id="169" name="Diamond 168"/>
                <p:cNvSpPr>
                  <a:spLocks noChangeAspect="1"/>
                </p:cNvSpPr>
                <p:nvPr/>
              </p:nvSpPr>
              <p:spPr>
                <a:xfrm>
                  <a:off x="1914021" y="3169698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Diamond 169"/>
                <p:cNvSpPr>
                  <a:spLocks noChangeAspect="1"/>
                </p:cNvSpPr>
                <p:nvPr/>
              </p:nvSpPr>
              <p:spPr>
                <a:xfrm>
                  <a:off x="2088130" y="3220940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Diamond 170"/>
                <p:cNvSpPr>
                  <a:spLocks noChangeAspect="1"/>
                </p:cNvSpPr>
                <p:nvPr/>
              </p:nvSpPr>
              <p:spPr>
                <a:xfrm>
                  <a:off x="2570730" y="3246560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Diamond 171"/>
                <p:cNvSpPr>
                  <a:spLocks noChangeAspect="1"/>
                </p:cNvSpPr>
                <p:nvPr/>
              </p:nvSpPr>
              <p:spPr>
                <a:xfrm>
                  <a:off x="2307959" y="2990559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Diamond 172"/>
                <p:cNvSpPr>
                  <a:spLocks noChangeAspect="1"/>
                </p:cNvSpPr>
                <p:nvPr/>
              </p:nvSpPr>
              <p:spPr>
                <a:xfrm>
                  <a:off x="3383975" y="3363180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Diamond 173"/>
                <p:cNvSpPr>
                  <a:spLocks noChangeAspect="1"/>
                </p:cNvSpPr>
                <p:nvPr/>
              </p:nvSpPr>
              <p:spPr>
                <a:xfrm>
                  <a:off x="4050161" y="3292060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Diamond 174"/>
                <p:cNvSpPr>
                  <a:spLocks noChangeAspect="1"/>
                </p:cNvSpPr>
                <p:nvPr/>
              </p:nvSpPr>
              <p:spPr>
                <a:xfrm>
                  <a:off x="2765409" y="3388360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Diamond 175"/>
                <p:cNvSpPr>
                  <a:spLocks noChangeAspect="1"/>
                </p:cNvSpPr>
                <p:nvPr/>
              </p:nvSpPr>
              <p:spPr>
                <a:xfrm>
                  <a:off x="3208520" y="3408900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Diamond 176"/>
                <p:cNvSpPr>
                  <a:spLocks noChangeAspect="1"/>
                </p:cNvSpPr>
                <p:nvPr/>
              </p:nvSpPr>
              <p:spPr>
                <a:xfrm>
                  <a:off x="3806480" y="3505420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Diamond 177"/>
                <p:cNvSpPr>
                  <a:spLocks noChangeAspect="1"/>
                </p:cNvSpPr>
                <p:nvPr/>
              </p:nvSpPr>
              <p:spPr>
                <a:xfrm>
                  <a:off x="4120130" y="3561078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Diamond 178"/>
                <p:cNvSpPr>
                  <a:spLocks noChangeAspect="1"/>
                </p:cNvSpPr>
                <p:nvPr/>
              </p:nvSpPr>
              <p:spPr>
                <a:xfrm>
                  <a:off x="4536440" y="3657598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Diamond 179"/>
                <p:cNvSpPr>
                  <a:spLocks noChangeAspect="1"/>
                </p:cNvSpPr>
                <p:nvPr/>
              </p:nvSpPr>
              <p:spPr>
                <a:xfrm>
                  <a:off x="5005935" y="3953080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2168560" y="4109210"/>
                <a:ext cx="4023110" cy="665922"/>
                <a:chOff x="1194050" y="3205038"/>
                <a:chExt cx="4023110" cy="665922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1194050" y="3205258"/>
                  <a:ext cx="1232138" cy="2"/>
                </a:xfrm>
                <a:prstGeom prst="line">
                  <a:avLst/>
                </a:prstGeom>
                <a:ln w="38100">
                  <a:solidFill>
                    <a:srgbClr val="99663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2408170" y="3205038"/>
                  <a:ext cx="2808990" cy="665922"/>
                </a:xfrm>
                <a:prstGeom prst="line">
                  <a:avLst/>
                </a:prstGeom>
                <a:ln w="38100">
                  <a:solidFill>
                    <a:srgbClr val="99663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/>
            </p:nvGrpSpPr>
            <p:grpSpPr>
              <a:xfrm>
                <a:off x="2291946" y="5503444"/>
                <a:ext cx="895998" cy="581581"/>
                <a:chOff x="7365552" y="1037288"/>
                <a:chExt cx="895998" cy="581581"/>
              </a:xfrm>
            </p:grpSpPr>
            <p:sp>
              <p:nvSpPr>
                <p:cNvPr id="103" name="Oval 102"/>
                <p:cNvSpPr>
                  <a:spLocks noChangeAspect="1"/>
                </p:cNvSpPr>
                <p:nvPr/>
              </p:nvSpPr>
              <p:spPr>
                <a:xfrm>
                  <a:off x="7382837" y="1270077"/>
                  <a:ext cx="100584" cy="10058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>
                <a:xfrm>
                  <a:off x="7365552" y="1086362"/>
                  <a:ext cx="100584" cy="100584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7454919" y="1037288"/>
                  <a:ext cx="806631" cy="581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000" b="1" i="1" dirty="0"/>
                    <a:t>Double TX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1000" b="1" i="1" dirty="0"/>
                    <a:t>NK-265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1000" b="1" i="1" dirty="0"/>
                    <a:t>NK-</a:t>
                  </a:r>
                  <a:r>
                    <a:rPr lang="en-US" sz="1000" b="1" i="1" dirty="0" err="1"/>
                    <a:t>ProBred</a:t>
                  </a:r>
                  <a:endParaRPr lang="en-US" sz="1000" b="1" i="1" dirty="0"/>
                </a:p>
              </p:txBody>
            </p:sp>
            <p:sp>
              <p:nvSpPr>
                <p:cNvPr id="183" name="Diamond 182"/>
                <p:cNvSpPr>
                  <a:spLocks noChangeAspect="1"/>
                </p:cNvSpPr>
                <p:nvPr/>
              </p:nvSpPr>
              <p:spPr>
                <a:xfrm>
                  <a:off x="7393699" y="1464852"/>
                  <a:ext cx="91440" cy="91440"/>
                </a:xfrm>
                <a:prstGeom prst="diamond">
                  <a:avLst/>
                </a:prstGeom>
                <a:noFill/>
                <a:ln>
                  <a:solidFill>
                    <a:srgbClr val="996633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1489175" y="3932757"/>
                <a:ext cx="4894253" cy="2601503"/>
                <a:chOff x="221246" y="4106333"/>
                <a:chExt cx="4894253" cy="2601503"/>
              </a:xfrm>
            </p:grpSpPr>
            <p:grpSp>
              <p:nvGrpSpPr>
                <p:cNvPr id="190" name="Group 189"/>
                <p:cNvGrpSpPr/>
                <p:nvPr/>
              </p:nvGrpSpPr>
              <p:grpSpPr>
                <a:xfrm>
                  <a:off x="381252" y="4106333"/>
                  <a:ext cx="4734247" cy="2465249"/>
                  <a:chOff x="828353" y="968831"/>
                  <a:chExt cx="4734247" cy="2465249"/>
                </a:xfrm>
              </p:grpSpPr>
              <p:grpSp>
                <p:nvGrpSpPr>
                  <p:cNvPr id="202" name="Group 201"/>
                  <p:cNvGrpSpPr/>
                  <p:nvPr/>
                </p:nvGrpSpPr>
                <p:grpSpPr>
                  <a:xfrm>
                    <a:off x="828353" y="968831"/>
                    <a:ext cx="595036" cy="2285401"/>
                    <a:chOff x="828353" y="968831"/>
                    <a:chExt cx="595036" cy="2285401"/>
                  </a:xfrm>
                </p:grpSpPr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>
                      <a:off x="1327634" y="968831"/>
                      <a:ext cx="3326" cy="2170609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4" name="TextBox 213"/>
                    <p:cNvSpPr txBox="1"/>
                    <p:nvPr/>
                  </p:nvSpPr>
                  <p:spPr>
                    <a:xfrm>
                      <a:off x="930946" y="2977233"/>
                      <a:ext cx="4924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20 -</a:t>
                      </a:r>
                    </a:p>
                  </p:txBody>
                </p:sp>
                <p:sp>
                  <p:nvSpPr>
                    <p:cNvPr id="215" name="TextBox 214"/>
                    <p:cNvSpPr txBox="1"/>
                    <p:nvPr/>
                  </p:nvSpPr>
                  <p:spPr>
                    <a:xfrm>
                      <a:off x="929957" y="2504440"/>
                      <a:ext cx="4924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40 -</a:t>
                      </a:r>
                    </a:p>
                  </p:txBody>
                </p:sp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929957" y="2003622"/>
                      <a:ext cx="4924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60 -</a:t>
                      </a:r>
                    </a:p>
                  </p:txBody>
                </p:sp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929640" y="1490841"/>
                      <a:ext cx="4924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80 -</a:t>
                      </a:r>
                    </a:p>
                  </p:txBody>
                </p:sp>
                <p:sp>
                  <p:nvSpPr>
                    <p:cNvPr id="218" name="TextBox 217"/>
                    <p:cNvSpPr txBox="1"/>
                    <p:nvPr/>
                  </p:nvSpPr>
                  <p:spPr>
                    <a:xfrm>
                      <a:off x="828353" y="995680"/>
                      <a:ext cx="59503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100 -</a:t>
                      </a:r>
                    </a:p>
                  </p:txBody>
                </p:sp>
              </p:grpSp>
              <p:grpSp>
                <p:nvGrpSpPr>
                  <p:cNvPr id="203" name="Group 202"/>
                  <p:cNvGrpSpPr/>
                  <p:nvPr/>
                </p:nvGrpSpPr>
                <p:grpSpPr>
                  <a:xfrm>
                    <a:off x="1191101" y="3124200"/>
                    <a:ext cx="4371499" cy="309880"/>
                    <a:chOff x="1191101" y="3124200"/>
                    <a:chExt cx="4371499" cy="309880"/>
                  </a:xfrm>
                </p:grpSpPr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 flipH="1" flipV="1">
                      <a:off x="1330960" y="3124200"/>
                      <a:ext cx="4231640" cy="254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5" name="TextBox 204"/>
                    <p:cNvSpPr txBox="1"/>
                    <p:nvPr/>
                  </p:nvSpPr>
                  <p:spPr>
                    <a:xfrm>
                      <a:off x="1191101" y="3136761"/>
                      <a:ext cx="28725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1747520" y="3134359"/>
                      <a:ext cx="28725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207" name="TextBox 206"/>
                    <p:cNvSpPr txBox="1"/>
                    <p:nvPr/>
                  </p:nvSpPr>
                  <p:spPr>
                    <a:xfrm>
                      <a:off x="2301240" y="3134360"/>
                      <a:ext cx="28725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208" name="TextBox 207"/>
                    <p:cNvSpPr txBox="1"/>
                    <p:nvPr/>
                  </p:nvSpPr>
                  <p:spPr>
                    <a:xfrm>
                      <a:off x="2865120" y="3135699"/>
                      <a:ext cx="28725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209" name="TextBox 208"/>
                    <p:cNvSpPr txBox="1"/>
                    <p:nvPr/>
                  </p:nvSpPr>
                  <p:spPr>
                    <a:xfrm>
                      <a:off x="3418840" y="3144520"/>
                      <a:ext cx="28725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3938310" y="3147060"/>
                      <a:ext cx="38985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4507270" y="3148538"/>
                      <a:ext cx="38985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212" name="TextBox 211"/>
                    <p:cNvSpPr txBox="1"/>
                    <p:nvPr/>
                  </p:nvSpPr>
                  <p:spPr>
                    <a:xfrm>
                      <a:off x="5064760" y="3157081"/>
                      <a:ext cx="38985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Arial Black" pitchFamily="34" charset="0"/>
                        </a:rPr>
                        <a:t>14</a:t>
                      </a:r>
                    </a:p>
                  </p:txBody>
                </p:sp>
              </p:grpSp>
            </p:grpSp>
            <p:sp>
              <p:nvSpPr>
                <p:cNvPr id="188" name="TextBox 187"/>
                <p:cNvSpPr txBox="1"/>
                <p:nvPr/>
              </p:nvSpPr>
              <p:spPr>
                <a:xfrm rot="16200000">
                  <a:off x="-359041" y="4924835"/>
                  <a:ext cx="142218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 Black" pitchFamily="34" charset="0"/>
                    </a:rPr>
                    <a:t>% Relative yield</a:t>
                  </a: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1879569" y="6492904"/>
                  <a:ext cx="1923925" cy="214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 Black" pitchFamily="34" charset="0"/>
                    </a:rPr>
                    <a:t>Soil salinity, </a:t>
                  </a:r>
                  <a:r>
                    <a:rPr lang="en-US" sz="1100" dirty="0" err="1">
                      <a:latin typeface="Arial Black" pitchFamily="34" charset="0"/>
                    </a:rPr>
                    <a:t>mmho</a:t>
                  </a:r>
                  <a:r>
                    <a:rPr lang="en-US" sz="1100" dirty="0">
                      <a:latin typeface="Arial Black" pitchFamily="34" charset="0"/>
                    </a:rPr>
                    <a:t>/cm</a:t>
                  </a:r>
                </a:p>
              </p:txBody>
            </p:sp>
          </p:grpSp>
          <p:sp>
            <p:nvSpPr>
              <p:cNvPr id="225" name="TextBox 224"/>
              <p:cNvSpPr txBox="1"/>
              <p:nvPr/>
            </p:nvSpPr>
            <p:spPr>
              <a:xfrm>
                <a:off x="3964208" y="4621243"/>
                <a:ext cx="8381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sorghum</a:t>
                </a: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5002372" y="4959835"/>
                <a:ext cx="652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663300"/>
                    </a:solidFill>
                  </a:rPr>
                  <a:t>wheat</a:t>
                </a: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972460" y="4056427"/>
                <a:ext cx="2734347" cy="884474"/>
                <a:chOff x="5404318" y="3574414"/>
                <a:chExt cx="2734347" cy="884474"/>
              </a:xfrm>
            </p:grpSpPr>
            <p:sp>
              <p:nvSpPr>
                <p:cNvPr id="89" name="Oval 88"/>
                <p:cNvSpPr>
                  <a:spLocks noChangeAspect="1"/>
                </p:cNvSpPr>
                <p:nvPr/>
              </p:nvSpPr>
              <p:spPr>
                <a:xfrm>
                  <a:off x="5404318" y="3574414"/>
                  <a:ext cx="100584" cy="10058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>
                  <a:spLocks noChangeAspect="1"/>
                </p:cNvSpPr>
                <p:nvPr/>
              </p:nvSpPr>
              <p:spPr>
                <a:xfrm>
                  <a:off x="5910012" y="3574414"/>
                  <a:ext cx="100584" cy="10058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>
                  <a:spLocks noChangeAspect="1"/>
                </p:cNvSpPr>
                <p:nvPr/>
              </p:nvSpPr>
              <p:spPr>
                <a:xfrm>
                  <a:off x="6606958" y="3629728"/>
                  <a:ext cx="100584" cy="10058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>
                  <a:spLocks noChangeAspect="1"/>
                </p:cNvSpPr>
                <p:nvPr/>
              </p:nvSpPr>
              <p:spPr>
                <a:xfrm>
                  <a:off x="7213082" y="3776032"/>
                  <a:ext cx="100584" cy="10058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>
                <a:xfrm>
                  <a:off x="7750760" y="3873303"/>
                  <a:ext cx="100584" cy="10058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>
                  <a:spLocks noChangeAspect="1"/>
                </p:cNvSpPr>
                <p:nvPr/>
              </p:nvSpPr>
              <p:spPr>
                <a:xfrm>
                  <a:off x="8036617" y="4082414"/>
                  <a:ext cx="100584" cy="10058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>
                  <a:spLocks noChangeAspect="1"/>
                </p:cNvSpPr>
                <p:nvPr/>
              </p:nvSpPr>
              <p:spPr>
                <a:xfrm>
                  <a:off x="5920172" y="3777624"/>
                  <a:ext cx="100584" cy="100584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>
                  <a:spLocks noChangeAspect="1"/>
                </p:cNvSpPr>
                <p:nvPr/>
              </p:nvSpPr>
              <p:spPr>
                <a:xfrm>
                  <a:off x="6594512" y="4021962"/>
                  <a:ext cx="100584" cy="100584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>
                  <a:spLocks noChangeAspect="1"/>
                </p:cNvSpPr>
                <p:nvPr/>
              </p:nvSpPr>
              <p:spPr>
                <a:xfrm>
                  <a:off x="7218162" y="4125212"/>
                  <a:ext cx="100584" cy="100584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>
                  <a:spLocks noChangeAspect="1"/>
                </p:cNvSpPr>
                <p:nvPr/>
              </p:nvSpPr>
              <p:spPr>
                <a:xfrm>
                  <a:off x="7752070" y="4281366"/>
                  <a:ext cx="100584" cy="100584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>
                <a:xfrm>
                  <a:off x="8038081" y="4358304"/>
                  <a:ext cx="100584" cy="100584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C8C56924-B0CA-26B5-04B5-874BB7E487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070076" y="2512858"/>
              <a:ext cx="640080" cy="0"/>
            </a:xfrm>
            <a:prstGeom prst="line">
              <a:avLst/>
            </a:prstGeom>
            <a:noFill/>
            <a:ln w="730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50800" dir="2700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1B33F7EB-0183-248E-9B14-3E2AEF1A22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612208" y="2513215"/>
              <a:ext cx="640080" cy="0"/>
            </a:xfrm>
            <a:prstGeom prst="line">
              <a:avLst/>
            </a:prstGeom>
            <a:noFill/>
            <a:ln w="730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50800" dir="2700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DFDEB132-B238-9E82-96A9-47E0899E3C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103865" y="2504112"/>
              <a:ext cx="640080" cy="0"/>
            </a:xfrm>
            <a:prstGeom prst="line">
              <a:avLst/>
            </a:prstGeom>
            <a:noFill/>
            <a:ln w="730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50800" dir="2700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0F9322-0BE9-A94B-6722-6B1C1CC3E5F6}"/>
                </a:ext>
              </a:extLst>
            </p:cNvPr>
            <p:cNvSpPr txBox="1"/>
            <p:nvPr/>
          </p:nvSpPr>
          <p:spPr>
            <a:xfrm>
              <a:off x="6266966" y="1878323"/>
              <a:ext cx="2019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Different salinity </a:t>
              </a:r>
            </a:p>
            <a:p>
              <a:pPr algn="ctr"/>
              <a:r>
                <a:rPr lang="en-US" sz="2000" b="1" dirty="0"/>
                <a:t>thresholds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71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>
            <a:extLst>
              <a:ext uri="{FF2B5EF4-FFF2-40B4-BE49-F238E27FC236}">
                <a16:creationId xmlns:a16="http://schemas.microsoft.com/office/drawing/2014/main" id="{1DCF7300-D72B-43D4-9E27-31EBEE47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065" y="102227"/>
            <a:ext cx="7028619" cy="69987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Is your soil healthy?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9BE22-7C36-DFAC-CBF1-3AEEEFB1653A}"/>
              </a:ext>
            </a:extLst>
          </p:cNvPr>
          <p:cNvGrpSpPr/>
          <p:nvPr/>
        </p:nvGrpSpPr>
        <p:grpSpPr>
          <a:xfrm>
            <a:off x="2046387" y="1084741"/>
            <a:ext cx="8765977" cy="5614348"/>
            <a:chOff x="1713012" y="1151416"/>
            <a:chExt cx="8765977" cy="56143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D29B2F-6ACC-0E31-9DA9-B0456F98202D}"/>
                </a:ext>
              </a:extLst>
            </p:cNvPr>
            <p:cNvGrpSpPr/>
            <p:nvPr/>
          </p:nvGrpSpPr>
          <p:grpSpPr>
            <a:xfrm>
              <a:off x="1713012" y="1151416"/>
              <a:ext cx="8765977" cy="5614348"/>
              <a:chOff x="1713012" y="1151416"/>
              <a:chExt cx="8765977" cy="561434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775849-F373-431B-9F67-46DBB414002A}"/>
                  </a:ext>
                </a:extLst>
              </p:cNvPr>
              <p:cNvSpPr/>
              <p:nvPr/>
            </p:nvSpPr>
            <p:spPr>
              <a:xfrm>
                <a:off x="3899193" y="1196752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blow or flow away?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00A149-61A7-4E4D-B7B0-0AC5AD29C041}"/>
                  </a:ext>
                </a:extLst>
              </p:cNvPr>
              <p:cNvSpPr/>
              <p:nvPr/>
            </p:nvSpPr>
            <p:spPr>
              <a:xfrm>
                <a:off x="3900265" y="1736812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allow water to 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soak in quickly?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36798F1-CD7E-4273-B3D3-64F97AE5C82B}"/>
                  </a:ext>
                </a:extLst>
              </p:cNvPr>
              <p:cNvSpPr/>
              <p:nvPr/>
            </p:nvSpPr>
            <p:spPr>
              <a:xfrm>
                <a:off x="3896641" y="3220355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Does the soil crust or seal off?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5283CD-BC93-4152-B937-18888C284504}"/>
                  </a:ext>
                </a:extLst>
              </p:cNvPr>
              <p:cNvSpPr/>
              <p:nvPr/>
            </p:nvSpPr>
            <p:spPr>
              <a:xfrm>
                <a:off x="3897468" y="2642713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drain?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328E97-3518-4195-84CA-1D6AC6B50F66}"/>
                  </a:ext>
                </a:extLst>
              </p:cNvPr>
              <p:cNvSpPr/>
              <p:nvPr/>
            </p:nvSpPr>
            <p:spPr>
              <a:xfrm>
                <a:off x="3897865" y="4804884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Are there areas where plants die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or grow poorly?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6110FC-C093-448A-B836-673A466C0F0C}"/>
                  </a:ext>
                </a:extLst>
              </p:cNvPr>
              <p:cNvSpPr/>
              <p:nvPr/>
            </p:nvSpPr>
            <p:spPr>
              <a:xfrm>
                <a:off x="3896068" y="3894447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crop recover the nutrients 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that I applied?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9E82ED-EF25-4D72-9384-91A7FD9FEEE5}"/>
                  </a:ext>
                </a:extLst>
              </p:cNvPr>
              <p:cNvSpPr/>
              <p:nvPr/>
            </p:nvSpPr>
            <p:spPr>
              <a:xfrm>
                <a:off x="1713012" y="5950799"/>
                <a:ext cx="1737360" cy="7315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healthy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DB7DB1-CC20-4B7E-8B2B-65D5EB544595}"/>
                  </a:ext>
                </a:extLst>
              </p:cNvPr>
              <p:cNvSpPr/>
              <p:nvPr/>
            </p:nvSpPr>
            <p:spPr>
              <a:xfrm>
                <a:off x="8741629" y="6034244"/>
                <a:ext cx="1737360" cy="7315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not healthy</a:t>
                </a:r>
              </a:p>
            </p:txBody>
          </p: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EBEAC947-9A4E-47F1-87D8-2E39099127EC}"/>
                  </a:ext>
                </a:extLst>
              </p:cNvPr>
              <p:cNvCxnSpPr>
                <a:cxnSpLocks/>
                <a:stCxn id="21" idx="1"/>
                <a:endCxn id="41" idx="0"/>
              </p:cNvCxnSpPr>
              <p:nvPr/>
            </p:nvCxnSpPr>
            <p:spPr>
              <a:xfrm rot="10800000" flipV="1">
                <a:off x="2581692" y="1382857"/>
                <a:ext cx="417510" cy="4567941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756C719-390D-4492-A3A0-86ECE48457DE}"/>
                  </a:ext>
                </a:extLst>
              </p:cNvPr>
              <p:cNvGrpSpPr/>
              <p:nvPr/>
            </p:nvGrpSpPr>
            <p:grpSpPr>
              <a:xfrm>
                <a:off x="2581692" y="1154258"/>
                <a:ext cx="1318573" cy="4796541"/>
                <a:chOff x="837327" y="743574"/>
                <a:chExt cx="1318573" cy="4796541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DA3EA12-3C7E-473B-9D1B-B96FD915F270}"/>
                    </a:ext>
                  </a:extLst>
                </p:cNvPr>
                <p:cNvGrpSpPr/>
                <p:nvPr/>
              </p:nvGrpSpPr>
              <p:grpSpPr>
                <a:xfrm>
                  <a:off x="1183284" y="743574"/>
                  <a:ext cx="711633" cy="4242954"/>
                  <a:chOff x="1390548" y="713094"/>
                  <a:chExt cx="711633" cy="4242954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D2937396-78BA-486E-944D-1839B6EDE7FB}"/>
                      </a:ext>
                    </a:extLst>
                  </p:cNvPr>
                  <p:cNvSpPr/>
                  <p:nvPr/>
                </p:nvSpPr>
                <p:spPr>
                  <a:xfrm>
                    <a:off x="1390548" y="449884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33B86B9-12A6-46D6-A65A-30DC61F1F283}"/>
                      </a:ext>
                    </a:extLst>
                  </p:cNvPr>
                  <p:cNvSpPr/>
                  <p:nvPr/>
                </p:nvSpPr>
                <p:spPr>
                  <a:xfrm>
                    <a:off x="1432589" y="2736082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A06E5DFC-3E93-40F8-960B-DAFACF176A53}"/>
                      </a:ext>
                    </a:extLst>
                  </p:cNvPr>
                  <p:cNvSpPr/>
                  <p:nvPr/>
                </p:nvSpPr>
                <p:spPr>
                  <a:xfrm>
                    <a:off x="1462101" y="713094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E6534B5-1AA5-4C9E-8BA4-F468F0315F8D}"/>
                      </a:ext>
                    </a:extLst>
                  </p:cNvPr>
                  <p:cNvSpPr/>
                  <p:nvPr/>
                </p:nvSpPr>
                <p:spPr>
                  <a:xfrm>
                    <a:off x="1403162" y="358899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D11A736-4B88-405F-B2AF-572BE9D186DB}"/>
                      </a:ext>
                    </a:extLst>
                  </p:cNvPr>
                  <p:cNvSpPr/>
                  <p:nvPr/>
                </p:nvSpPr>
                <p:spPr>
                  <a:xfrm>
                    <a:off x="1445919" y="143866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3CF0A16-FC41-41D6-88F8-1220A0ADDCB5}"/>
                      </a:ext>
                    </a:extLst>
                  </p:cNvPr>
                  <p:cNvSpPr/>
                  <p:nvPr/>
                </p:nvSpPr>
                <p:spPr>
                  <a:xfrm>
                    <a:off x="1426952" y="216126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</p:grpSp>
            <p:cxnSp>
              <p:nvCxnSpPr>
                <p:cNvPr id="76" name="Connector: Elbow 75">
                  <a:extLst>
                    <a:ext uri="{FF2B5EF4-FFF2-40B4-BE49-F238E27FC236}">
                      <a16:creationId xmlns:a16="http://schemas.microsoft.com/office/drawing/2014/main" id="{B65F5205-B28E-43EB-9093-BCF95EB51759}"/>
                    </a:ext>
                  </a:extLst>
                </p:cNvPr>
                <p:cNvCxnSpPr>
                  <a:cxnSpLocks/>
                  <a:stCxn id="19" idx="1"/>
                  <a:endCxn id="41" idx="0"/>
                </p:cNvCxnSpPr>
                <p:nvPr/>
              </p:nvCxnSpPr>
              <p:spPr>
                <a:xfrm rot="10800000" flipV="1">
                  <a:off x="837328" y="4757927"/>
                  <a:ext cx="345957" cy="78218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: Elbow 76">
                  <a:extLst>
                    <a:ext uri="{FF2B5EF4-FFF2-40B4-BE49-F238E27FC236}">
                      <a16:creationId xmlns:a16="http://schemas.microsoft.com/office/drawing/2014/main" id="{7CE8426A-8F19-447D-951A-8A3502FF1869}"/>
                    </a:ext>
                  </a:extLst>
                </p:cNvPr>
                <p:cNvCxnSpPr>
                  <a:cxnSpLocks/>
                  <a:stCxn id="24" idx="1"/>
                  <a:endCxn id="41" idx="0"/>
                </p:cNvCxnSpPr>
                <p:nvPr/>
              </p:nvCxnSpPr>
              <p:spPr>
                <a:xfrm rot="10800000" flipV="1">
                  <a:off x="837328" y="3848069"/>
                  <a:ext cx="358571" cy="169204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: Elbow 77">
                  <a:extLst>
                    <a:ext uri="{FF2B5EF4-FFF2-40B4-BE49-F238E27FC236}">
                      <a16:creationId xmlns:a16="http://schemas.microsoft.com/office/drawing/2014/main" id="{63E6EB57-71FE-4D61-A984-0573F342F122}"/>
                    </a:ext>
                  </a:extLst>
                </p:cNvPr>
                <p:cNvCxnSpPr>
                  <a:cxnSpLocks/>
                  <a:stCxn id="20" idx="1"/>
                  <a:endCxn id="41" idx="0"/>
                </p:cNvCxnSpPr>
                <p:nvPr/>
              </p:nvCxnSpPr>
              <p:spPr>
                <a:xfrm rot="10800000" flipV="1">
                  <a:off x="837327" y="2995161"/>
                  <a:ext cx="387998" cy="2544953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: Elbow 78">
                  <a:extLst>
                    <a:ext uri="{FF2B5EF4-FFF2-40B4-BE49-F238E27FC236}">
                      <a16:creationId xmlns:a16="http://schemas.microsoft.com/office/drawing/2014/main" id="{227DAF40-792A-48D6-9779-5FC221D47D8C}"/>
                    </a:ext>
                  </a:extLst>
                </p:cNvPr>
                <p:cNvCxnSpPr>
                  <a:cxnSpLocks/>
                  <a:stCxn id="26" idx="1"/>
                  <a:endCxn id="41" idx="0"/>
                </p:cNvCxnSpPr>
                <p:nvPr/>
              </p:nvCxnSpPr>
              <p:spPr>
                <a:xfrm rot="10800000" flipV="1">
                  <a:off x="837328" y="2420345"/>
                  <a:ext cx="382361" cy="311977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: Elbow 79">
                  <a:extLst>
                    <a:ext uri="{FF2B5EF4-FFF2-40B4-BE49-F238E27FC236}">
                      <a16:creationId xmlns:a16="http://schemas.microsoft.com/office/drawing/2014/main" id="{2D13C931-B3CE-4F41-AB8A-FC9F39B1B5EF}"/>
                    </a:ext>
                  </a:extLst>
                </p:cNvPr>
                <p:cNvCxnSpPr>
                  <a:cxnSpLocks/>
                  <a:stCxn id="25" idx="1"/>
                  <a:endCxn id="41" idx="0"/>
                </p:cNvCxnSpPr>
                <p:nvPr/>
              </p:nvCxnSpPr>
              <p:spPr>
                <a:xfrm rot="10800000" flipV="1">
                  <a:off x="837327" y="1697739"/>
                  <a:ext cx="401328" cy="384237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098918F-71FB-49E0-A714-459219283F00}"/>
                    </a:ext>
                  </a:extLst>
                </p:cNvPr>
                <p:cNvCxnSpPr>
                  <a:cxnSpLocks/>
                  <a:stCxn id="21" idx="3"/>
                  <a:endCxn id="8" idx="1"/>
                </p:cNvCxnSpPr>
                <p:nvPr/>
              </p:nvCxnSpPr>
              <p:spPr>
                <a:xfrm flipV="1">
                  <a:off x="1894917" y="968948"/>
                  <a:ext cx="259911" cy="32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2F5FB1F4-2641-4DAF-823C-579ABB5A73DA}"/>
                    </a:ext>
                  </a:extLst>
                </p:cNvPr>
                <p:cNvCxnSpPr>
                  <a:cxnSpLocks/>
                  <a:stCxn id="25" idx="3"/>
                  <a:endCxn id="9" idx="1"/>
                </p:cNvCxnSpPr>
                <p:nvPr/>
              </p:nvCxnSpPr>
              <p:spPr>
                <a:xfrm flipV="1">
                  <a:off x="1878735" y="1691888"/>
                  <a:ext cx="277165" cy="5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3B99DC33-C4DA-4056-9B33-FFA58EA53324}"/>
                    </a:ext>
                  </a:extLst>
                </p:cNvPr>
                <p:cNvCxnSpPr>
                  <a:cxnSpLocks/>
                  <a:stCxn id="26" idx="3"/>
                  <a:endCxn id="11" idx="1"/>
                </p:cNvCxnSpPr>
                <p:nvPr/>
              </p:nvCxnSpPr>
              <p:spPr>
                <a:xfrm flipV="1">
                  <a:off x="1859768" y="2414909"/>
                  <a:ext cx="293335" cy="54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E45F92D-4A9C-4929-B8E9-D4A3DC995A72}"/>
                    </a:ext>
                  </a:extLst>
                </p:cNvPr>
                <p:cNvCxnSpPr>
                  <a:cxnSpLocks/>
                  <a:stCxn id="20" idx="3"/>
                  <a:endCxn id="10" idx="1"/>
                </p:cNvCxnSpPr>
                <p:nvPr/>
              </p:nvCxnSpPr>
              <p:spPr>
                <a:xfrm flipV="1">
                  <a:off x="1865405" y="2992551"/>
                  <a:ext cx="286871" cy="26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909A160A-C297-4614-9712-B872A245BFB4}"/>
                    </a:ext>
                  </a:extLst>
                </p:cNvPr>
                <p:cNvCxnSpPr>
                  <a:cxnSpLocks/>
                  <a:stCxn id="24" idx="3"/>
                  <a:endCxn id="13" idx="1"/>
                </p:cNvCxnSpPr>
                <p:nvPr/>
              </p:nvCxnSpPr>
              <p:spPr>
                <a:xfrm>
                  <a:off x="1835978" y="3848070"/>
                  <a:ext cx="315725" cy="14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000D19D-B71E-4E79-800A-D8D65F00BA67}"/>
                    </a:ext>
                  </a:extLst>
                </p:cNvPr>
                <p:cNvCxnSpPr>
                  <a:cxnSpLocks/>
                  <a:stCxn id="19" idx="3"/>
                  <a:endCxn id="12" idx="1"/>
                </p:cNvCxnSpPr>
                <p:nvPr/>
              </p:nvCxnSpPr>
              <p:spPr>
                <a:xfrm>
                  <a:off x="1823364" y="4757928"/>
                  <a:ext cx="330136" cy="2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C8AD7E4-55F4-4915-B77F-4FF0907306B4}"/>
                  </a:ext>
                </a:extLst>
              </p:cNvPr>
              <p:cNvGrpSpPr/>
              <p:nvPr/>
            </p:nvGrpSpPr>
            <p:grpSpPr>
              <a:xfrm>
                <a:off x="8468068" y="1151416"/>
                <a:ext cx="1142241" cy="4882828"/>
                <a:chOff x="6723703" y="740732"/>
                <a:chExt cx="1142241" cy="488282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4FA75C7-D5E9-4F6B-A8F0-0A482E760039}"/>
                    </a:ext>
                  </a:extLst>
                </p:cNvPr>
                <p:cNvGrpSpPr/>
                <p:nvPr/>
              </p:nvGrpSpPr>
              <p:grpSpPr>
                <a:xfrm>
                  <a:off x="6939614" y="740732"/>
                  <a:ext cx="688386" cy="4247824"/>
                  <a:chOff x="6882695" y="671834"/>
                  <a:chExt cx="688386" cy="4333208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09C4DFC-E021-4D48-89B8-BCCDC88B806F}"/>
                      </a:ext>
                    </a:extLst>
                  </p:cNvPr>
                  <p:cNvSpPr/>
                  <p:nvPr/>
                </p:nvSpPr>
                <p:spPr>
                  <a:xfrm>
                    <a:off x="6930519" y="671834"/>
                    <a:ext cx="640080" cy="457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AA8249B-A49D-483F-ABC0-4397C560637A}"/>
                      </a:ext>
                    </a:extLst>
                  </p:cNvPr>
                  <p:cNvSpPr/>
                  <p:nvPr/>
                </p:nvSpPr>
                <p:spPr>
                  <a:xfrm>
                    <a:off x="6916418" y="215812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6C8D2A7-9766-4697-8932-4839DE8F9269}"/>
                      </a:ext>
                    </a:extLst>
                  </p:cNvPr>
                  <p:cNvSpPr/>
                  <p:nvPr/>
                </p:nvSpPr>
                <p:spPr>
                  <a:xfrm>
                    <a:off x="6902542" y="362097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E762FED-34A8-4829-8421-37DDCA635150}"/>
                      </a:ext>
                    </a:extLst>
                  </p:cNvPr>
                  <p:cNvSpPr/>
                  <p:nvPr/>
                </p:nvSpPr>
                <p:spPr>
                  <a:xfrm>
                    <a:off x="6931001" y="1415527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A3E0D018-86E2-48E0-9EC8-D07B1DC251D9}"/>
                      </a:ext>
                    </a:extLst>
                  </p:cNvPr>
                  <p:cNvSpPr/>
                  <p:nvPr/>
                </p:nvSpPr>
                <p:spPr>
                  <a:xfrm>
                    <a:off x="6882695" y="4547841"/>
                    <a:ext cx="640080" cy="4572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300B716-DBA8-471C-865E-BABB6615410B}"/>
                      </a:ext>
                    </a:extLst>
                  </p:cNvPr>
                  <p:cNvSpPr/>
                  <p:nvPr/>
                </p:nvSpPr>
                <p:spPr>
                  <a:xfrm>
                    <a:off x="6906184" y="273810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B1152DC-FADB-433F-9169-ACBBE47BA398}"/>
                    </a:ext>
                  </a:extLst>
                </p:cNvPr>
                <p:cNvGrpSpPr/>
                <p:nvPr/>
              </p:nvGrpSpPr>
              <p:grpSpPr>
                <a:xfrm>
                  <a:off x="7579694" y="964827"/>
                  <a:ext cx="286250" cy="4658733"/>
                  <a:chOff x="7579694" y="964827"/>
                  <a:chExt cx="286250" cy="4658733"/>
                </a:xfrm>
              </p:grpSpPr>
              <p:cxnSp>
                <p:nvCxnSpPr>
                  <p:cNvPr id="50" name="Connector: Elbow 49">
                    <a:extLst>
                      <a:ext uri="{FF2B5EF4-FFF2-40B4-BE49-F238E27FC236}">
                        <a16:creationId xmlns:a16="http://schemas.microsoft.com/office/drawing/2014/main" id="{ED4BD561-AAB5-40FB-8C50-B6DF98216414}"/>
                      </a:ext>
                    </a:extLst>
                  </p:cNvPr>
                  <p:cNvCxnSpPr>
                    <a:cxnSpLocks/>
                    <a:stCxn id="22" idx="3"/>
                    <a:endCxn id="42" idx="0"/>
                  </p:cNvCxnSpPr>
                  <p:nvPr/>
                </p:nvCxnSpPr>
                <p:spPr>
                  <a:xfrm>
                    <a:off x="7579694" y="4764460"/>
                    <a:ext cx="286250" cy="859100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or: Elbow 57">
                    <a:extLst>
                      <a:ext uri="{FF2B5EF4-FFF2-40B4-BE49-F238E27FC236}">
                        <a16:creationId xmlns:a16="http://schemas.microsoft.com/office/drawing/2014/main" id="{3E135E94-896B-4AE2-BCD5-A1D0FD028721}"/>
                      </a:ext>
                    </a:extLst>
                  </p:cNvPr>
                  <p:cNvCxnSpPr>
                    <a:cxnSpLocks/>
                    <a:stCxn id="17" idx="3"/>
                    <a:endCxn id="42" idx="0"/>
                  </p:cNvCxnSpPr>
                  <p:nvPr/>
                </p:nvCxnSpPr>
                <p:spPr>
                  <a:xfrm>
                    <a:off x="7599541" y="3855853"/>
                    <a:ext cx="266403" cy="1767707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or: Elbow 60">
                    <a:extLst>
                      <a:ext uri="{FF2B5EF4-FFF2-40B4-BE49-F238E27FC236}">
                        <a16:creationId xmlns:a16="http://schemas.microsoft.com/office/drawing/2014/main" id="{ACDF1E48-6C63-4E43-8BE6-06B7B9A231C6}"/>
                      </a:ext>
                    </a:extLst>
                  </p:cNvPr>
                  <p:cNvCxnSpPr>
                    <a:cxnSpLocks/>
                    <a:stCxn id="23" idx="3"/>
                    <a:endCxn id="42" idx="0"/>
                  </p:cNvCxnSpPr>
                  <p:nvPr/>
                </p:nvCxnSpPr>
                <p:spPr>
                  <a:xfrm>
                    <a:off x="7603183" y="2990384"/>
                    <a:ext cx="262761" cy="2633176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or: Elbow 63">
                    <a:extLst>
                      <a:ext uri="{FF2B5EF4-FFF2-40B4-BE49-F238E27FC236}">
                        <a16:creationId xmlns:a16="http://schemas.microsoft.com/office/drawing/2014/main" id="{6C016144-4E36-48C3-A730-6E883BAC39FB}"/>
                      </a:ext>
                    </a:extLst>
                  </p:cNvPr>
                  <p:cNvCxnSpPr>
                    <a:cxnSpLocks/>
                    <a:stCxn id="16" idx="3"/>
                    <a:endCxn id="42" idx="0"/>
                  </p:cNvCxnSpPr>
                  <p:nvPr/>
                </p:nvCxnSpPr>
                <p:spPr>
                  <a:xfrm>
                    <a:off x="7613417" y="2421835"/>
                    <a:ext cx="252527" cy="3201725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ctor: Elbow 66">
                    <a:extLst>
                      <a:ext uri="{FF2B5EF4-FFF2-40B4-BE49-F238E27FC236}">
                        <a16:creationId xmlns:a16="http://schemas.microsoft.com/office/drawing/2014/main" id="{54A41CF9-A262-4266-B3DD-49399ECACC72}"/>
                      </a:ext>
                    </a:extLst>
                  </p:cNvPr>
                  <p:cNvCxnSpPr>
                    <a:cxnSpLocks/>
                    <a:stCxn id="18" idx="3"/>
                    <a:endCxn id="42" idx="0"/>
                  </p:cNvCxnSpPr>
                  <p:nvPr/>
                </p:nvCxnSpPr>
                <p:spPr>
                  <a:xfrm>
                    <a:off x="7628000" y="1693867"/>
                    <a:ext cx="237944" cy="392969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or: Elbow 69">
                    <a:extLst>
                      <a:ext uri="{FF2B5EF4-FFF2-40B4-BE49-F238E27FC236}">
                        <a16:creationId xmlns:a16="http://schemas.microsoft.com/office/drawing/2014/main" id="{83FFDD8C-9F20-4C66-8AC7-54B7AF27267D}"/>
                      </a:ext>
                    </a:extLst>
                  </p:cNvPr>
                  <p:cNvCxnSpPr>
                    <a:cxnSpLocks/>
                    <a:stCxn id="15" idx="3"/>
                    <a:endCxn id="42" idx="0"/>
                  </p:cNvCxnSpPr>
                  <p:nvPr/>
                </p:nvCxnSpPr>
                <p:spPr>
                  <a:xfrm>
                    <a:off x="7627518" y="964827"/>
                    <a:ext cx="238426" cy="465873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9161537-5332-4457-9E91-9DAADDD3D42D}"/>
                    </a:ext>
                  </a:extLst>
                </p:cNvPr>
                <p:cNvCxnSpPr>
                  <a:cxnSpLocks/>
                  <a:stCxn id="8" idx="3"/>
                  <a:endCxn id="15" idx="1"/>
                </p:cNvCxnSpPr>
                <p:nvPr/>
              </p:nvCxnSpPr>
              <p:spPr>
                <a:xfrm flipV="1">
                  <a:off x="6726828" y="964827"/>
                  <a:ext cx="260610" cy="4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440230-3C9F-4B1A-A7C0-73408199E36B}"/>
                    </a:ext>
                  </a:extLst>
                </p:cNvPr>
                <p:cNvCxnSpPr>
                  <a:cxnSpLocks/>
                  <a:stCxn id="9" idx="3"/>
                  <a:endCxn id="18" idx="1"/>
                </p:cNvCxnSpPr>
                <p:nvPr/>
              </p:nvCxnSpPr>
              <p:spPr>
                <a:xfrm>
                  <a:off x="6727900" y="1691888"/>
                  <a:ext cx="260020" cy="19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4C22354-49C8-4908-835C-35A6CA797B92}"/>
                    </a:ext>
                  </a:extLst>
                </p:cNvPr>
                <p:cNvCxnSpPr>
                  <a:cxnSpLocks/>
                  <a:stCxn id="11" idx="3"/>
                  <a:endCxn id="16" idx="1"/>
                </p:cNvCxnSpPr>
                <p:nvPr/>
              </p:nvCxnSpPr>
              <p:spPr>
                <a:xfrm>
                  <a:off x="6725103" y="2414909"/>
                  <a:ext cx="248234" cy="69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4475F92B-5807-4C48-9216-A5B07969B605}"/>
                    </a:ext>
                  </a:extLst>
                </p:cNvPr>
                <p:cNvCxnSpPr>
                  <a:cxnSpLocks/>
                  <a:stCxn id="12" idx="3"/>
                  <a:endCxn id="22" idx="1"/>
                </p:cNvCxnSpPr>
                <p:nvPr/>
              </p:nvCxnSpPr>
              <p:spPr>
                <a:xfrm>
                  <a:off x="6725500" y="4759960"/>
                  <a:ext cx="214114" cy="45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90FAEEE-01D7-483E-A323-B61BE74023BF}"/>
                    </a:ext>
                  </a:extLst>
                </p:cNvPr>
                <p:cNvCxnSpPr>
                  <a:cxnSpLocks/>
                  <a:stCxn id="10" idx="3"/>
                  <a:endCxn id="23" idx="1"/>
                </p:cNvCxnSpPr>
                <p:nvPr/>
              </p:nvCxnSpPr>
              <p:spPr>
                <a:xfrm flipV="1">
                  <a:off x="6724276" y="2990384"/>
                  <a:ext cx="238827" cy="21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8B1E2BA1-C655-4826-B2F7-E3C3A6D77F63}"/>
                    </a:ext>
                  </a:extLst>
                </p:cNvPr>
                <p:cNvCxnSpPr>
                  <a:cxnSpLocks/>
                  <a:stCxn id="13" idx="3"/>
                  <a:endCxn id="17" idx="1"/>
                </p:cNvCxnSpPr>
                <p:nvPr/>
              </p:nvCxnSpPr>
              <p:spPr>
                <a:xfrm>
                  <a:off x="6723703" y="3849523"/>
                  <a:ext cx="235758" cy="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92014B6-98FF-4F9F-A97E-8BD773FF0AD0}"/>
                </a:ext>
              </a:extLst>
            </p:cNvPr>
            <p:cNvSpPr txBox="1"/>
            <p:nvPr/>
          </p:nvSpPr>
          <p:spPr>
            <a:xfrm>
              <a:off x="4371219" y="6488765"/>
              <a:ext cx="3621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http://csanr.wsu.edu/whats-the-problem-with-my-soil/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20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D579-59DA-4517-97E6-E2973E5A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63" y="1283296"/>
            <a:ext cx="8915400" cy="53108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Type of salts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 sodium vs. calcium/magnesium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 exchangeable sodium percentage, “%Na”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Soil aggregates </a:t>
            </a:r>
            <a:r>
              <a:rPr lang="en-US" sz="2800" dirty="0" err="1"/>
              <a:t>deflocculate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800" dirty="0"/>
              <a:t> aggregates  ≈  “granules”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 </a:t>
            </a:r>
            <a:r>
              <a:rPr lang="en-US" sz="2800" dirty="0" err="1"/>
              <a:t>deflocculate</a:t>
            </a:r>
            <a:r>
              <a:rPr lang="en-US" sz="2800" dirty="0"/>
              <a:t>   ≈  “break down”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Symptoms of sodic soils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 surface crusting or sealing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 excess runoff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 reduced water infiltration, air permeability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 “massive” soil structure in surface and subsoil</a:t>
            </a:r>
          </a:p>
          <a:p>
            <a:endParaRPr lang="en-US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C0ACFC-0D9C-448E-BBA8-AB83934AE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603" y="649486"/>
            <a:ext cx="6905625" cy="6338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Sodium-affected soils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F53A6A-E125-CE0E-8E0D-810758C1A5BC}"/>
              </a:ext>
            </a:extLst>
          </p:cNvPr>
          <p:cNvGrpSpPr/>
          <p:nvPr/>
        </p:nvGrpSpPr>
        <p:grpSpPr>
          <a:xfrm>
            <a:off x="8229802" y="346126"/>
            <a:ext cx="3779072" cy="5181465"/>
            <a:chOff x="7522822" y="249995"/>
            <a:chExt cx="3779072" cy="51814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A0FDBD-8380-BEAD-8462-2BA36B52D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t="2809" r="3425" b="5732"/>
            <a:stretch/>
          </p:blipFill>
          <p:spPr>
            <a:xfrm>
              <a:off x="7780373" y="3605554"/>
              <a:ext cx="3160419" cy="18259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80C7A0-7A14-ED16-EE1C-74E484BA0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2981" b="3120"/>
            <a:stretch/>
          </p:blipFill>
          <p:spPr>
            <a:xfrm>
              <a:off x="7522822" y="249995"/>
              <a:ext cx="3160419" cy="189723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340EC1-A8E7-33DD-99B1-F8D994EDFCDA}"/>
                </a:ext>
              </a:extLst>
            </p:cNvPr>
            <p:cNvSpPr/>
            <p:nvPr/>
          </p:nvSpPr>
          <p:spPr>
            <a:xfrm>
              <a:off x="7538063" y="313706"/>
              <a:ext cx="3102506" cy="711862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6F9F04-AACA-A5EC-88DE-E5720A30A24C}"/>
                </a:ext>
              </a:extLst>
            </p:cNvPr>
            <p:cNvSpPr/>
            <p:nvPr/>
          </p:nvSpPr>
          <p:spPr>
            <a:xfrm>
              <a:off x="10383009" y="4301868"/>
              <a:ext cx="515111" cy="702872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7ABCA0-5002-F514-6EE8-58B1F838A864}"/>
                </a:ext>
              </a:extLst>
            </p:cNvPr>
            <p:cNvSpPr/>
            <p:nvPr/>
          </p:nvSpPr>
          <p:spPr>
            <a:xfrm>
              <a:off x="10125458" y="1025568"/>
              <a:ext cx="515111" cy="696314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1FD6D6-1457-8DA7-1EC7-7E4D3C7C9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3191" r="4268" b="5349"/>
            <a:stretch/>
          </p:blipFill>
          <p:spPr>
            <a:xfrm>
              <a:off x="8184147" y="1946141"/>
              <a:ext cx="3117747" cy="182590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2205E7-07A9-19F2-5DE7-B668CC149267}"/>
                </a:ext>
              </a:extLst>
            </p:cNvPr>
            <p:cNvSpPr/>
            <p:nvPr/>
          </p:nvSpPr>
          <p:spPr>
            <a:xfrm>
              <a:off x="10771541" y="2642455"/>
              <a:ext cx="515111" cy="702872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51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5431F68B-9875-21AB-CBE5-650B3684B113}"/>
              </a:ext>
            </a:extLst>
          </p:cNvPr>
          <p:cNvGrpSpPr/>
          <p:nvPr/>
        </p:nvGrpSpPr>
        <p:grpSpPr>
          <a:xfrm>
            <a:off x="3194153" y="1680003"/>
            <a:ext cx="6027124" cy="3082510"/>
            <a:chOff x="3194153" y="1680003"/>
            <a:chExt cx="6027124" cy="3082510"/>
          </a:xfrm>
        </p:grpSpPr>
        <p:grpSp>
          <p:nvGrpSpPr>
            <p:cNvPr id="6" name="Group 5"/>
            <p:cNvGrpSpPr/>
            <p:nvPr/>
          </p:nvGrpSpPr>
          <p:grpSpPr>
            <a:xfrm>
              <a:off x="3194153" y="1822565"/>
              <a:ext cx="6027124" cy="2939948"/>
              <a:chOff x="7743672" y="684021"/>
              <a:chExt cx="4087677" cy="2423121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8495482" y="685676"/>
                <a:ext cx="3335867" cy="2421466"/>
              </a:xfrm>
              <a:custGeom>
                <a:avLst/>
                <a:gdLst>
                  <a:gd name="connsiteX0" fmla="*/ 3335867 w 3335867"/>
                  <a:gd name="connsiteY0" fmla="*/ 2421466 h 2421466"/>
                  <a:gd name="connsiteX1" fmla="*/ 2497667 w 3335867"/>
                  <a:gd name="connsiteY1" fmla="*/ 2324100 h 2421466"/>
                  <a:gd name="connsiteX2" fmla="*/ 1464734 w 3335867"/>
                  <a:gd name="connsiteY2" fmla="*/ 1960033 h 2421466"/>
                  <a:gd name="connsiteX3" fmla="*/ 905934 w 3335867"/>
                  <a:gd name="connsiteY3" fmla="*/ 1363133 h 2421466"/>
                  <a:gd name="connsiteX4" fmla="*/ 554567 w 3335867"/>
                  <a:gd name="connsiteY4" fmla="*/ 702733 h 2421466"/>
                  <a:gd name="connsiteX5" fmla="*/ 309034 w 3335867"/>
                  <a:gd name="connsiteY5" fmla="*/ 224366 h 2421466"/>
                  <a:gd name="connsiteX6" fmla="*/ 203200 w 3335867"/>
                  <a:gd name="connsiteY6" fmla="*/ 55033 h 2421466"/>
                  <a:gd name="connsiteX7" fmla="*/ 0 w 3335867"/>
                  <a:gd name="connsiteY7" fmla="*/ 0 h 242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35867" h="2421466">
                    <a:moveTo>
                      <a:pt x="3335867" y="2421466"/>
                    </a:moveTo>
                    <a:cubicBezTo>
                      <a:pt x="3072694" y="2411235"/>
                      <a:pt x="2809522" y="2401005"/>
                      <a:pt x="2497667" y="2324100"/>
                    </a:cubicBezTo>
                    <a:cubicBezTo>
                      <a:pt x="2185812" y="2247195"/>
                      <a:pt x="1730023" y="2120194"/>
                      <a:pt x="1464734" y="1960033"/>
                    </a:cubicBezTo>
                    <a:cubicBezTo>
                      <a:pt x="1199445" y="1799872"/>
                      <a:pt x="1057628" y="1572683"/>
                      <a:pt x="905934" y="1363133"/>
                    </a:cubicBezTo>
                    <a:cubicBezTo>
                      <a:pt x="754240" y="1153583"/>
                      <a:pt x="654050" y="892527"/>
                      <a:pt x="554567" y="702733"/>
                    </a:cubicBezTo>
                    <a:cubicBezTo>
                      <a:pt x="455084" y="512938"/>
                      <a:pt x="367595" y="332316"/>
                      <a:pt x="309034" y="224366"/>
                    </a:cubicBezTo>
                    <a:cubicBezTo>
                      <a:pt x="250473" y="116416"/>
                      <a:pt x="254706" y="92427"/>
                      <a:pt x="203200" y="55033"/>
                    </a:cubicBezTo>
                    <a:cubicBezTo>
                      <a:pt x="151694" y="17639"/>
                      <a:pt x="75847" y="8819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7743672" y="684021"/>
                <a:ext cx="762000" cy="0"/>
              </a:xfrm>
              <a:custGeom>
                <a:avLst/>
                <a:gdLst>
                  <a:gd name="connsiteX0" fmla="*/ 762000 w 762000"/>
                  <a:gd name="connsiteY0" fmla="*/ 0 h 0"/>
                  <a:gd name="connsiteX1" fmla="*/ 0 w 7620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0">
                    <a:moveTo>
                      <a:pt x="762000" y="0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809134" y="1680003"/>
              <a:ext cx="869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/>
                <a:t>1% Na</a:t>
              </a:r>
            </a:p>
          </p:txBody>
        </p:sp>
      </p:grp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885143" y="687341"/>
            <a:ext cx="9597052" cy="6389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“Sodic” soil: affects infiltration rate, percolation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D48362F-1959-B9B0-4DFF-2890DA7D2479}"/>
              </a:ext>
            </a:extLst>
          </p:cNvPr>
          <p:cNvGrpSpPr/>
          <p:nvPr/>
        </p:nvGrpSpPr>
        <p:grpSpPr>
          <a:xfrm>
            <a:off x="3260269" y="3843932"/>
            <a:ext cx="5392841" cy="1980098"/>
            <a:chOff x="3260269" y="3843932"/>
            <a:chExt cx="5392841" cy="1980098"/>
          </a:xfrm>
        </p:grpSpPr>
        <p:sp>
          <p:nvSpPr>
            <p:cNvPr id="4" name="Freeform 3"/>
            <p:cNvSpPr/>
            <p:nvPr/>
          </p:nvSpPr>
          <p:spPr>
            <a:xfrm>
              <a:off x="3260269" y="4290781"/>
              <a:ext cx="5073976" cy="1533249"/>
            </a:xfrm>
            <a:custGeom>
              <a:avLst/>
              <a:gdLst>
                <a:gd name="connsiteX0" fmla="*/ 0 w 3441239"/>
                <a:gd name="connsiteY0" fmla="*/ 0 h 1263712"/>
                <a:gd name="connsiteX1" fmla="*/ 131233 w 3441239"/>
                <a:gd name="connsiteY1" fmla="*/ 452967 h 1263712"/>
                <a:gd name="connsiteX2" fmla="*/ 427567 w 3441239"/>
                <a:gd name="connsiteY2" fmla="*/ 884767 h 1263712"/>
                <a:gd name="connsiteX3" fmla="*/ 897467 w 3441239"/>
                <a:gd name="connsiteY3" fmla="*/ 1130300 h 1263712"/>
                <a:gd name="connsiteX4" fmla="*/ 1710267 w 3441239"/>
                <a:gd name="connsiteY4" fmla="*/ 1253067 h 1263712"/>
                <a:gd name="connsiteX5" fmla="*/ 3323167 w 3441239"/>
                <a:gd name="connsiteY5" fmla="*/ 1257300 h 1263712"/>
                <a:gd name="connsiteX6" fmla="*/ 3318933 w 3441239"/>
                <a:gd name="connsiteY6" fmla="*/ 1253067 h 126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1239" h="1263712">
                  <a:moveTo>
                    <a:pt x="0" y="0"/>
                  </a:moveTo>
                  <a:cubicBezTo>
                    <a:pt x="29986" y="152753"/>
                    <a:pt x="59972" y="305506"/>
                    <a:pt x="131233" y="452967"/>
                  </a:cubicBezTo>
                  <a:cubicBezTo>
                    <a:pt x="202494" y="600428"/>
                    <a:pt x="299861" y="771878"/>
                    <a:pt x="427567" y="884767"/>
                  </a:cubicBezTo>
                  <a:cubicBezTo>
                    <a:pt x="555273" y="997656"/>
                    <a:pt x="683684" y="1068917"/>
                    <a:pt x="897467" y="1130300"/>
                  </a:cubicBezTo>
                  <a:cubicBezTo>
                    <a:pt x="1111250" y="1191683"/>
                    <a:pt x="1305984" y="1231900"/>
                    <a:pt x="1710267" y="1253067"/>
                  </a:cubicBezTo>
                  <a:cubicBezTo>
                    <a:pt x="2114550" y="1274234"/>
                    <a:pt x="3055056" y="1257300"/>
                    <a:pt x="3323167" y="1257300"/>
                  </a:cubicBezTo>
                  <a:cubicBezTo>
                    <a:pt x="3591278" y="1257300"/>
                    <a:pt x="3318933" y="1253067"/>
                    <a:pt x="3318933" y="1253067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07414" y="3843932"/>
              <a:ext cx="1745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11% - 15% Na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2A38BF0-A9BF-57DF-E6D9-34A532B9DBD2}"/>
              </a:ext>
            </a:extLst>
          </p:cNvPr>
          <p:cNvGrpSpPr/>
          <p:nvPr/>
        </p:nvGrpSpPr>
        <p:grpSpPr>
          <a:xfrm>
            <a:off x="3213772" y="3059292"/>
            <a:ext cx="4868674" cy="2786429"/>
            <a:chOff x="3213772" y="3059292"/>
            <a:chExt cx="4868674" cy="2786429"/>
          </a:xfrm>
        </p:grpSpPr>
        <p:sp>
          <p:nvSpPr>
            <p:cNvPr id="3" name="Freeform 2"/>
            <p:cNvSpPr/>
            <p:nvPr/>
          </p:nvSpPr>
          <p:spPr>
            <a:xfrm>
              <a:off x="3213772" y="3059292"/>
              <a:ext cx="4868674" cy="2786429"/>
            </a:xfrm>
            <a:custGeom>
              <a:avLst/>
              <a:gdLst>
                <a:gd name="connsiteX0" fmla="*/ 0 w 3302000"/>
                <a:gd name="connsiteY0" fmla="*/ 0 h 2296590"/>
                <a:gd name="connsiteX1" fmla="*/ 110066 w 3302000"/>
                <a:gd name="connsiteY1" fmla="*/ 838200 h 2296590"/>
                <a:gd name="connsiteX2" fmla="*/ 364066 w 3302000"/>
                <a:gd name="connsiteY2" fmla="*/ 1507067 h 2296590"/>
                <a:gd name="connsiteX3" fmla="*/ 897466 w 3302000"/>
                <a:gd name="connsiteY3" fmla="*/ 1998134 h 2296590"/>
                <a:gd name="connsiteX4" fmla="*/ 1591733 w 3302000"/>
                <a:gd name="connsiteY4" fmla="*/ 2175934 h 2296590"/>
                <a:gd name="connsiteX5" fmla="*/ 2565400 w 3302000"/>
                <a:gd name="connsiteY5" fmla="*/ 2286000 h 2296590"/>
                <a:gd name="connsiteX6" fmla="*/ 3302000 w 3302000"/>
                <a:gd name="connsiteY6" fmla="*/ 2286000 h 229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2000" h="2296590">
                  <a:moveTo>
                    <a:pt x="0" y="0"/>
                  </a:moveTo>
                  <a:cubicBezTo>
                    <a:pt x="24694" y="293511"/>
                    <a:pt x="49388" y="587022"/>
                    <a:pt x="110066" y="838200"/>
                  </a:cubicBezTo>
                  <a:cubicBezTo>
                    <a:pt x="170744" y="1089378"/>
                    <a:pt x="232833" y="1313745"/>
                    <a:pt x="364066" y="1507067"/>
                  </a:cubicBezTo>
                  <a:cubicBezTo>
                    <a:pt x="495299" y="1700389"/>
                    <a:pt x="692855" y="1886656"/>
                    <a:pt x="897466" y="1998134"/>
                  </a:cubicBezTo>
                  <a:cubicBezTo>
                    <a:pt x="1102077" y="2109612"/>
                    <a:pt x="1313744" y="2127956"/>
                    <a:pt x="1591733" y="2175934"/>
                  </a:cubicBezTo>
                  <a:cubicBezTo>
                    <a:pt x="1869722" y="2223912"/>
                    <a:pt x="2280356" y="2267656"/>
                    <a:pt x="2565400" y="2286000"/>
                  </a:cubicBezTo>
                  <a:cubicBezTo>
                    <a:pt x="2850444" y="2304344"/>
                    <a:pt x="3076222" y="2295172"/>
                    <a:pt x="3302000" y="2286000"/>
                  </a:cubicBezTo>
                </a:path>
              </a:pathLst>
            </a:custGeom>
            <a:noFill/>
            <a:ln w="50800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9470" y="3400993"/>
              <a:ext cx="865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5% Na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09380" y="1560764"/>
            <a:ext cx="7599093" cy="5007414"/>
            <a:chOff x="599229" y="1079501"/>
            <a:chExt cx="5153808" cy="4127137"/>
          </a:xfrm>
        </p:grpSpPr>
        <p:grpSp>
          <p:nvGrpSpPr>
            <p:cNvPr id="17" name="Group 16"/>
            <p:cNvGrpSpPr/>
            <p:nvPr/>
          </p:nvGrpSpPr>
          <p:grpSpPr>
            <a:xfrm>
              <a:off x="851453" y="1079501"/>
              <a:ext cx="4901584" cy="3966301"/>
              <a:chOff x="851453" y="1079501"/>
              <a:chExt cx="4901584" cy="396630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51453" y="1079501"/>
                <a:ext cx="450168" cy="3738320"/>
                <a:chOff x="851453" y="1079501"/>
                <a:chExt cx="450168" cy="373832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 rot="5400000">
                  <a:off x="-597897" y="2864974"/>
                  <a:ext cx="3684992" cy="114045"/>
                  <a:chOff x="1962277" y="4673601"/>
                  <a:chExt cx="3684992" cy="114045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>
                    <a:off x="3792137" y="2843741"/>
                    <a:ext cx="25271" cy="36849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2178056" y="469900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3886200" y="469900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3067050" y="470535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4781550" y="469900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5581652" y="469265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851453" y="1154200"/>
                  <a:ext cx="343766" cy="2536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1.00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64154" y="4564150"/>
                  <a:ext cx="343766" cy="2536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0.00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57804" y="3781596"/>
                  <a:ext cx="343766" cy="2536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0.25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64154" y="2886632"/>
                  <a:ext cx="343766" cy="2536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0.50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851453" y="2055899"/>
                  <a:ext cx="343766" cy="2536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0.75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118793" y="4666621"/>
                <a:ext cx="4634244" cy="379181"/>
                <a:chOff x="1118793" y="4666621"/>
                <a:chExt cx="4634244" cy="379181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286933" y="4666621"/>
                  <a:ext cx="4360334" cy="121025"/>
                  <a:chOff x="1286933" y="4666621"/>
                  <a:chExt cx="4360334" cy="121025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1286933" y="4666621"/>
                    <a:ext cx="4360334" cy="3386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705100" y="469900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4152900" y="469900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012950" y="469900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3448050" y="470535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4876800" y="469900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5581650" y="4688418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1295400" y="4699000"/>
                    <a:ext cx="0" cy="8229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1118793" y="4792131"/>
                  <a:ext cx="343766" cy="2536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0.00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539074" y="4787895"/>
                  <a:ext cx="343766" cy="253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1.00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978406" y="4770961"/>
                  <a:ext cx="343766" cy="253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2.00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409271" y="4762494"/>
                  <a:ext cx="343766" cy="253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3.00</a:t>
                  </a:r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2362200" y="4927600"/>
              <a:ext cx="1750227" cy="279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Accumulated rainfall, inches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114994" y="2870042"/>
              <a:ext cx="1658058" cy="229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Infiltration rate, in/</a:t>
              </a:r>
              <a:r>
                <a:rPr lang="en-US" sz="1600" b="1" dirty="0" err="1"/>
                <a:t>hr</a:t>
              </a:r>
              <a:endParaRPr lang="en-US" sz="1600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33378" y="1370802"/>
            <a:ext cx="211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Sandy loam soil</a:t>
            </a:r>
          </a:p>
          <a:p>
            <a:r>
              <a:rPr lang="en-US" sz="1600" b="1" dirty="0"/>
              <a:t>Rain intensity = 1 in/</a:t>
            </a:r>
            <a:r>
              <a:rPr lang="en-US" sz="1600" b="1" dirty="0" err="1"/>
              <a:t>hr</a:t>
            </a:r>
            <a:endParaRPr lang="en-US" sz="1600" b="1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256C214-C965-9357-D0CC-B17C318AF49A}"/>
              </a:ext>
            </a:extLst>
          </p:cNvPr>
          <p:cNvGrpSpPr/>
          <p:nvPr/>
        </p:nvGrpSpPr>
        <p:grpSpPr>
          <a:xfrm>
            <a:off x="3223375" y="1832629"/>
            <a:ext cx="5870081" cy="3736308"/>
            <a:chOff x="3223375" y="1832629"/>
            <a:chExt cx="5870081" cy="3736308"/>
          </a:xfrm>
        </p:grpSpPr>
        <p:sp>
          <p:nvSpPr>
            <p:cNvPr id="13" name="TextBox 12"/>
            <p:cNvSpPr txBox="1"/>
            <p:nvPr/>
          </p:nvSpPr>
          <p:spPr>
            <a:xfrm>
              <a:off x="5730672" y="2540166"/>
              <a:ext cx="928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B050"/>
                  </a:solidFill>
                </a:rPr>
                <a:t>2% Na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223375" y="1832629"/>
              <a:ext cx="5870081" cy="3736308"/>
              <a:chOff x="1151905" y="2318450"/>
              <a:chExt cx="5005095" cy="3378448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1409674" y="2321716"/>
                <a:ext cx="4747326" cy="3375182"/>
              </a:xfrm>
              <a:custGeom>
                <a:avLst/>
                <a:gdLst>
                  <a:gd name="connsiteX0" fmla="*/ 0 w 3776133"/>
                  <a:gd name="connsiteY0" fmla="*/ 0 h 3076509"/>
                  <a:gd name="connsiteX1" fmla="*/ 80433 w 3776133"/>
                  <a:gd name="connsiteY1" fmla="*/ 71967 h 3076509"/>
                  <a:gd name="connsiteX2" fmla="*/ 114300 w 3776133"/>
                  <a:gd name="connsiteY2" fmla="*/ 254000 h 3076509"/>
                  <a:gd name="connsiteX3" fmla="*/ 203200 w 3776133"/>
                  <a:gd name="connsiteY3" fmla="*/ 821267 h 3076509"/>
                  <a:gd name="connsiteX4" fmla="*/ 448733 w 3776133"/>
                  <a:gd name="connsiteY4" fmla="*/ 1807634 h 3076509"/>
                  <a:gd name="connsiteX5" fmla="*/ 702733 w 3776133"/>
                  <a:gd name="connsiteY5" fmla="*/ 2324100 h 3076509"/>
                  <a:gd name="connsiteX6" fmla="*/ 1143000 w 3776133"/>
                  <a:gd name="connsiteY6" fmla="*/ 2671234 h 3076509"/>
                  <a:gd name="connsiteX7" fmla="*/ 1828800 w 3776133"/>
                  <a:gd name="connsiteY7" fmla="*/ 2929467 h 3076509"/>
                  <a:gd name="connsiteX8" fmla="*/ 2654300 w 3776133"/>
                  <a:gd name="connsiteY8" fmla="*/ 3069167 h 3076509"/>
                  <a:gd name="connsiteX9" fmla="*/ 3776133 w 3776133"/>
                  <a:gd name="connsiteY9" fmla="*/ 3056467 h 307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76133" h="3076509">
                    <a:moveTo>
                      <a:pt x="0" y="0"/>
                    </a:moveTo>
                    <a:cubicBezTo>
                      <a:pt x="30691" y="14817"/>
                      <a:pt x="61383" y="29634"/>
                      <a:pt x="80433" y="71967"/>
                    </a:cubicBezTo>
                    <a:cubicBezTo>
                      <a:pt x="99483" y="114300"/>
                      <a:pt x="93839" y="129117"/>
                      <a:pt x="114300" y="254000"/>
                    </a:cubicBezTo>
                    <a:cubicBezTo>
                      <a:pt x="134761" y="378883"/>
                      <a:pt x="147461" y="562328"/>
                      <a:pt x="203200" y="821267"/>
                    </a:cubicBezTo>
                    <a:cubicBezTo>
                      <a:pt x="258939" y="1080206"/>
                      <a:pt x="365478" y="1557162"/>
                      <a:pt x="448733" y="1807634"/>
                    </a:cubicBezTo>
                    <a:cubicBezTo>
                      <a:pt x="531988" y="2058106"/>
                      <a:pt x="587022" y="2180167"/>
                      <a:pt x="702733" y="2324100"/>
                    </a:cubicBezTo>
                    <a:cubicBezTo>
                      <a:pt x="818444" y="2468033"/>
                      <a:pt x="955322" y="2570340"/>
                      <a:pt x="1143000" y="2671234"/>
                    </a:cubicBezTo>
                    <a:cubicBezTo>
                      <a:pt x="1330678" y="2772129"/>
                      <a:pt x="1576917" y="2863145"/>
                      <a:pt x="1828800" y="2929467"/>
                    </a:cubicBezTo>
                    <a:cubicBezTo>
                      <a:pt x="2080683" y="2995789"/>
                      <a:pt x="2329745" y="3048000"/>
                      <a:pt x="2654300" y="3069167"/>
                    </a:cubicBezTo>
                    <a:cubicBezTo>
                      <a:pt x="2978855" y="3090334"/>
                      <a:pt x="3589161" y="3059289"/>
                      <a:pt x="3776133" y="3056467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54" name="Straight Connector 53"/>
              <p:cNvCxnSpPr>
                <a:cxnSpLocks/>
                <a:stCxn id="9" idx="0"/>
              </p:cNvCxnSpPr>
              <p:nvPr/>
            </p:nvCxnSpPr>
            <p:spPr>
              <a:xfrm flipH="1" flipV="1">
                <a:off x="1151905" y="2318450"/>
                <a:ext cx="257769" cy="3266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813CFE2-A9B2-7197-B649-8E56247A0746}"/>
              </a:ext>
            </a:extLst>
          </p:cNvPr>
          <p:cNvSpPr txBox="1"/>
          <p:nvPr/>
        </p:nvSpPr>
        <p:spPr>
          <a:xfrm>
            <a:off x="49253" y="6605865"/>
            <a:ext cx="12131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/>
              <a:t>Kazman</a:t>
            </a:r>
            <a:r>
              <a:rPr lang="en-US" sz="1100" i="1" dirty="0"/>
              <a:t>, Z, I. </a:t>
            </a:r>
            <a:r>
              <a:rPr lang="en-US" sz="1100" i="1" dirty="0" err="1"/>
              <a:t>Shainberg</a:t>
            </a:r>
            <a:r>
              <a:rPr lang="en-US" sz="1100" i="1" dirty="0"/>
              <a:t>, and M. Gal.  1983.  Effect of low levels of exchangeable Na and applied </a:t>
            </a:r>
            <a:r>
              <a:rPr lang="en-US" sz="1100" i="1" dirty="0" err="1"/>
              <a:t>phosphogypsum</a:t>
            </a:r>
            <a:r>
              <a:rPr lang="en-US" sz="1100" i="1" dirty="0"/>
              <a:t> on the infiltration rate of various soils.  Soil Sci. 135:184-192.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63463-BC8C-DB98-6E71-0ABB8D33DD15}"/>
              </a:ext>
            </a:extLst>
          </p:cNvPr>
          <p:cNvSpPr txBox="1"/>
          <p:nvPr/>
        </p:nvSpPr>
        <p:spPr>
          <a:xfrm>
            <a:off x="8588671" y="1778918"/>
            <a:ext cx="304115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/>
              <a:t>Treatment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reduced tillage?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apply gypsum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tile drainage??</a:t>
            </a:r>
          </a:p>
        </p:txBody>
      </p:sp>
    </p:spTree>
    <p:extLst>
      <p:ext uri="{BB962C8B-B14F-4D97-AF65-F5344CB8AC3E}">
        <p14:creationId xmlns:p14="http://schemas.microsoft.com/office/powerpoint/2010/main" val="98226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475" name="Group 67"/>
          <p:cNvGrpSpPr>
            <a:grpSpLocks noChangeAspect="1"/>
          </p:cNvGrpSpPr>
          <p:nvPr/>
        </p:nvGrpSpPr>
        <p:grpSpPr bwMode="auto">
          <a:xfrm>
            <a:off x="2421394" y="1316129"/>
            <a:ext cx="6940637" cy="4637856"/>
            <a:chOff x="550" y="787"/>
            <a:chExt cx="4866" cy="3005"/>
          </a:xfrm>
        </p:grpSpPr>
        <p:grpSp>
          <p:nvGrpSpPr>
            <p:cNvPr id="17441" name="Group 9"/>
            <p:cNvGrpSpPr>
              <a:grpSpLocks noChangeAspect="1"/>
            </p:cNvGrpSpPr>
            <p:nvPr/>
          </p:nvGrpSpPr>
          <p:grpSpPr bwMode="auto">
            <a:xfrm>
              <a:off x="590" y="3202"/>
              <a:ext cx="489" cy="590"/>
              <a:chOff x="951" y="3142"/>
              <a:chExt cx="444" cy="535"/>
            </a:xfrm>
          </p:grpSpPr>
          <p:sp>
            <p:nvSpPr>
              <p:cNvPr id="17458" name="Freeform 10"/>
              <p:cNvSpPr>
                <a:spLocks noChangeAspect="1"/>
              </p:cNvSpPr>
              <p:nvPr/>
            </p:nvSpPr>
            <p:spPr bwMode="auto">
              <a:xfrm>
                <a:off x="1030" y="3142"/>
                <a:ext cx="365" cy="340"/>
              </a:xfrm>
              <a:custGeom>
                <a:avLst/>
                <a:gdLst>
                  <a:gd name="T0" fmla="*/ 0 w 365"/>
                  <a:gd name="T1" fmla="*/ 0 h 340"/>
                  <a:gd name="T2" fmla="*/ 64 w 365"/>
                  <a:gd name="T3" fmla="*/ 170 h 340"/>
                  <a:gd name="T4" fmla="*/ 224 w 365"/>
                  <a:gd name="T5" fmla="*/ 295 h 340"/>
                  <a:gd name="T6" fmla="*/ 365 w 365"/>
                  <a:gd name="T7" fmla="*/ 340 h 3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5" h="340">
                    <a:moveTo>
                      <a:pt x="0" y="0"/>
                    </a:moveTo>
                    <a:cubicBezTo>
                      <a:pt x="13" y="60"/>
                      <a:pt x="27" y="121"/>
                      <a:pt x="64" y="170"/>
                    </a:cubicBezTo>
                    <a:cubicBezTo>
                      <a:pt x="101" y="219"/>
                      <a:pt x="174" y="267"/>
                      <a:pt x="224" y="295"/>
                    </a:cubicBezTo>
                    <a:cubicBezTo>
                      <a:pt x="274" y="323"/>
                      <a:pt x="342" y="333"/>
                      <a:pt x="365" y="340"/>
                    </a:cubicBezTo>
                  </a:path>
                </a:pathLst>
              </a:custGeom>
              <a:noFill/>
              <a:ln w="50800" cap="flat" cmpd="sng">
                <a:solidFill>
                  <a:srgbClr val="66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59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1394" y="3474"/>
                <a:ext cx="0" cy="203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60" name="Line 1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996" y="3100"/>
                <a:ext cx="0" cy="90"/>
              </a:xfrm>
              <a:prstGeom prst="line">
                <a:avLst/>
              </a:prstGeom>
              <a:noFill/>
              <a:ln w="50800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42" name="Group 13"/>
            <p:cNvGrpSpPr>
              <a:grpSpLocks noChangeAspect="1"/>
            </p:cNvGrpSpPr>
            <p:nvPr/>
          </p:nvGrpSpPr>
          <p:grpSpPr bwMode="auto">
            <a:xfrm>
              <a:off x="550" y="1393"/>
              <a:ext cx="3261" cy="2394"/>
              <a:chOff x="915" y="1501"/>
              <a:chExt cx="2959" cy="2172"/>
            </a:xfrm>
          </p:grpSpPr>
          <p:sp>
            <p:nvSpPr>
              <p:cNvPr id="17455" name="Freeform 14"/>
              <p:cNvSpPr>
                <a:spLocks noChangeAspect="1"/>
              </p:cNvSpPr>
              <p:nvPr/>
            </p:nvSpPr>
            <p:spPr bwMode="auto">
              <a:xfrm>
                <a:off x="1283" y="1501"/>
                <a:ext cx="2586" cy="1453"/>
              </a:xfrm>
              <a:custGeom>
                <a:avLst/>
                <a:gdLst>
                  <a:gd name="T0" fmla="*/ 0 w 2586"/>
                  <a:gd name="T1" fmla="*/ 0 h 1453"/>
                  <a:gd name="T2" fmla="*/ 103 w 2586"/>
                  <a:gd name="T3" fmla="*/ 272 h 1453"/>
                  <a:gd name="T4" fmla="*/ 259 w 2586"/>
                  <a:gd name="T5" fmla="*/ 544 h 1453"/>
                  <a:gd name="T6" fmla="*/ 410 w 2586"/>
                  <a:gd name="T7" fmla="*/ 720 h 1453"/>
                  <a:gd name="T8" fmla="*/ 602 w 2586"/>
                  <a:gd name="T9" fmla="*/ 886 h 1453"/>
                  <a:gd name="T10" fmla="*/ 848 w 2586"/>
                  <a:gd name="T11" fmla="*/ 1037 h 1453"/>
                  <a:gd name="T12" fmla="*/ 1079 w 2586"/>
                  <a:gd name="T13" fmla="*/ 1129 h 1453"/>
                  <a:gd name="T14" fmla="*/ 1328 w 2586"/>
                  <a:gd name="T15" fmla="*/ 1213 h 1453"/>
                  <a:gd name="T16" fmla="*/ 1658 w 2586"/>
                  <a:gd name="T17" fmla="*/ 1299 h 1453"/>
                  <a:gd name="T18" fmla="*/ 1975 w 2586"/>
                  <a:gd name="T19" fmla="*/ 1366 h 1453"/>
                  <a:gd name="T20" fmla="*/ 2394 w 2586"/>
                  <a:gd name="T21" fmla="*/ 1433 h 1453"/>
                  <a:gd name="T22" fmla="*/ 2586 w 2586"/>
                  <a:gd name="T23" fmla="*/ 1453 h 1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86" h="1453">
                    <a:moveTo>
                      <a:pt x="0" y="0"/>
                    </a:moveTo>
                    <a:cubicBezTo>
                      <a:pt x="30" y="90"/>
                      <a:pt x="60" y="181"/>
                      <a:pt x="103" y="272"/>
                    </a:cubicBezTo>
                    <a:cubicBezTo>
                      <a:pt x="146" y="363"/>
                      <a:pt x="208" y="469"/>
                      <a:pt x="259" y="544"/>
                    </a:cubicBezTo>
                    <a:cubicBezTo>
                      <a:pt x="310" y="619"/>
                      <a:pt x="353" y="663"/>
                      <a:pt x="410" y="720"/>
                    </a:cubicBezTo>
                    <a:cubicBezTo>
                      <a:pt x="467" y="777"/>
                      <a:pt x="529" y="833"/>
                      <a:pt x="602" y="886"/>
                    </a:cubicBezTo>
                    <a:cubicBezTo>
                      <a:pt x="675" y="939"/>
                      <a:pt x="769" y="997"/>
                      <a:pt x="848" y="1037"/>
                    </a:cubicBezTo>
                    <a:cubicBezTo>
                      <a:pt x="927" y="1077"/>
                      <a:pt x="999" y="1100"/>
                      <a:pt x="1079" y="1129"/>
                    </a:cubicBezTo>
                    <a:cubicBezTo>
                      <a:pt x="1159" y="1158"/>
                      <a:pt x="1232" y="1185"/>
                      <a:pt x="1328" y="1213"/>
                    </a:cubicBezTo>
                    <a:cubicBezTo>
                      <a:pt x="1424" y="1241"/>
                      <a:pt x="1550" y="1274"/>
                      <a:pt x="1658" y="1299"/>
                    </a:cubicBezTo>
                    <a:cubicBezTo>
                      <a:pt x="1766" y="1324"/>
                      <a:pt x="1852" y="1344"/>
                      <a:pt x="1975" y="1366"/>
                    </a:cubicBezTo>
                    <a:cubicBezTo>
                      <a:pt x="2098" y="1388"/>
                      <a:pt x="2292" y="1419"/>
                      <a:pt x="2394" y="1433"/>
                    </a:cubicBezTo>
                    <a:cubicBezTo>
                      <a:pt x="2496" y="1447"/>
                      <a:pt x="2541" y="1450"/>
                      <a:pt x="2586" y="1453"/>
                    </a:cubicBezTo>
                  </a:path>
                </a:pathLst>
              </a:custGeom>
              <a:noFill/>
              <a:ln w="5080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56" name="Line 15"/>
              <p:cNvSpPr>
                <a:spLocks noChangeAspect="1" noChangeShapeType="1"/>
              </p:cNvSpPr>
              <p:nvPr/>
            </p:nvSpPr>
            <p:spPr bwMode="auto">
              <a:xfrm>
                <a:off x="3870" y="2948"/>
                <a:ext cx="4" cy="725"/>
              </a:xfrm>
              <a:prstGeom prst="line">
                <a:avLst/>
              </a:prstGeom>
              <a:noFill/>
              <a:ln w="508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57" name="Line 16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1105" y="1312"/>
                <a:ext cx="0" cy="380"/>
              </a:xfrm>
              <a:prstGeom prst="line">
                <a:avLst/>
              </a:prstGeom>
              <a:noFill/>
              <a:ln w="508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43" name="Group 17"/>
            <p:cNvGrpSpPr>
              <a:grpSpLocks noChangeAspect="1"/>
            </p:cNvGrpSpPr>
            <p:nvPr/>
          </p:nvGrpSpPr>
          <p:grpSpPr bwMode="auto">
            <a:xfrm>
              <a:off x="550" y="787"/>
              <a:ext cx="4866" cy="3001"/>
              <a:chOff x="913" y="952"/>
              <a:chExt cx="4417" cy="2722"/>
            </a:xfrm>
          </p:grpSpPr>
          <p:sp>
            <p:nvSpPr>
              <p:cNvPr id="17452" name="Freeform 18"/>
              <p:cNvSpPr>
                <a:spLocks noChangeAspect="1"/>
              </p:cNvSpPr>
              <p:nvPr/>
            </p:nvSpPr>
            <p:spPr bwMode="auto">
              <a:xfrm>
                <a:off x="1332" y="952"/>
                <a:ext cx="3998" cy="1947"/>
              </a:xfrm>
              <a:custGeom>
                <a:avLst/>
                <a:gdLst>
                  <a:gd name="T0" fmla="*/ 0 w 3998"/>
                  <a:gd name="T1" fmla="*/ 0 h 1947"/>
                  <a:gd name="T2" fmla="*/ 127 w 3998"/>
                  <a:gd name="T3" fmla="*/ 369 h 1947"/>
                  <a:gd name="T4" fmla="*/ 296 w 3998"/>
                  <a:gd name="T5" fmla="*/ 695 h 1947"/>
                  <a:gd name="T6" fmla="*/ 561 w 3998"/>
                  <a:gd name="T7" fmla="*/ 1014 h 1947"/>
                  <a:gd name="T8" fmla="*/ 907 w 3998"/>
                  <a:gd name="T9" fmla="*/ 1271 h 1947"/>
                  <a:gd name="T10" fmla="*/ 1383 w 3998"/>
                  <a:gd name="T11" fmla="*/ 1475 h 1947"/>
                  <a:gd name="T12" fmla="*/ 1978 w 3998"/>
                  <a:gd name="T13" fmla="*/ 1655 h 1947"/>
                  <a:gd name="T14" fmla="*/ 2589 w 3998"/>
                  <a:gd name="T15" fmla="*/ 1771 h 1947"/>
                  <a:gd name="T16" fmla="*/ 3249 w 3998"/>
                  <a:gd name="T17" fmla="*/ 1859 h 1947"/>
                  <a:gd name="T18" fmla="*/ 3829 w 3998"/>
                  <a:gd name="T19" fmla="*/ 1920 h 1947"/>
                  <a:gd name="T20" fmla="*/ 3998 w 3998"/>
                  <a:gd name="T21" fmla="*/ 1947 h 19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98" h="1947">
                    <a:moveTo>
                      <a:pt x="0" y="0"/>
                    </a:moveTo>
                    <a:cubicBezTo>
                      <a:pt x="39" y="126"/>
                      <a:pt x="78" y="253"/>
                      <a:pt x="127" y="369"/>
                    </a:cubicBezTo>
                    <a:cubicBezTo>
                      <a:pt x="176" y="485"/>
                      <a:pt x="224" y="588"/>
                      <a:pt x="296" y="695"/>
                    </a:cubicBezTo>
                    <a:cubicBezTo>
                      <a:pt x="368" y="802"/>
                      <a:pt x="459" y="918"/>
                      <a:pt x="561" y="1014"/>
                    </a:cubicBezTo>
                    <a:cubicBezTo>
                      <a:pt x="663" y="1110"/>
                      <a:pt x="770" y="1194"/>
                      <a:pt x="907" y="1271"/>
                    </a:cubicBezTo>
                    <a:cubicBezTo>
                      <a:pt x="1044" y="1348"/>
                      <a:pt x="1205" y="1411"/>
                      <a:pt x="1383" y="1475"/>
                    </a:cubicBezTo>
                    <a:cubicBezTo>
                      <a:pt x="1561" y="1539"/>
                      <a:pt x="1777" y="1606"/>
                      <a:pt x="1978" y="1655"/>
                    </a:cubicBezTo>
                    <a:cubicBezTo>
                      <a:pt x="2179" y="1704"/>
                      <a:pt x="2377" y="1737"/>
                      <a:pt x="2589" y="1771"/>
                    </a:cubicBezTo>
                    <a:cubicBezTo>
                      <a:pt x="2801" y="1805"/>
                      <a:pt x="3042" y="1834"/>
                      <a:pt x="3249" y="1859"/>
                    </a:cubicBezTo>
                    <a:cubicBezTo>
                      <a:pt x="3456" y="1884"/>
                      <a:pt x="3704" y="1905"/>
                      <a:pt x="3829" y="1920"/>
                    </a:cubicBezTo>
                    <a:cubicBezTo>
                      <a:pt x="3954" y="1935"/>
                      <a:pt x="3976" y="1941"/>
                      <a:pt x="3998" y="1947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53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5323" y="2892"/>
                <a:ext cx="1" cy="78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54" name="Line 20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1116" y="753"/>
                <a:ext cx="2" cy="40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44" name="Group 21"/>
            <p:cNvGrpSpPr>
              <a:grpSpLocks noChangeAspect="1"/>
            </p:cNvGrpSpPr>
            <p:nvPr/>
          </p:nvGrpSpPr>
          <p:grpSpPr bwMode="auto">
            <a:xfrm>
              <a:off x="582" y="2602"/>
              <a:ext cx="986" cy="1187"/>
              <a:chOff x="944" y="2598"/>
              <a:chExt cx="895" cy="1077"/>
            </a:xfrm>
          </p:grpSpPr>
          <p:sp>
            <p:nvSpPr>
              <p:cNvPr id="17449" name="Line 22"/>
              <p:cNvSpPr>
                <a:spLocks noChangeAspect="1" noChangeShapeType="1"/>
              </p:cNvSpPr>
              <p:nvPr/>
            </p:nvSpPr>
            <p:spPr bwMode="auto">
              <a:xfrm>
                <a:off x="1832" y="3233"/>
                <a:ext cx="7" cy="442"/>
              </a:xfrm>
              <a:prstGeom prst="line">
                <a:avLst/>
              </a:prstGeom>
              <a:noFill/>
              <a:ln w="50800">
                <a:solidFill>
                  <a:srgbClr val="33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50" name="Freeform 23"/>
              <p:cNvSpPr>
                <a:spLocks noChangeAspect="1"/>
              </p:cNvSpPr>
              <p:nvPr/>
            </p:nvSpPr>
            <p:spPr bwMode="auto">
              <a:xfrm>
                <a:off x="1117" y="2598"/>
                <a:ext cx="720" cy="640"/>
              </a:xfrm>
              <a:custGeom>
                <a:avLst/>
                <a:gdLst>
                  <a:gd name="T0" fmla="*/ 0 w 720"/>
                  <a:gd name="T1" fmla="*/ 0 h 640"/>
                  <a:gd name="T2" fmla="*/ 89 w 720"/>
                  <a:gd name="T3" fmla="*/ 247 h 640"/>
                  <a:gd name="T4" fmla="*/ 217 w 720"/>
                  <a:gd name="T5" fmla="*/ 420 h 640"/>
                  <a:gd name="T6" fmla="*/ 473 w 720"/>
                  <a:gd name="T7" fmla="*/ 564 h 640"/>
                  <a:gd name="T8" fmla="*/ 720 w 720"/>
                  <a:gd name="T9" fmla="*/ 64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0" h="640">
                    <a:moveTo>
                      <a:pt x="0" y="0"/>
                    </a:moveTo>
                    <a:cubicBezTo>
                      <a:pt x="26" y="88"/>
                      <a:pt x="53" y="177"/>
                      <a:pt x="89" y="247"/>
                    </a:cubicBezTo>
                    <a:cubicBezTo>
                      <a:pt x="125" y="317"/>
                      <a:pt x="153" y="367"/>
                      <a:pt x="217" y="420"/>
                    </a:cubicBezTo>
                    <a:cubicBezTo>
                      <a:pt x="281" y="473"/>
                      <a:pt x="389" y="527"/>
                      <a:pt x="473" y="564"/>
                    </a:cubicBezTo>
                    <a:cubicBezTo>
                      <a:pt x="557" y="601"/>
                      <a:pt x="638" y="620"/>
                      <a:pt x="720" y="640"/>
                    </a:cubicBezTo>
                  </a:path>
                </a:pathLst>
              </a:custGeom>
              <a:noFill/>
              <a:ln w="50800" cap="flat" cmpd="sng">
                <a:solidFill>
                  <a:srgbClr val="33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51" name="Line 24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1036" y="2508"/>
                <a:ext cx="0" cy="183"/>
              </a:xfrm>
              <a:prstGeom prst="line">
                <a:avLst/>
              </a:prstGeom>
              <a:noFill/>
              <a:ln w="50800">
                <a:solidFill>
                  <a:srgbClr val="33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45" name="Group 25"/>
            <p:cNvGrpSpPr>
              <a:grpSpLocks noChangeAspect="1"/>
            </p:cNvGrpSpPr>
            <p:nvPr/>
          </p:nvGrpSpPr>
          <p:grpSpPr bwMode="auto">
            <a:xfrm>
              <a:off x="572" y="1992"/>
              <a:ext cx="1956" cy="1793"/>
              <a:chOff x="935" y="2045"/>
              <a:chExt cx="1775" cy="1626"/>
            </a:xfrm>
          </p:grpSpPr>
          <p:sp>
            <p:nvSpPr>
              <p:cNvPr id="17446" name="Freeform 26"/>
              <p:cNvSpPr>
                <a:spLocks noChangeAspect="1"/>
              </p:cNvSpPr>
              <p:nvPr/>
            </p:nvSpPr>
            <p:spPr bwMode="auto">
              <a:xfrm>
                <a:off x="1219" y="2051"/>
                <a:ext cx="1491" cy="1015"/>
              </a:xfrm>
              <a:custGeom>
                <a:avLst/>
                <a:gdLst>
                  <a:gd name="T0" fmla="*/ 0 w 1491"/>
                  <a:gd name="T1" fmla="*/ 0 h 1015"/>
                  <a:gd name="T2" fmla="*/ 138 w 1491"/>
                  <a:gd name="T3" fmla="*/ 320 h 1015"/>
                  <a:gd name="T4" fmla="*/ 368 w 1491"/>
                  <a:gd name="T5" fmla="*/ 586 h 1015"/>
                  <a:gd name="T6" fmla="*/ 698 w 1491"/>
                  <a:gd name="T7" fmla="*/ 791 h 1015"/>
                  <a:gd name="T8" fmla="*/ 1127 w 1491"/>
                  <a:gd name="T9" fmla="*/ 935 h 1015"/>
                  <a:gd name="T10" fmla="*/ 1491 w 1491"/>
                  <a:gd name="T11" fmla="*/ 1015 h 10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91" h="1015">
                    <a:moveTo>
                      <a:pt x="0" y="0"/>
                    </a:moveTo>
                    <a:cubicBezTo>
                      <a:pt x="38" y="111"/>
                      <a:pt x="77" y="222"/>
                      <a:pt x="138" y="320"/>
                    </a:cubicBezTo>
                    <a:cubicBezTo>
                      <a:pt x="199" y="418"/>
                      <a:pt x="275" y="507"/>
                      <a:pt x="368" y="586"/>
                    </a:cubicBezTo>
                    <a:cubicBezTo>
                      <a:pt x="461" y="665"/>
                      <a:pt x="572" y="733"/>
                      <a:pt x="698" y="791"/>
                    </a:cubicBezTo>
                    <a:cubicBezTo>
                      <a:pt x="824" y="849"/>
                      <a:pt x="995" y="898"/>
                      <a:pt x="1127" y="935"/>
                    </a:cubicBezTo>
                    <a:cubicBezTo>
                      <a:pt x="1259" y="972"/>
                      <a:pt x="1375" y="993"/>
                      <a:pt x="1491" y="1015"/>
                    </a:cubicBezTo>
                  </a:path>
                </a:pathLst>
              </a:custGeom>
              <a:noFill/>
              <a:ln w="50800" cap="flat" cmpd="sng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47" name="Line 27"/>
              <p:cNvSpPr>
                <a:spLocks noChangeAspect="1" noChangeShapeType="1"/>
              </p:cNvSpPr>
              <p:nvPr/>
            </p:nvSpPr>
            <p:spPr bwMode="auto">
              <a:xfrm>
                <a:off x="2704" y="3059"/>
                <a:ext cx="4" cy="612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48" name="Line 28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1079" y="1901"/>
                <a:ext cx="0" cy="287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7412" name="Group 29"/>
          <p:cNvGrpSpPr>
            <a:grpSpLocks noChangeAspect="1"/>
          </p:cNvGrpSpPr>
          <p:nvPr/>
        </p:nvGrpSpPr>
        <p:grpSpPr bwMode="auto">
          <a:xfrm>
            <a:off x="1745856" y="1121557"/>
            <a:ext cx="8664733" cy="5458440"/>
            <a:chOff x="505" y="925"/>
            <a:chExt cx="5358" cy="3119"/>
          </a:xfrm>
        </p:grpSpPr>
        <p:grpSp>
          <p:nvGrpSpPr>
            <p:cNvPr id="17423" name="Group 30"/>
            <p:cNvGrpSpPr>
              <a:grpSpLocks noChangeAspect="1"/>
            </p:cNvGrpSpPr>
            <p:nvPr/>
          </p:nvGrpSpPr>
          <p:grpSpPr bwMode="auto">
            <a:xfrm>
              <a:off x="713" y="925"/>
              <a:ext cx="5150" cy="2921"/>
              <a:chOff x="713" y="925"/>
              <a:chExt cx="5150" cy="2921"/>
            </a:xfrm>
          </p:grpSpPr>
          <p:grpSp>
            <p:nvGrpSpPr>
              <p:cNvPr id="17426" name="Group 31"/>
              <p:cNvGrpSpPr>
                <a:grpSpLocks noChangeAspect="1"/>
              </p:cNvGrpSpPr>
              <p:nvPr/>
            </p:nvGrpSpPr>
            <p:grpSpPr bwMode="auto">
              <a:xfrm>
                <a:off x="944" y="3679"/>
                <a:ext cx="4919" cy="165"/>
                <a:chOff x="944" y="3679"/>
                <a:chExt cx="4919" cy="165"/>
              </a:xfrm>
            </p:grpSpPr>
            <p:sp>
              <p:nvSpPr>
                <p:cNvPr id="17435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944" y="3679"/>
                  <a:ext cx="4919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436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56" y="3686"/>
                  <a:ext cx="260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750</a:t>
                  </a:r>
                </a:p>
              </p:txBody>
            </p:sp>
            <p:sp>
              <p:nvSpPr>
                <p:cNvPr id="17437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64" y="3686"/>
                  <a:ext cx="308" cy="1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1500</a:t>
                  </a:r>
                </a:p>
              </p:txBody>
            </p:sp>
            <p:sp>
              <p:nvSpPr>
                <p:cNvPr id="17438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13" y="3684"/>
                  <a:ext cx="308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3000</a:t>
                  </a:r>
                </a:p>
              </p:txBody>
            </p:sp>
            <p:sp>
              <p:nvSpPr>
                <p:cNvPr id="17439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44" y="3680"/>
                  <a:ext cx="308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5000</a:t>
                  </a:r>
                </a:p>
              </p:txBody>
            </p:sp>
            <p:sp>
              <p:nvSpPr>
                <p:cNvPr id="17440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68" y="3684"/>
                  <a:ext cx="308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dirty="0">
                      <a:latin typeface="+mn-lt"/>
                    </a:rPr>
                    <a:t>7500</a:t>
                  </a:r>
                </a:p>
              </p:txBody>
            </p:sp>
          </p:grpSp>
          <p:grpSp>
            <p:nvGrpSpPr>
              <p:cNvPr id="17427" name="Group 38"/>
              <p:cNvGrpSpPr>
                <a:grpSpLocks noChangeAspect="1"/>
              </p:cNvGrpSpPr>
              <p:nvPr/>
            </p:nvGrpSpPr>
            <p:grpSpPr bwMode="auto">
              <a:xfrm>
                <a:off x="713" y="925"/>
                <a:ext cx="312" cy="2921"/>
                <a:chOff x="713" y="925"/>
                <a:chExt cx="312" cy="2921"/>
              </a:xfrm>
            </p:grpSpPr>
            <p:sp>
              <p:nvSpPr>
                <p:cNvPr id="17428" name="Line 39"/>
                <p:cNvSpPr>
                  <a:spLocks noChangeAspect="1" noChangeShapeType="1"/>
                </p:cNvSpPr>
                <p:nvPr/>
              </p:nvSpPr>
              <p:spPr bwMode="auto">
                <a:xfrm rot="21540000" flipV="1">
                  <a:off x="921" y="925"/>
                  <a:ext cx="23" cy="276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7429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2" y="3093"/>
                  <a:ext cx="163" cy="1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3</a:t>
                  </a:r>
                </a:p>
              </p:txBody>
            </p:sp>
            <p:sp>
              <p:nvSpPr>
                <p:cNvPr id="17430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13" y="964"/>
                  <a:ext cx="211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15</a:t>
                  </a:r>
                </a:p>
              </p:txBody>
            </p:sp>
            <p:sp>
              <p:nvSpPr>
                <p:cNvPr id="17431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16" y="1489"/>
                  <a:ext cx="211" cy="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12</a:t>
                  </a:r>
                </a:p>
              </p:txBody>
            </p:sp>
            <p:sp>
              <p:nvSpPr>
                <p:cNvPr id="17432" name="Text 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2" y="2019"/>
                  <a:ext cx="163" cy="1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9</a:t>
                  </a:r>
                </a:p>
              </p:txBody>
            </p:sp>
            <p:sp>
              <p:nvSpPr>
                <p:cNvPr id="17433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8" y="2559"/>
                  <a:ext cx="164" cy="1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 dirty="0">
                      <a:latin typeface="+mn-lt"/>
                    </a:rPr>
                    <a:t>6</a:t>
                  </a:r>
                </a:p>
              </p:txBody>
            </p:sp>
            <p:sp>
              <p:nvSpPr>
                <p:cNvPr id="17434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62" y="3689"/>
                  <a:ext cx="163" cy="1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b="1">
                      <a:latin typeface="+mn-lt"/>
                    </a:rPr>
                    <a:t>0</a:t>
                  </a:r>
                </a:p>
              </p:txBody>
            </p:sp>
          </p:grpSp>
        </p:grpSp>
        <p:sp>
          <p:nvSpPr>
            <p:cNvPr id="17424" name="Text Box 46"/>
            <p:cNvSpPr txBox="1">
              <a:spLocks noChangeAspect="1" noChangeArrowheads="1"/>
            </p:cNvSpPr>
            <p:nvPr/>
          </p:nvSpPr>
          <p:spPr bwMode="auto">
            <a:xfrm>
              <a:off x="2346" y="3833"/>
              <a:ext cx="184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latin typeface="+mn-lt"/>
                </a:rPr>
                <a:t>Electrical conductivity</a:t>
              </a:r>
              <a:r>
                <a:rPr lang="en-US" sz="1200" b="1" dirty="0">
                  <a:latin typeface="+mn-lt"/>
                </a:rPr>
                <a:t>, µmho/cm</a:t>
              </a:r>
            </a:p>
          </p:txBody>
        </p:sp>
        <p:sp>
          <p:nvSpPr>
            <p:cNvPr id="17425" name="Text Box 47"/>
            <p:cNvSpPr txBox="1">
              <a:spLocks noChangeAspect="1" noChangeArrowheads="1"/>
            </p:cNvSpPr>
            <p:nvPr/>
          </p:nvSpPr>
          <p:spPr bwMode="auto">
            <a:xfrm rot="16200000">
              <a:off x="-366" y="2111"/>
              <a:ext cx="197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latin typeface="+mn-lt"/>
                </a:rPr>
                <a:t>Sodium </a:t>
              </a:r>
              <a:r>
                <a:rPr lang="en-US" b="1" dirty="0" err="1">
                  <a:latin typeface="+mn-lt"/>
                </a:rPr>
                <a:t>asorption</a:t>
              </a:r>
              <a:r>
                <a:rPr lang="en-US" b="1" dirty="0">
                  <a:latin typeface="+mn-lt"/>
                </a:rPr>
                <a:t> ratio</a:t>
              </a:r>
              <a:r>
                <a:rPr lang="en-US" sz="1200" b="1" dirty="0">
                  <a:latin typeface="+mn-lt"/>
                </a:rPr>
                <a:t> (adjusted) </a:t>
              </a:r>
              <a:r>
                <a:rPr lang="en-US" sz="1400" dirty="0" err="1">
                  <a:latin typeface="+mn-lt"/>
                </a:rPr>
                <a:t>SARa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401478" name="Group 70"/>
          <p:cNvGrpSpPr>
            <a:grpSpLocks/>
          </p:cNvGrpSpPr>
          <p:nvPr/>
        </p:nvGrpSpPr>
        <p:grpSpPr bwMode="auto">
          <a:xfrm>
            <a:off x="2447621" y="4049179"/>
            <a:ext cx="6867624" cy="1809751"/>
            <a:chOff x="560" y="2620"/>
            <a:chExt cx="4681" cy="1140"/>
          </a:xfrm>
        </p:grpSpPr>
        <p:sp>
          <p:nvSpPr>
            <p:cNvPr id="17417" name="Text Box 55"/>
            <p:cNvSpPr txBox="1">
              <a:spLocks noChangeArrowheads="1"/>
            </p:cNvSpPr>
            <p:nvPr/>
          </p:nvSpPr>
          <p:spPr bwMode="auto">
            <a:xfrm>
              <a:off x="560" y="3595"/>
              <a:ext cx="48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100" b="1" dirty="0">
                  <a:latin typeface="+mn-lt"/>
                </a:rPr>
                <a:t>Excellent</a:t>
              </a:r>
            </a:p>
          </p:txBody>
        </p:sp>
        <p:sp>
          <p:nvSpPr>
            <p:cNvPr id="17418" name="Text Box 56"/>
            <p:cNvSpPr txBox="1">
              <a:spLocks noChangeArrowheads="1"/>
            </p:cNvSpPr>
            <p:nvPr/>
          </p:nvSpPr>
          <p:spPr bwMode="auto">
            <a:xfrm>
              <a:off x="1065" y="3474"/>
              <a:ext cx="4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 dirty="0">
                  <a:latin typeface="+mn-lt"/>
                </a:rPr>
                <a:t>Good</a:t>
              </a:r>
            </a:p>
          </p:txBody>
        </p:sp>
        <p:sp>
          <p:nvSpPr>
            <p:cNvPr id="17419" name="Text Box 57"/>
            <p:cNvSpPr txBox="1">
              <a:spLocks noChangeArrowheads="1"/>
            </p:cNvSpPr>
            <p:nvPr/>
          </p:nvSpPr>
          <p:spPr bwMode="auto">
            <a:xfrm>
              <a:off x="2731" y="3071"/>
              <a:ext cx="33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 dirty="0">
                  <a:latin typeface="+mn-lt"/>
                </a:rPr>
                <a:t>Fair</a:t>
              </a:r>
            </a:p>
          </p:txBody>
        </p:sp>
        <p:sp>
          <p:nvSpPr>
            <p:cNvPr id="17420" name="Text Box 58"/>
            <p:cNvSpPr txBox="1">
              <a:spLocks noChangeArrowheads="1"/>
            </p:cNvSpPr>
            <p:nvPr/>
          </p:nvSpPr>
          <p:spPr bwMode="auto">
            <a:xfrm>
              <a:off x="1656" y="3295"/>
              <a:ext cx="68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b="1">
                  <a:latin typeface="+mn-lt"/>
                </a:rPr>
                <a:t>Acceptable</a:t>
              </a:r>
            </a:p>
          </p:txBody>
        </p:sp>
        <p:sp>
          <p:nvSpPr>
            <p:cNvPr id="17421" name="Text Box 59"/>
            <p:cNvSpPr txBox="1">
              <a:spLocks noChangeArrowheads="1"/>
            </p:cNvSpPr>
            <p:nvPr/>
          </p:nvSpPr>
          <p:spPr bwMode="auto">
            <a:xfrm>
              <a:off x="3829" y="2879"/>
              <a:ext cx="3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 dirty="0">
                  <a:latin typeface="+mn-lt"/>
                </a:rPr>
                <a:t>Poor</a:t>
              </a:r>
            </a:p>
          </p:txBody>
        </p:sp>
        <p:sp>
          <p:nvSpPr>
            <p:cNvPr id="17422" name="Text Box 60"/>
            <p:cNvSpPr txBox="1">
              <a:spLocks noChangeArrowheads="1"/>
            </p:cNvSpPr>
            <p:nvPr/>
          </p:nvSpPr>
          <p:spPr bwMode="auto">
            <a:xfrm>
              <a:off x="4547" y="2620"/>
              <a:ext cx="6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 dirty="0">
                  <a:latin typeface="+mn-lt"/>
                </a:rPr>
                <a:t>Very Poor</a:t>
              </a:r>
            </a:p>
          </p:txBody>
        </p:sp>
      </p:grpSp>
      <p:sp>
        <p:nvSpPr>
          <p:cNvPr id="17414" name="Rectangle 64"/>
          <p:cNvSpPr>
            <a:spLocks noGrp="1" noChangeArrowheads="1"/>
          </p:cNvSpPr>
          <p:nvPr>
            <p:ph type="title"/>
          </p:nvPr>
        </p:nvSpPr>
        <p:spPr>
          <a:xfrm>
            <a:off x="2720061" y="349744"/>
            <a:ext cx="7070905" cy="6009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Irrigation water quality interpretations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7684" y="1535120"/>
            <a:ext cx="4984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Water analysis  </a:t>
            </a:r>
            <a:r>
              <a:rPr lang="en-US" sz="2400" b="1" dirty="0">
                <a:sym typeface="Wingdings 3" panose="05040102010807070707" pitchFamily="18" charset="2"/>
              </a:rPr>
              <a:t></a:t>
            </a:r>
            <a:r>
              <a:rPr lang="en-US" sz="2400" b="1" dirty="0"/>
              <a:t>   Predictive tool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/>
              <a:t>EC</a:t>
            </a:r>
            <a:r>
              <a:rPr lang="en-US" sz="2400" b="1" baseline="-25000" dirty="0" err="1"/>
              <a:t>water</a:t>
            </a:r>
            <a:r>
              <a:rPr lang="en-US" sz="2400" b="1" dirty="0"/>
              <a:t>            </a:t>
            </a:r>
            <a:r>
              <a:rPr lang="en-US" sz="2400" b="1" dirty="0">
                <a:sym typeface="Wingdings 3" panose="05040102010807070707" pitchFamily="18" charset="2"/>
              </a:rPr>
              <a:t></a:t>
            </a:r>
            <a:r>
              <a:rPr lang="en-US" sz="2400" b="1" dirty="0"/>
              <a:t>    </a:t>
            </a:r>
            <a:r>
              <a:rPr lang="en-US" sz="2400" b="1" dirty="0" err="1"/>
              <a:t>EC</a:t>
            </a:r>
            <a:r>
              <a:rPr lang="en-US" sz="2400" b="1" baseline="-25000" dirty="0" err="1"/>
              <a:t>soil</a:t>
            </a:r>
            <a:r>
              <a:rPr lang="en-US" sz="2400" b="1" dirty="0"/>
              <a:t> ≈ 1½X - 2X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/>
              <a:t>SAR</a:t>
            </a:r>
            <a:r>
              <a:rPr lang="en-US" sz="2400" b="1" baseline="-25000" dirty="0" err="1"/>
              <a:t>adj</a:t>
            </a:r>
            <a:r>
              <a:rPr lang="en-US" sz="2400" b="1" dirty="0"/>
              <a:t>             </a:t>
            </a:r>
            <a:r>
              <a:rPr lang="en-US" sz="2400" b="1" dirty="0">
                <a:sym typeface="Wingdings 3" panose="05040102010807070707" pitchFamily="18" charset="2"/>
              </a:rPr>
              <a:t></a:t>
            </a:r>
            <a:r>
              <a:rPr lang="en-US" sz="2400" b="1" dirty="0"/>
              <a:t>   ≈ soil %Na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2F0FA03-6A5B-45D5-929C-4CC49250E8D8}"/>
              </a:ext>
            </a:extLst>
          </p:cNvPr>
          <p:cNvSpPr/>
          <p:nvPr/>
        </p:nvSpPr>
        <p:spPr>
          <a:xfrm rot="16200000">
            <a:off x="-521006" y="3179001"/>
            <a:ext cx="4754880" cy="640080"/>
          </a:xfrm>
          <a:prstGeom prst="rightArrow">
            <a:avLst>
              <a:gd name="adj1" fmla="val 64368"/>
              <a:gd name="adj2" fmla="val 913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SOIL: permeability concerns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1F7BD371-143A-4BFB-8108-87009DD8D6A4}"/>
              </a:ext>
            </a:extLst>
          </p:cNvPr>
          <p:cNvSpPr/>
          <p:nvPr/>
        </p:nvSpPr>
        <p:spPr>
          <a:xfrm>
            <a:off x="2457469" y="6178542"/>
            <a:ext cx="7955280" cy="548640"/>
          </a:xfrm>
          <a:prstGeom prst="rightArrow">
            <a:avLst>
              <a:gd name="adj1" fmla="val 64368"/>
              <a:gd name="adj2" fmla="val 913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CROP: total salinity concerns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498EE-1C88-1537-A07D-B52CBE7B0C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4" y="355567"/>
            <a:ext cx="1021072" cy="66369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08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>
            <a:extLst>
              <a:ext uri="{FF2B5EF4-FFF2-40B4-BE49-F238E27FC236}">
                <a16:creationId xmlns:a16="http://schemas.microsoft.com/office/drawing/2014/main" id="{1DCF7300-D72B-43D4-9E27-31EBEE47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065" y="102227"/>
            <a:ext cx="7028619" cy="69987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Is your soil healthy?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9BE22-7C36-DFAC-CBF1-3AEEEFB1653A}"/>
              </a:ext>
            </a:extLst>
          </p:cNvPr>
          <p:cNvGrpSpPr/>
          <p:nvPr/>
        </p:nvGrpSpPr>
        <p:grpSpPr>
          <a:xfrm>
            <a:off x="2046387" y="1084741"/>
            <a:ext cx="8765977" cy="5614348"/>
            <a:chOff x="1713012" y="1151416"/>
            <a:chExt cx="8765977" cy="56143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D29B2F-6ACC-0E31-9DA9-B0456F98202D}"/>
                </a:ext>
              </a:extLst>
            </p:cNvPr>
            <p:cNvGrpSpPr/>
            <p:nvPr/>
          </p:nvGrpSpPr>
          <p:grpSpPr>
            <a:xfrm>
              <a:off x="1713012" y="1151416"/>
              <a:ext cx="8765977" cy="5614348"/>
              <a:chOff x="1713012" y="1151416"/>
              <a:chExt cx="8765977" cy="561434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775849-F373-431B-9F67-46DBB414002A}"/>
                  </a:ext>
                </a:extLst>
              </p:cNvPr>
              <p:cNvSpPr/>
              <p:nvPr/>
            </p:nvSpPr>
            <p:spPr>
              <a:xfrm>
                <a:off x="3899193" y="1196752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blow or flow away?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00A149-61A7-4E4D-B7B0-0AC5AD29C041}"/>
                  </a:ext>
                </a:extLst>
              </p:cNvPr>
              <p:cNvSpPr/>
              <p:nvPr/>
            </p:nvSpPr>
            <p:spPr>
              <a:xfrm>
                <a:off x="3900265" y="1736812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allow water to 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soak in quickly?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36798F1-CD7E-4273-B3D3-64F97AE5C82B}"/>
                  </a:ext>
                </a:extLst>
              </p:cNvPr>
              <p:cNvSpPr/>
              <p:nvPr/>
            </p:nvSpPr>
            <p:spPr>
              <a:xfrm>
                <a:off x="3896641" y="3220355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crust or seal off?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5283CD-BC93-4152-B937-18888C284504}"/>
                  </a:ext>
                </a:extLst>
              </p:cNvPr>
              <p:cNvSpPr/>
              <p:nvPr/>
            </p:nvSpPr>
            <p:spPr>
              <a:xfrm>
                <a:off x="3897468" y="2642713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drain?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328E97-3518-4195-84CA-1D6AC6B50F66}"/>
                  </a:ext>
                </a:extLst>
              </p:cNvPr>
              <p:cNvSpPr/>
              <p:nvPr/>
            </p:nvSpPr>
            <p:spPr>
              <a:xfrm>
                <a:off x="3897865" y="4804884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Are there areas where plants die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or grow poorly?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6110FC-C093-448A-B836-673A466C0F0C}"/>
                  </a:ext>
                </a:extLst>
              </p:cNvPr>
              <p:cNvSpPr/>
              <p:nvPr/>
            </p:nvSpPr>
            <p:spPr>
              <a:xfrm>
                <a:off x="3896068" y="3894447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Does the crop recover the nutrients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that I applied?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9E82ED-EF25-4D72-9384-91A7FD9FEEE5}"/>
                  </a:ext>
                </a:extLst>
              </p:cNvPr>
              <p:cNvSpPr/>
              <p:nvPr/>
            </p:nvSpPr>
            <p:spPr>
              <a:xfrm>
                <a:off x="1713012" y="5950799"/>
                <a:ext cx="1737360" cy="7315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healthy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DB7DB1-CC20-4B7E-8B2B-65D5EB544595}"/>
                  </a:ext>
                </a:extLst>
              </p:cNvPr>
              <p:cNvSpPr/>
              <p:nvPr/>
            </p:nvSpPr>
            <p:spPr>
              <a:xfrm>
                <a:off x="8741629" y="6034244"/>
                <a:ext cx="1737360" cy="7315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not healthy</a:t>
                </a:r>
              </a:p>
            </p:txBody>
          </p: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EBEAC947-9A4E-47F1-87D8-2E39099127EC}"/>
                  </a:ext>
                </a:extLst>
              </p:cNvPr>
              <p:cNvCxnSpPr>
                <a:cxnSpLocks/>
                <a:stCxn id="21" idx="1"/>
                <a:endCxn id="41" idx="0"/>
              </p:cNvCxnSpPr>
              <p:nvPr/>
            </p:nvCxnSpPr>
            <p:spPr>
              <a:xfrm rot="10800000" flipV="1">
                <a:off x="2581692" y="1382857"/>
                <a:ext cx="417510" cy="4567941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756C719-390D-4492-A3A0-86ECE48457DE}"/>
                  </a:ext>
                </a:extLst>
              </p:cNvPr>
              <p:cNvGrpSpPr/>
              <p:nvPr/>
            </p:nvGrpSpPr>
            <p:grpSpPr>
              <a:xfrm>
                <a:off x="2581692" y="1154258"/>
                <a:ext cx="1318573" cy="4796541"/>
                <a:chOff x="837327" y="743574"/>
                <a:chExt cx="1318573" cy="4796541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DA3EA12-3C7E-473B-9D1B-B96FD915F270}"/>
                    </a:ext>
                  </a:extLst>
                </p:cNvPr>
                <p:cNvGrpSpPr/>
                <p:nvPr/>
              </p:nvGrpSpPr>
              <p:grpSpPr>
                <a:xfrm>
                  <a:off x="1183284" y="743574"/>
                  <a:ext cx="711633" cy="4242954"/>
                  <a:chOff x="1390548" y="713094"/>
                  <a:chExt cx="711633" cy="4242954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D2937396-78BA-486E-944D-1839B6EDE7FB}"/>
                      </a:ext>
                    </a:extLst>
                  </p:cNvPr>
                  <p:cNvSpPr/>
                  <p:nvPr/>
                </p:nvSpPr>
                <p:spPr>
                  <a:xfrm>
                    <a:off x="1390548" y="449884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33B86B9-12A6-46D6-A65A-30DC61F1F283}"/>
                      </a:ext>
                    </a:extLst>
                  </p:cNvPr>
                  <p:cNvSpPr/>
                  <p:nvPr/>
                </p:nvSpPr>
                <p:spPr>
                  <a:xfrm>
                    <a:off x="1432589" y="2736082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A06E5DFC-3E93-40F8-960B-DAFACF176A53}"/>
                      </a:ext>
                    </a:extLst>
                  </p:cNvPr>
                  <p:cNvSpPr/>
                  <p:nvPr/>
                </p:nvSpPr>
                <p:spPr>
                  <a:xfrm>
                    <a:off x="1462101" y="713094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E6534B5-1AA5-4C9E-8BA4-F468F0315F8D}"/>
                      </a:ext>
                    </a:extLst>
                  </p:cNvPr>
                  <p:cNvSpPr/>
                  <p:nvPr/>
                </p:nvSpPr>
                <p:spPr>
                  <a:xfrm>
                    <a:off x="1403162" y="358899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D11A736-4B88-405F-B2AF-572BE9D186DB}"/>
                      </a:ext>
                    </a:extLst>
                  </p:cNvPr>
                  <p:cNvSpPr/>
                  <p:nvPr/>
                </p:nvSpPr>
                <p:spPr>
                  <a:xfrm>
                    <a:off x="1445919" y="143866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3CF0A16-FC41-41D6-88F8-1220A0ADDCB5}"/>
                      </a:ext>
                    </a:extLst>
                  </p:cNvPr>
                  <p:cNvSpPr/>
                  <p:nvPr/>
                </p:nvSpPr>
                <p:spPr>
                  <a:xfrm>
                    <a:off x="1426952" y="216126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</p:grpSp>
            <p:cxnSp>
              <p:nvCxnSpPr>
                <p:cNvPr id="76" name="Connector: Elbow 75">
                  <a:extLst>
                    <a:ext uri="{FF2B5EF4-FFF2-40B4-BE49-F238E27FC236}">
                      <a16:creationId xmlns:a16="http://schemas.microsoft.com/office/drawing/2014/main" id="{B65F5205-B28E-43EB-9093-BCF95EB51759}"/>
                    </a:ext>
                  </a:extLst>
                </p:cNvPr>
                <p:cNvCxnSpPr>
                  <a:cxnSpLocks/>
                  <a:stCxn id="19" idx="1"/>
                  <a:endCxn id="41" idx="0"/>
                </p:cNvCxnSpPr>
                <p:nvPr/>
              </p:nvCxnSpPr>
              <p:spPr>
                <a:xfrm rot="10800000" flipV="1">
                  <a:off x="837328" y="4757927"/>
                  <a:ext cx="345957" cy="78218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: Elbow 76">
                  <a:extLst>
                    <a:ext uri="{FF2B5EF4-FFF2-40B4-BE49-F238E27FC236}">
                      <a16:creationId xmlns:a16="http://schemas.microsoft.com/office/drawing/2014/main" id="{7CE8426A-8F19-447D-951A-8A3502FF1869}"/>
                    </a:ext>
                  </a:extLst>
                </p:cNvPr>
                <p:cNvCxnSpPr>
                  <a:cxnSpLocks/>
                  <a:stCxn id="24" idx="1"/>
                  <a:endCxn id="41" idx="0"/>
                </p:cNvCxnSpPr>
                <p:nvPr/>
              </p:nvCxnSpPr>
              <p:spPr>
                <a:xfrm rot="10800000" flipV="1">
                  <a:off x="837328" y="3848069"/>
                  <a:ext cx="358571" cy="169204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: Elbow 77">
                  <a:extLst>
                    <a:ext uri="{FF2B5EF4-FFF2-40B4-BE49-F238E27FC236}">
                      <a16:creationId xmlns:a16="http://schemas.microsoft.com/office/drawing/2014/main" id="{63E6EB57-71FE-4D61-A984-0573F342F122}"/>
                    </a:ext>
                  </a:extLst>
                </p:cNvPr>
                <p:cNvCxnSpPr>
                  <a:cxnSpLocks/>
                  <a:stCxn id="20" idx="1"/>
                  <a:endCxn id="41" idx="0"/>
                </p:cNvCxnSpPr>
                <p:nvPr/>
              </p:nvCxnSpPr>
              <p:spPr>
                <a:xfrm rot="10800000" flipV="1">
                  <a:off x="837327" y="2995161"/>
                  <a:ext cx="387998" cy="2544953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: Elbow 78">
                  <a:extLst>
                    <a:ext uri="{FF2B5EF4-FFF2-40B4-BE49-F238E27FC236}">
                      <a16:creationId xmlns:a16="http://schemas.microsoft.com/office/drawing/2014/main" id="{227DAF40-792A-48D6-9779-5FC221D47D8C}"/>
                    </a:ext>
                  </a:extLst>
                </p:cNvPr>
                <p:cNvCxnSpPr>
                  <a:cxnSpLocks/>
                  <a:stCxn id="26" idx="1"/>
                  <a:endCxn id="41" idx="0"/>
                </p:cNvCxnSpPr>
                <p:nvPr/>
              </p:nvCxnSpPr>
              <p:spPr>
                <a:xfrm rot="10800000" flipV="1">
                  <a:off x="837328" y="2420345"/>
                  <a:ext cx="382361" cy="311977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: Elbow 79">
                  <a:extLst>
                    <a:ext uri="{FF2B5EF4-FFF2-40B4-BE49-F238E27FC236}">
                      <a16:creationId xmlns:a16="http://schemas.microsoft.com/office/drawing/2014/main" id="{2D13C931-B3CE-4F41-AB8A-FC9F39B1B5EF}"/>
                    </a:ext>
                  </a:extLst>
                </p:cNvPr>
                <p:cNvCxnSpPr>
                  <a:cxnSpLocks/>
                  <a:stCxn id="25" idx="1"/>
                  <a:endCxn id="41" idx="0"/>
                </p:cNvCxnSpPr>
                <p:nvPr/>
              </p:nvCxnSpPr>
              <p:spPr>
                <a:xfrm rot="10800000" flipV="1">
                  <a:off x="837327" y="1697739"/>
                  <a:ext cx="401328" cy="384237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098918F-71FB-49E0-A714-459219283F00}"/>
                    </a:ext>
                  </a:extLst>
                </p:cNvPr>
                <p:cNvCxnSpPr>
                  <a:cxnSpLocks/>
                  <a:stCxn id="21" idx="3"/>
                  <a:endCxn id="8" idx="1"/>
                </p:cNvCxnSpPr>
                <p:nvPr/>
              </p:nvCxnSpPr>
              <p:spPr>
                <a:xfrm flipV="1">
                  <a:off x="1894917" y="968948"/>
                  <a:ext cx="259911" cy="32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2F5FB1F4-2641-4DAF-823C-579ABB5A73DA}"/>
                    </a:ext>
                  </a:extLst>
                </p:cNvPr>
                <p:cNvCxnSpPr>
                  <a:cxnSpLocks/>
                  <a:stCxn id="25" idx="3"/>
                  <a:endCxn id="9" idx="1"/>
                </p:cNvCxnSpPr>
                <p:nvPr/>
              </p:nvCxnSpPr>
              <p:spPr>
                <a:xfrm flipV="1">
                  <a:off x="1878735" y="1691888"/>
                  <a:ext cx="277165" cy="5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3B99DC33-C4DA-4056-9B33-FFA58EA53324}"/>
                    </a:ext>
                  </a:extLst>
                </p:cNvPr>
                <p:cNvCxnSpPr>
                  <a:cxnSpLocks/>
                  <a:stCxn id="26" idx="3"/>
                  <a:endCxn id="11" idx="1"/>
                </p:cNvCxnSpPr>
                <p:nvPr/>
              </p:nvCxnSpPr>
              <p:spPr>
                <a:xfrm flipV="1">
                  <a:off x="1859768" y="2414909"/>
                  <a:ext cx="293335" cy="54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E45F92D-4A9C-4929-B8E9-D4A3DC995A72}"/>
                    </a:ext>
                  </a:extLst>
                </p:cNvPr>
                <p:cNvCxnSpPr>
                  <a:cxnSpLocks/>
                  <a:stCxn id="20" idx="3"/>
                  <a:endCxn id="10" idx="1"/>
                </p:cNvCxnSpPr>
                <p:nvPr/>
              </p:nvCxnSpPr>
              <p:spPr>
                <a:xfrm flipV="1">
                  <a:off x="1865405" y="2992551"/>
                  <a:ext cx="286871" cy="26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909A160A-C297-4614-9712-B872A245BFB4}"/>
                    </a:ext>
                  </a:extLst>
                </p:cNvPr>
                <p:cNvCxnSpPr>
                  <a:cxnSpLocks/>
                  <a:stCxn id="24" idx="3"/>
                  <a:endCxn id="13" idx="1"/>
                </p:cNvCxnSpPr>
                <p:nvPr/>
              </p:nvCxnSpPr>
              <p:spPr>
                <a:xfrm>
                  <a:off x="1835978" y="3848070"/>
                  <a:ext cx="315725" cy="14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000D19D-B71E-4E79-800A-D8D65F00BA67}"/>
                    </a:ext>
                  </a:extLst>
                </p:cNvPr>
                <p:cNvCxnSpPr>
                  <a:cxnSpLocks/>
                  <a:stCxn id="19" idx="3"/>
                  <a:endCxn id="12" idx="1"/>
                </p:cNvCxnSpPr>
                <p:nvPr/>
              </p:nvCxnSpPr>
              <p:spPr>
                <a:xfrm>
                  <a:off x="1823364" y="4757928"/>
                  <a:ext cx="330136" cy="2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C8AD7E4-55F4-4915-B77F-4FF0907306B4}"/>
                  </a:ext>
                </a:extLst>
              </p:cNvPr>
              <p:cNvGrpSpPr/>
              <p:nvPr/>
            </p:nvGrpSpPr>
            <p:grpSpPr>
              <a:xfrm>
                <a:off x="8468068" y="1151416"/>
                <a:ext cx="1142241" cy="4882828"/>
                <a:chOff x="6723703" y="740732"/>
                <a:chExt cx="1142241" cy="488282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4FA75C7-D5E9-4F6B-A8F0-0A482E760039}"/>
                    </a:ext>
                  </a:extLst>
                </p:cNvPr>
                <p:cNvGrpSpPr/>
                <p:nvPr/>
              </p:nvGrpSpPr>
              <p:grpSpPr>
                <a:xfrm>
                  <a:off x="6939614" y="740732"/>
                  <a:ext cx="688386" cy="4247824"/>
                  <a:chOff x="6882695" y="671834"/>
                  <a:chExt cx="688386" cy="4333208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09C4DFC-E021-4D48-89B8-BCCDC88B806F}"/>
                      </a:ext>
                    </a:extLst>
                  </p:cNvPr>
                  <p:cNvSpPr/>
                  <p:nvPr/>
                </p:nvSpPr>
                <p:spPr>
                  <a:xfrm>
                    <a:off x="6930519" y="671834"/>
                    <a:ext cx="640080" cy="457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AA8249B-A49D-483F-ABC0-4397C560637A}"/>
                      </a:ext>
                    </a:extLst>
                  </p:cNvPr>
                  <p:cNvSpPr/>
                  <p:nvPr/>
                </p:nvSpPr>
                <p:spPr>
                  <a:xfrm>
                    <a:off x="6916418" y="215812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6C8D2A7-9766-4697-8932-4839DE8F9269}"/>
                      </a:ext>
                    </a:extLst>
                  </p:cNvPr>
                  <p:cNvSpPr/>
                  <p:nvPr/>
                </p:nvSpPr>
                <p:spPr>
                  <a:xfrm>
                    <a:off x="6902542" y="362097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E762FED-34A8-4829-8421-37DDCA635150}"/>
                      </a:ext>
                    </a:extLst>
                  </p:cNvPr>
                  <p:cNvSpPr/>
                  <p:nvPr/>
                </p:nvSpPr>
                <p:spPr>
                  <a:xfrm>
                    <a:off x="6931001" y="1415527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A3E0D018-86E2-48E0-9EC8-D07B1DC251D9}"/>
                      </a:ext>
                    </a:extLst>
                  </p:cNvPr>
                  <p:cNvSpPr/>
                  <p:nvPr/>
                </p:nvSpPr>
                <p:spPr>
                  <a:xfrm>
                    <a:off x="6882695" y="4547841"/>
                    <a:ext cx="640080" cy="4572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300B716-DBA8-471C-865E-BABB6615410B}"/>
                      </a:ext>
                    </a:extLst>
                  </p:cNvPr>
                  <p:cNvSpPr/>
                  <p:nvPr/>
                </p:nvSpPr>
                <p:spPr>
                  <a:xfrm>
                    <a:off x="6906184" y="273810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B1152DC-FADB-433F-9169-ACBBE47BA398}"/>
                    </a:ext>
                  </a:extLst>
                </p:cNvPr>
                <p:cNvGrpSpPr/>
                <p:nvPr/>
              </p:nvGrpSpPr>
              <p:grpSpPr>
                <a:xfrm>
                  <a:off x="7579694" y="964827"/>
                  <a:ext cx="286250" cy="4658733"/>
                  <a:chOff x="7579694" y="964827"/>
                  <a:chExt cx="286250" cy="4658733"/>
                </a:xfrm>
              </p:grpSpPr>
              <p:cxnSp>
                <p:nvCxnSpPr>
                  <p:cNvPr id="50" name="Connector: Elbow 49">
                    <a:extLst>
                      <a:ext uri="{FF2B5EF4-FFF2-40B4-BE49-F238E27FC236}">
                        <a16:creationId xmlns:a16="http://schemas.microsoft.com/office/drawing/2014/main" id="{ED4BD561-AAB5-40FB-8C50-B6DF98216414}"/>
                      </a:ext>
                    </a:extLst>
                  </p:cNvPr>
                  <p:cNvCxnSpPr>
                    <a:cxnSpLocks/>
                    <a:stCxn id="22" idx="3"/>
                    <a:endCxn id="42" idx="0"/>
                  </p:cNvCxnSpPr>
                  <p:nvPr/>
                </p:nvCxnSpPr>
                <p:spPr>
                  <a:xfrm>
                    <a:off x="7579694" y="4764460"/>
                    <a:ext cx="286250" cy="859100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or: Elbow 57">
                    <a:extLst>
                      <a:ext uri="{FF2B5EF4-FFF2-40B4-BE49-F238E27FC236}">
                        <a16:creationId xmlns:a16="http://schemas.microsoft.com/office/drawing/2014/main" id="{3E135E94-896B-4AE2-BCD5-A1D0FD028721}"/>
                      </a:ext>
                    </a:extLst>
                  </p:cNvPr>
                  <p:cNvCxnSpPr>
                    <a:cxnSpLocks/>
                    <a:stCxn id="17" idx="3"/>
                    <a:endCxn id="42" idx="0"/>
                  </p:cNvCxnSpPr>
                  <p:nvPr/>
                </p:nvCxnSpPr>
                <p:spPr>
                  <a:xfrm>
                    <a:off x="7599541" y="3855853"/>
                    <a:ext cx="266403" cy="1767707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or: Elbow 60">
                    <a:extLst>
                      <a:ext uri="{FF2B5EF4-FFF2-40B4-BE49-F238E27FC236}">
                        <a16:creationId xmlns:a16="http://schemas.microsoft.com/office/drawing/2014/main" id="{ACDF1E48-6C63-4E43-8BE6-06B7B9A231C6}"/>
                      </a:ext>
                    </a:extLst>
                  </p:cNvPr>
                  <p:cNvCxnSpPr>
                    <a:cxnSpLocks/>
                    <a:stCxn id="23" idx="3"/>
                    <a:endCxn id="42" idx="0"/>
                  </p:cNvCxnSpPr>
                  <p:nvPr/>
                </p:nvCxnSpPr>
                <p:spPr>
                  <a:xfrm>
                    <a:off x="7603183" y="2990384"/>
                    <a:ext cx="262761" cy="2633176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or: Elbow 63">
                    <a:extLst>
                      <a:ext uri="{FF2B5EF4-FFF2-40B4-BE49-F238E27FC236}">
                        <a16:creationId xmlns:a16="http://schemas.microsoft.com/office/drawing/2014/main" id="{6C016144-4E36-48C3-A730-6E883BAC39FB}"/>
                      </a:ext>
                    </a:extLst>
                  </p:cNvPr>
                  <p:cNvCxnSpPr>
                    <a:cxnSpLocks/>
                    <a:stCxn id="16" idx="3"/>
                    <a:endCxn id="42" idx="0"/>
                  </p:cNvCxnSpPr>
                  <p:nvPr/>
                </p:nvCxnSpPr>
                <p:spPr>
                  <a:xfrm>
                    <a:off x="7613417" y="2421835"/>
                    <a:ext cx="252527" cy="3201725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ctor: Elbow 66">
                    <a:extLst>
                      <a:ext uri="{FF2B5EF4-FFF2-40B4-BE49-F238E27FC236}">
                        <a16:creationId xmlns:a16="http://schemas.microsoft.com/office/drawing/2014/main" id="{54A41CF9-A262-4266-B3DD-49399ECACC72}"/>
                      </a:ext>
                    </a:extLst>
                  </p:cNvPr>
                  <p:cNvCxnSpPr>
                    <a:cxnSpLocks/>
                    <a:stCxn id="18" idx="3"/>
                    <a:endCxn id="42" idx="0"/>
                  </p:cNvCxnSpPr>
                  <p:nvPr/>
                </p:nvCxnSpPr>
                <p:spPr>
                  <a:xfrm>
                    <a:off x="7628000" y="1693867"/>
                    <a:ext cx="237944" cy="392969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or: Elbow 69">
                    <a:extLst>
                      <a:ext uri="{FF2B5EF4-FFF2-40B4-BE49-F238E27FC236}">
                        <a16:creationId xmlns:a16="http://schemas.microsoft.com/office/drawing/2014/main" id="{83FFDD8C-9F20-4C66-8AC7-54B7AF27267D}"/>
                      </a:ext>
                    </a:extLst>
                  </p:cNvPr>
                  <p:cNvCxnSpPr>
                    <a:cxnSpLocks/>
                    <a:stCxn id="15" idx="3"/>
                    <a:endCxn id="42" idx="0"/>
                  </p:cNvCxnSpPr>
                  <p:nvPr/>
                </p:nvCxnSpPr>
                <p:spPr>
                  <a:xfrm>
                    <a:off x="7627518" y="964827"/>
                    <a:ext cx="238426" cy="465873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9161537-5332-4457-9E91-9DAADDD3D42D}"/>
                    </a:ext>
                  </a:extLst>
                </p:cNvPr>
                <p:cNvCxnSpPr>
                  <a:cxnSpLocks/>
                  <a:stCxn id="8" idx="3"/>
                  <a:endCxn id="15" idx="1"/>
                </p:cNvCxnSpPr>
                <p:nvPr/>
              </p:nvCxnSpPr>
              <p:spPr>
                <a:xfrm flipV="1">
                  <a:off x="6726828" y="964827"/>
                  <a:ext cx="260610" cy="4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440230-3C9F-4B1A-A7C0-73408199E36B}"/>
                    </a:ext>
                  </a:extLst>
                </p:cNvPr>
                <p:cNvCxnSpPr>
                  <a:cxnSpLocks/>
                  <a:stCxn id="9" idx="3"/>
                  <a:endCxn id="18" idx="1"/>
                </p:cNvCxnSpPr>
                <p:nvPr/>
              </p:nvCxnSpPr>
              <p:spPr>
                <a:xfrm>
                  <a:off x="6727900" y="1691888"/>
                  <a:ext cx="260020" cy="19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4C22354-49C8-4908-835C-35A6CA797B92}"/>
                    </a:ext>
                  </a:extLst>
                </p:cNvPr>
                <p:cNvCxnSpPr>
                  <a:cxnSpLocks/>
                  <a:stCxn id="11" idx="3"/>
                  <a:endCxn id="16" idx="1"/>
                </p:cNvCxnSpPr>
                <p:nvPr/>
              </p:nvCxnSpPr>
              <p:spPr>
                <a:xfrm>
                  <a:off x="6725103" y="2414909"/>
                  <a:ext cx="248234" cy="69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4475F92B-5807-4C48-9216-A5B07969B605}"/>
                    </a:ext>
                  </a:extLst>
                </p:cNvPr>
                <p:cNvCxnSpPr>
                  <a:cxnSpLocks/>
                  <a:stCxn id="12" idx="3"/>
                  <a:endCxn id="22" idx="1"/>
                </p:cNvCxnSpPr>
                <p:nvPr/>
              </p:nvCxnSpPr>
              <p:spPr>
                <a:xfrm>
                  <a:off x="6725500" y="4759960"/>
                  <a:ext cx="214114" cy="45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90FAEEE-01D7-483E-A323-B61BE74023BF}"/>
                    </a:ext>
                  </a:extLst>
                </p:cNvPr>
                <p:cNvCxnSpPr>
                  <a:cxnSpLocks/>
                  <a:stCxn id="10" idx="3"/>
                  <a:endCxn id="23" idx="1"/>
                </p:cNvCxnSpPr>
                <p:nvPr/>
              </p:nvCxnSpPr>
              <p:spPr>
                <a:xfrm flipV="1">
                  <a:off x="6724276" y="2990384"/>
                  <a:ext cx="238827" cy="21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8B1E2BA1-C655-4826-B2F7-E3C3A6D77F63}"/>
                    </a:ext>
                  </a:extLst>
                </p:cNvPr>
                <p:cNvCxnSpPr>
                  <a:cxnSpLocks/>
                  <a:stCxn id="13" idx="3"/>
                  <a:endCxn id="17" idx="1"/>
                </p:cNvCxnSpPr>
                <p:nvPr/>
              </p:nvCxnSpPr>
              <p:spPr>
                <a:xfrm>
                  <a:off x="6723703" y="3849523"/>
                  <a:ext cx="235758" cy="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92014B6-98FF-4F9F-A97E-8BD773FF0AD0}"/>
                </a:ext>
              </a:extLst>
            </p:cNvPr>
            <p:cNvSpPr txBox="1"/>
            <p:nvPr/>
          </p:nvSpPr>
          <p:spPr>
            <a:xfrm>
              <a:off x="4371219" y="6488765"/>
              <a:ext cx="3621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http://csanr.wsu.edu/whats-the-problem-with-my-soil/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71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2">
            <a:extLst>
              <a:ext uri="{FF2B5EF4-FFF2-40B4-BE49-F238E27FC236}">
                <a16:creationId xmlns:a16="http://schemas.microsoft.com/office/drawing/2014/main" id="{462859E4-30FF-5DF1-55C4-E3CB9FDB11DA}"/>
              </a:ext>
            </a:extLst>
          </p:cNvPr>
          <p:cNvSpPr>
            <a:spLocks/>
          </p:cNvSpPr>
          <p:nvPr/>
        </p:nvSpPr>
        <p:spPr bwMode="auto">
          <a:xfrm>
            <a:off x="1970988" y="2814462"/>
            <a:ext cx="7085013" cy="3179763"/>
          </a:xfrm>
          <a:custGeom>
            <a:avLst/>
            <a:gdLst>
              <a:gd name="T0" fmla="*/ 0 w 4960"/>
              <a:gd name="T1" fmla="*/ 2147483647 h 2003"/>
              <a:gd name="T2" fmla="*/ 2147483647 w 4960"/>
              <a:gd name="T3" fmla="*/ 2147483647 h 2003"/>
              <a:gd name="T4" fmla="*/ 2147483647 w 4960"/>
              <a:gd name="T5" fmla="*/ 2147483647 h 2003"/>
              <a:gd name="T6" fmla="*/ 2147483647 w 4960"/>
              <a:gd name="T7" fmla="*/ 2147483647 h 2003"/>
              <a:gd name="T8" fmla="*/ 2147483647 w 4960"/>
              <a:gd name="T9" fmla="*/ 2147483647 h 2003"/>
              <a:gd name="T10" fmla="*/ 2147483647 w 4960"/>
              <a:gd name="T11" fmla="*/ 2147483647 h 2003"/>
              <a:gd name="T12" fmla="*/ 2147483647 w 4960"/>
              <a:gd name="T13" fmla="*/ 2147483647 h 2003"/>
              <a:gd name="T14" fmla="*/ 2147483647 w 4960"/>
              <a:gd name="T15" fmla="*/ 2147483647 h 2003"/>
              <a:gd name="T16" fmla="*/ 2147483647 w 4960"/>
              <a:gd name="T17" fmla="*/ 0 h 20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60"/>
              <a:gd name="T28" fmla="*/ 0 h 2003"/>
              <a:gd name="T29" fmla="*/ 4960 w 4960"/>
              <a:gd name="T30" fmla="*/ 2003 h 20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60" h="2003">
                <a:moveTo>
                  <a:pt x="0" y="2003"/>
                </a:moveTo>
                <a:cubicBezTo>
                  <a:pt x="77" y="1790"/>
                  <a:pt x="155" y="1577"/>
                  <a:pt x="243" y="1395"/>
                </a:cubicBezTo>
                <a:cubicBezTo>
                  <a:pt x="331" y="1213"/>
                  <a:pt x="424" y="1052"/>
                  <a:pt x="531" y="909"/>
                </a:cubicBezTo>
                <a:cubicBezTo>
                  <a:pt x="638" y="766"/>
                  <a:pt x="746" y="646"/>
                  <a:pt x="883" y="538"/>
                </a:cubicBezTo>
                <a:cubicBezTo>
                  <a:pt x="1020" y="430"/>
                  <a:pt x="1197" y="330"/>
                  <a:pt x="1356" y="262"/>
                </a:cubicBezTo>
                <a:cubicBezTo>
                  <a:pt x="1515" y="194"/>
                  <a:pt x="1661" y="163"/>
                  <a:pt x="1836" y="128"/>
                </a:cubicBezTo>
                <a:cubicBezTo>
                  <a:pt x="2011" y="93"/>
                  <a:pt x="2153" y="70"/>
                  <a:pt x="2406" y="51"/>
                </a:cubicBezTo>
                <a:cubicBezTo>
                  <a:pt x="2659" y="32"/>
                  <a:pt x="2927" y="22"/>
                  <a:pt x="3353" y="13"/>
                </a:cubicBezTo>
                <a:cubicBezTo>
                  <a:pt x="3779" y="4"/>
                  <a:pt x="4369" y="2"/>
                  <a:pt x="4960" y="0"/>
                </a:cubicBezTo>
              </a:path>
            </a:pathLst>
          </a:custGeom>
          <a:noFill/>
          <a:ln w="762000" cap="rnd" cmpd="sng">
            <a:solidFill>
              <a:schemeClr val="bg1">
                <a:lumMod val="75000"/>
                <a:alpha val="77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7356" name="Group 47"/>
          <p:cNvGrpSpPr>
            <a:grpSpLocks/>
          </p:cNvGrpSpPr>
          <p:nvPr/>
        </p:nvGrpSpPr>
        <p:grpSpPr bwMode="auto">
          <a:xfrm>
            <a:off x="2513912" y="2617613"/>
            <a:ext cx="5792788" cy="2181225"/>
            <a:chOff x="1138" y="1326"/>
            <a:chExt cx="3827" cy="1374"/>
          </a:xfrm>
          <a:solidFill>
            <a:srgbClr val="00B0F0"/>
          </a:solidFill>
        </p:grpSpPr>
        <p:sp>
          <p:nvSpPr>
            <p:cNvPr id="57556" name="Oval 48"/>
            <p:cNvSpPr>
              <a:spLocks noChangeAspect="1" noChangeArrowheads="1"/>
            </p:cNvSpPr>
            <p:nvPr/>
          </p:nvSpPr>
          <p:spPr bwMode="auto">
            <a:xfrm>
              <a:off x="1500" y="2576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7" name="Oval 49"/>
            <p:cNvSpPr>
              <a:spLocks noChangeAspect="1" noChangeArrowheads="1"/>
            </p:cNvSpPr>
            <p:nvPr/>
          </p:nvSpPr>
          <p:spPr bwMode="auto">
            <a:xfrm>
              <a:off x="1144" y="1972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8" name="Oval 50"/>
            <p:cNvSpPr>
              <a:spLocks noChangeAspect="1" noChangeArrowheads="1"/>
            </p:cNvSpPr>
            <p:nvPr/>
          </p:nvSpPr>
          <p:spPr bwMode="auto">
            <a:xfrm>
              <a:off x="1196" y="2271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9" name="Oval 51"/>
            <p:cNvSpPr>
              <a:spLocks noChangeAspect="1" noChangeArrowheads="1"/>
            </p:cNvSpPr>
            <p:nvPr/>
          </p:nvSpPr>
          <p:spPr bwMode="auto">
            <a:xfrm>
              <a:off x="1350" y="1983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0" name="Oval 52"/>
            <p:cNvSpPr>
              <a:spLocks noChangeAspect="1" noChangeArrowheads="1"/>
            </p:cNvSpPr>
            <p:nvPr/>
          </p:nvSpPr>
          <p:spPr bwMode="auto">
            <a:xfrm>
              <a:off x="4393" y="1668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1" name="Oval 53"/>
            <p:cNvSpPr>
              <a:spLocks noChangeAspect="1" noChangeArrowheads="1"/>
            </p:cNvSpPr>
            <p:nvPr/>
          </p:nvSpPr>
          <p:spPr bwMode="auto">
            <a:xfrm>
              <a:off x="1302" y="1895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2" name="Oval 54"/>
            <p:cNvSpPr>
              <a:spLocks noChangeAspect="1" noChangeArrowheads="1"/>
            </p:cNvSpPr>
            <p:nvPr/>
          </p:nvSpPr>
          <p:spPr bwMode="auto">
            <a:xfrm>
              <a:off x="1503" y="2389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3" name="Oval 55"/>
            <p:cNvSpPr>
              <a:spLocks noChangeAspect="1" noChangeArrowheads="1"/>
            </p:cNvSpPr>
            <p:nvPr/>
          </p:nvSpPr>
          <p:spPr bwMode="auto">
            <a:xfrm>
              <a:off x="1144" y="1908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4" name="Oval 56"/>
            <p:cNvSpPr>
              <a:spLocks noChangeAspect="1" noChangeArrowheads="1"/>
            </p:cNvSpPr>
            <p:nvPr/>
          </p:nvSpPr>
          <p:spPr bwMode="auto">
            <a:xfrm>
              <a:off x="1503" y="2637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5" name="Oval 57"/>
            <p:cNvSpPr>
              <a:spLocks noChangeAspect="1" noChangeArrowheads="1"/>
            </p:cNvSpPr>
            <p:nvPr/>
          </p:nvSpPr>
          <p:spPr bwMode="auto">
            <a:xfrm>
              <a:off x="1503" y="2407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6" name="Oval 58"/>
            <p:cNvSpPr>
              <a:spLocks noChangeAspect="1" noChangeArrowheads="1"/>
            </p:cNvSpPr>
            <p:nvPr/>
          </p:nvSpPr>
          <p:spPr bwMode="auto">
            <a:xfrm>
              <a:off x="1349" y="1960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7" name="Oval 59"/>
            <p:cNvSpPr>
              <a:spLocks noChangeAspect="1" noChangeArrowheads="1"/>
            </p:cNvSpPr>
            <p:nvPr/>
          </p:nvSpPr>
          <p:spPr bwMode="auto">
            <a:xfrm>
              <a:off x="2113" y="1640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8" name="Oval 60"/>
            <p:cNvSpPr>
              <a:spLocks noChangeAspect="1" noChangeArrowheads="1"/>
            </p:cNvSpPr>
            <p:nvPr/>
          </p:nvSpPr>
          <p:spPr bwMode="auto">
            <a:xfrm>
              <a:off x="1148" y="1786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69" name="Oval 61"/>
            <p:cNvSpPr>
              <a:spLocks noChangeAspect="1" noChangeArrowheads="1"/>
            </p:cNvSpPr>
            <p:nvPr/>
          </p:nvSpPr>
          <p:spPr bwMode="auto">
            <a:xfrm>
              <a:off x="2318" y="1562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0" name="Oval 62"/>
            <p:cNvSpPr>
              <a:spLocks noChangeAspect="1" noChangeArrowheads="1"/>
            </p:cNvSpPr>
            <p:nvPr/>
          </p:nvSpPr>
          <p:spPr bwMode="auto">
            <a:xfrm>
              <a:off x="2113" y="1735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1" name="Oval 63"/>
            <p:cNvSpPr>
              <a:spLocks noChangeAspect="1" noChangeArrowheads="1"/>
            </p:cNvSpPr>
            <p:nvPr/>
          </p:nvSpPr>
          <p:spPr bwMode="auto">
            <a:xfrm>
              <a:off x="1400" y="1767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2" name="Oval 64"/>
            <p:cNvSpPr>
              <a:spLocks noChangeAspect="1" noChangeArrowheads="1"/>
            </p:cNvSpPr>
            <p:nvPr/>
          </p:nvSpPr>
          <p:spPr bwMode="auto">
            <a:xfrm>
              <a:off x="1138" y="1717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3" name="Oval 65"/>
            <p:cNvSpPr>
              <a:spLocks noChangeAspect="1" noChangeArrowheads="1"/>
            </p:cNvSpPr>
            <p:nvPr/>
          </p:nvSpPr>
          <p:spPr bwMode="auto">
            <a:xfrm>
              <a:off x="1399" y="1601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4" name="Oval 66"/>
            <p:cNvSpPr>
              <a:spLocks noChangeAspect="1" noChangeArrowheads="1"/>
            </p:cNvSpPr>
            <p:nvPr/>
          </p:nvSpPr>
          <p:spPr bwMode="auto">
            <a:xfrm>
              <a:off x="1300" y="1763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5" name="Oval 67"/>
            <p:cNvSpPr>
              <a:spLocks noChangeAspect="1" noChangeArrowheads="1"/>
            </p:cNvSpPr>
            <p:nvPr/>
          </p:nvSpPr>
          <p:spPr bwMode="auto">
            <a:xfrm>
              <a:off x="2315" y="1604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6" name="Oval 68"/>
            <p:cNvSpPr>
              <a:spLocks noChangeAspect="1" noChangeArrowheads="1"/>
            </p:cNvSpPr>
            <p:nvPr/>
          </p:nvSpPr>
          <p:spPr bwMode="auto">
            <a:xfrm>
              <a:off x="1502" y="1623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7" name="Oval 69"/>
            <p:cNvSpPr>
              <a:spLocks noChangeAspect="1" noChangeArrowheads="1"/>
            </p:cNvSpPr>
            <p:nvPr/>
          </p:nvSpPr>
          <p:spPr bwMode="auto">
            <a:xfrm>
              <a:off x="1300" y="1812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8" name="Oval 70"/>
            <p:cNvSpPr>
              <a:spLocks noChangeAspect="1" noChangeArrowheads="1"/>
            </p:cNvSpPr>
            <p:nvPr/>
          </p:nvSpPr>
          <p:spPr bwMode="auto">
            <a:xfrm>
              <a:off x="1141" y="1690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9" name="Oval 71"/>
            <p:cNvSpPr>
              <a:spLocks noChangeAspect="1" noChangeArrowheads="1"/>
            </p:cNvSpPr>
            <p:nvPr/>
          </p:nvSpPr>
          <p:spPr bwMode="auto">
            <a:xfrm>
              <a:off x="1251" y="1539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0" name="Oval 72"/>
            <p:cNvSpPr>
              <a:spLocks noChangeAspect="1" noChangeArrowheads="1"/>
            </p:cNvSpPr>
            <p:nvPr/>
          </p:nvSpPr>
          <p:spPr bwMode="auto">
            <a:xfrm>
              <a:off x="1247" y="1781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1" name="Oval 73"/>
            <p:cNvSpPr>
              <a:spLocks noChangeAspect="1" noChangeArrowheads="1"/>
            </p:cNvSpPr>
            <p:nvPr/>
          </p:nvSpPr>
          <p:spPr bwMode="auto">
            <a:xfrm>
              <a:off x="4091" y="1402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2" name="Oval 74"/>
            <p:cNvSpPr>
              <a:spLocks noChangeAspect="1" noChangeArrowheads="1"/>
            </p:cNvSpPr>
            <p:nvPr/>
          </p:nvSpPr>
          <p:spPr bwMode="auto">
            <a:xfrm>
              <a:off x="2215" y="1379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3" name="Oval 75"/>
            <p:cNvSpPr>
              <a:spLocks noChangeAspect="1" noChangeArrowheads="1"/>
            </p:cNvSpPr>
            <p:nvPr/>
          </p:nvSpPr>
          <p:spPr bwMode="auto">
            <a:xfrm>
              <a:off x="4902" y="1424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4" name="Oval 76"/>
            <p:cNvSpPr>
              <a:spLocks noChangeAspect="1" noChangeArrowheads="1"/>
            </p:cNvSpPr>
            <p:nvPr/>
          </p:nvSpPr>
          <p:spPr bwMode="auto">
            <a:xfrm>
              <a:off x="4900" y="1509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5" name="Oval 77"/>
            <p:cNvSpPr>
              <a:spLocks noChangeAspect="1" noChangeArrowheads="1"/>
            </p:cNvSpPr>
            <p:nvPr/>
          </p:nvSpPr>
          <p:spPr bwMode="auto">
            <a:xfrm>
              <a:off x="2318" y="1414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6" name="Oval 78"/>
            <p:cNvSpPr>
              <a:spLocks noChangeAspect="1" noChangeArrowheads="1"/>
            </p:cNvSpPr>
            <p:nvPr/>
          </p:nvSpPr>
          <p:spPr bwMode="auto">
            <a:xfrm>
              <a:off x="4394" y="1710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7" name="Oval 79"/>
            <p:cNvSpPr>
              <a:spLocks noChangeAspect="1" noChangeArrowheads="1"/>
            </p:cNvSpPr>
            <p:nvPr/>
          </p:nvSpPr>
          <p:spPr bwMode="auto">
            <a:xfrm>
              <a:off x="1712" y="1326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8" name="Oval 80"/>
            <p:cNvSpPr>
              <a:spLocks noChangeAspect="1" noChangeArrowheads="1"/>
            </p:cNvSpPr>
            <p:nvPr/>
          </p:nvSpPr>
          <p:spPr bwMode="auto">
            <a:xfrm>
              <a:off x="2318" y="1373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9" name="Oval 81"/>
            <p:cNvSpPr>
              <a:spLocks noChangeAspect="1" noChangeArrowheads="1"/>
            </p:cNvSpPr>
            <p:nvPr/>
          </p:nvSpPr>
          <p:spPr bwMode="auto">
            <a:xfrm>
              <a:off x="2728" y="1470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90" name="Oval 82"/>
            <p:cNvSpPr>
              <a:spLocks noChangeAspect="1" noChangeArrowheads="1"/>
            </p:cNvSpPr>
            <p:nvPr/>
          </p:nvSpPr>
          <p:spPr bwMode="auto">
            <a:xfrm>
              <a:off x="2121" y="1380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91" name="Oval 83"/>
            <p:cNvSpPr>
              <a:spLocks noChangeAspect="1" noChangeArrowheads="1"/>
            </p:cNvSpPr>
            <p:nvPr/>
          </p:nvSpPr>
          <p:spPr bwMode="auto">
            <a:xfrm>
              <a:off x="2320" y="1502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92" name="Oval 84"/>
            <p:cNvSpPr>
              <a:spLocks noChangeAspect="1" noChangeArrowheads="1"/>
            </p:cNvSpPr>
            <p:nvPr/>
          </p:nvSpPr>
          <p:spPr bwMode="auto">
            <a:xfrm>
              <a:off x="1711" y="1537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93" name="Oval 85"/>
            <p:cNvSpPr>
              <a:spLocks noChangeAspect="1" noChangeArrowheads="1"/>
            </p:cNvSpPr>
            <p:nvPr/>
          </p:nvSpPr>
          <p:spPr bwMode="auto">
            <a:xfrm>
              <a:off x="1510" y="2150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94" name="Oval 86"/>
            <p:cNvSpPr>
              <a:spLocks noChangeAspect="1" noChangeArrowheads="1"/>
            </p:cNvSpPr>
            <p:nvPr/>
          </p:nvSpPr>
          <p:spPr bwMode="auto">
            <a:xfrm>
              <a:off x="1510" y="2180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95" name="Oval 87"/>
            <p:cNvSpPr>
              <a:spLocks noChangeAspect="1" noChangeArrowheads="1"/>
            </p:cNvSpPr>
            <p:nvPr/>
          </p:nvSpPr>
          <p:spPr bwMode="auto">
            <a:xfrm>
              <a:off x="1511" y="2284"/>
              <a:ext cx="63" cy="63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7357" name="Group 225"/>
          <p:cNvGrpSpPr>
            <a:grpSpLocks/>
          </p:cNvGrpSpPr>
          <p:nvPr/>
        </p:nvGrpSpPr>
        <p:grpSpPr bwMode="auto">
          <a:xfrm>
            <a:off x="1913838" y="2489025"/>
            <a:ext cx="6583363" cy="3865563"/>
            <a:chOff x="694" y="1248"/>
            <a:chExt cx="4147" cy="2435"/>
          </a:xfrm>
          <a:solidFill>
            <a:srgbClr val="00B050"/>
          </a:solidFill>
        </p:grpSpPr>
        <p:sp>
          <p:nvSpPr>
            <p:cNvPr id="57509" name="AutoShape 226"/>
            <p:cNvSpPr>
              <a:spLocks noChangeAspect="1" noChangeArrowheads="1"/>
            </p:cNvSpPr>
            <p:nvPr/>
          </p:nvSpPr>
          <p:spPr bwMode="auto">
            <a:xfrm>
              <a:off x="3469" y="1729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0" name="AutoShape 227"/>
            <p:cNvSpPr>
              <a:spLocks noChangeAspect="1" noChangeArrowheads="1"/>
            </p:cNvSpPr>
            <p:nvPr/>
          </p:nvSpPr>
          <p:spPr bwMode="auto">
            <a:xfrm>
              <a:off x="2401" y="1820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1" name="AutoShape 228"/>
            <p:cNvSpPr>
              <a:spLocks noChangeAspect="1" noChangeArrowheads="1"/>
            </p:cNvSpPr>
            <p:nvPr/>
          </p:nvSpPr>
          <p:spPr bwMode="auto">
            <a:xfrm>
              <a:off x="2400" y="1850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2" name="AutoShape 229"/>
            <p:cNvSpPr>
              <a:spLocks noChangeAspect="1" noChangeArrowheads="1"/>
            </p:cNvSpPr>
            <p:nvPr/>
          </p:nvSpPr>
          <p:spPr bwMode="auto">
            <a:xfrm>
              <a:off x="2982" y="1704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3" name="AutoShape 230"/>
            <p:cNvSpPr>
              <a:spLocks noChangeAspect="1" noChangeArrowheads="1"/>
            </p:cNvSpPr>
            <p:nvPr/>
          </p:nvSpPr>
          <p:spPr bwMode="auto">
            <a:xfrm>
              <a:off x="1190" y="2741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4" name="AutoShape 231"/>
            <p:cNvSpPr>
              <a:spLocks noChangeAspect="1" noChangeArrowheads="1"/>
            </p:cNvSpPr>
            <p:nvPr/>
          </p:nvSpPr>
          <p:spPr bwMode="auto">
            <a:xfrm>
              <a:off x="1730" y="1779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5" name="AutoShape 232"/>
            <p:cNvSpPr>
              <a:spLocks noChangeAspect="1" noChangeArrowheads="1"/>
            </p:cNvSpPr>
            <p:nvPr/>
          </p:nvSpPr>
          <p:spPr bwMode="auto">
            <a:xfrm>
              <a:off x="2448" y="1308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6" name="AutoShape 233"/>
            <p:cNvSpPr>
              <a:spLocks noChangeAspect="1" noChangeArrowheads="1"/>
            </p:cNvSpPr>
            <p:nvPr/>
          </p:nvSpPr>
          <p:spPr bwMode="auto">
            <a:xfrm>
              <a:off x="2398" y="1603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7" name="AutoShape 234"/>
            <p:cNvSpPr>
              <a:spLocks noChangeAspect="1" noChangeArrowheads="1"/>
            </p:cNvSpPr>
            <p:nvPr/>
          </p:nvSpPr>
          <p:spPr bwMode="auto">
            <a:xfrm>
              <a:off x="2785" y="1690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8" name="AutoShape 235"/>
            <p:cNvSpPr>
              <a:spLocks noChangeAspect="1" noChangeArrowheads="1"/>
            </p:cNvSpPr>
            <p:nvPr/>
          </p:nvSpPr>
          <p:spPr bwMode="auto">
            <a:xfrm>
              <a:off x="1243" y="2703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19" name="AutoShape 236"/>
            <p:cNvSpPr>
              <a:spLocks noChangeAspect="1" noChangeArrowheads="1"/>
            </p:cNvSpPr>
            <p:nvPr/>
          </p:nvSpPr>
          <p:spPr bwMode="auto">
            <a:xfrm>
              <a:off x="1236" y="2817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0" name="AutoShape 237"/>
            <p:cNvSpPr>
              <a:spLocks noChangeAspect="1" noChangeArrowheads="1"/>
            </p:cNvSpPr>
            <p:nvPr/>
          </p:nvSpPr>
          <p:spPr bwMode="auto">
            <a:xfrm>
              <a:off x="2063" y="1248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1" name="AutoShape 238"/>
            <p:cNvSpPr>
              <a:spLocks noChangeAspect="1" noChangeArrowheads="1"/>
            </p:cNvSpPr>
            <p:nvPr/>
          </p:nvSpPr>
          <p:spPr bwMode="auto">
            <a:xfrm>
              <a:off x="1727" y="1620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2" name="AutoShape 239"/>
            <p:cNvSpPr>
              <a:spLocks noChangeAspect="1" noChangeArrowheads="1"/>
            </p:cNvSpPr>
            <p:nvPr/>
          </p:nvSpPr>
          <p:spPr bwMode="auto">
            <a:xfrm>
              <a:off x="1243" y="2674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3" name="AutoShape 240"/>
            <p:cNvSpPr>
              <a:spLocks noChangeAspect="1" noChangeArrowheads="1"/>
            </p:cNvSpPr>
            <p:nvPr/>
          </p:nvSpPr>
          <p:spPr bwMode="auto">
            <a:xfrm>
              <a:off x="1236" y="2767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4" name="AutoShape 241"/>
            <p:cNvSpPr>
              <a:spLocks noChangeAspect="1" noChangeArrowheads="1"/>
            </p:cNvSpPr>
            <p:nvPr/>
          </p:nvSpPr>
          <p:spPr bwMode="auto">
            <a:xfrm>
              <a:off x="1626" y="2100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5" name="AutoShape 242"/>
            <p:cNvSpPr>
              <a:spLocks noChangeAspect="1" noChangeArrowheads="1"/>
            </p:cNvSpPr>
            <p:nvPr/>
          </p:nvSpPr>
          <p:spPr bwMode="auto">
            <a:xfrm>
              <a:off x="1725" y="1669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6" name="AutoShape 243"/>
            <p:cNvSpPr>
              <a:spLocks noChangeAspect="1" noChangeArrowheads="1"/>
            </p:cNvSpPr>
            <p:nvPr/>
          </p:nvSpPr>
          <p:spPr bwMode="auto">
            <a:xfrm>
              <a:off x="1724" y="2559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7" name="AutoShape 244"/>
            <p:cNvSpPr>
              <a:spLocks noChangeAspect="1" noChangeArrowheads="1"/>
            </p:cNvSpPr>
            <p:nvPr/>
          </p:nvSpPr>
          <p:spPr bwMode="auto">
            <a:xfrm>
              <a:off x="1340" y="1623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8" name="AutoShape 245"/>
            <p:cNvSpPr>
              <a:spLocks noChangeAspect="1" noChangeArrowheads="1"/>
            </p:cNvSpPr>
            <p:nvPr/>
          </p:nvSpPr>
          <p:spPr bwMode="auto">
            <a:xfrm>
              <a:off x="1098" y="2165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29" name="AutoShape 246"/>
            <p:cNvSpPr>
              <a:spLocks noChangeAspect="1" noChangeArrowheads="1"/>
            </p:cNvSpPr>
            <p:nvPr/>
          </p:nvSpPr>
          <p:spPr bwMode="auto">
            <a:xfrm>
              <a:off x="1383" y="2322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0" name="AutoShape 247"/>
            <p:cNvSpPr>
              <a:spLocks noChangeAspect="1" noChangeArrowheads="1"/>
            </p:cNvSpPr>
            <p:nvPr/>
          </p:nvSpPr>
          <p:spPr bwMode="auto">
            <a:xfrm>
              <a:off x="1146" y="2114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1" name="AutoShape 248"/>
            <p:cNvSpPr>
              <a:spLocks noChangeAspect="1" noChangeArrowheads="1"/>
            </p:cNvSpPr>
            <p:nvPr/>
          </p:nvSpPr>
          <p:spPr bwMode="auto">
            <a:xfrm>
              <a:off x="1046" y="2251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2" name="AutoShape 249"/>
            <p:cNvSpPr>
              <a:spLocks noChangeAspect="1" noChangeArrowheads="1"/>
            </p:cNvSpPr>
            <p:nvPr/>
          </p:nvSpPr>
          <p:spPr bwMode="auto">
            <a:xfrm>
              <a:off x="1192" y="2203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3" name="AutoShape 250"/>
            <p:cNvSpPr>
              <a:spLocks noChangeAspect="1" noChangeArrowheads="1"/>
            </p:cNvSpPr>
            <p:nvPr/>
          </p:nvSpPr>
          <p:spPr bwMode="auto">
            <a:xfrm>
              <a:off x="1187" y="2434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4" name="AutoShape 251"/>
            <p:cNvSpPr>
              <a:spLocks noChangeAspect="1" noChangeArrowheads="1"/>
            </p:cNvSpPr>
            <p:nvPr/>
          </p:nvSpPr>
          <p:spPr bwMode="auto">
            <a:xfrm>
              <a:off x="952" y="3021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5" name="AutoShape 252"/>
            <p:cNvSpPr>
              <a:spLocks noChangeAspect="1" noChangeArrowheads="1"/>
            </p:cNvSpPr>
            <p:nvPr/>
          </p:nvSpPr>
          <p:spPr bwMode="auto">
            <a:xfrm>
              <a:off x="953" y="1813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6" name="AutoShape 253"/>
            <p:cNvSpPr>
              <a:spLocks noChangeAspect="1" noChangeArrowheads="1"/>
            </p:cNvSpPr>
            <p:nvPr/>
          </p:nvSpPr>
          <p:spPr bwMode="auto">
            <a:xfrm>
              <a:off x="1239" y="1813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7" name="AutoShape 254"/>
            <p:cNvSpPr>
              <a:spLocks noChangeAspect="1" noChangeArrowheads="1"/>
            </p:cNvSpPr>
            <p:nvPr/>
          </p:nvSpPr>
          <p:spPr bwMode="auto">
            <a:xfrm>
              <a:off x="1187" y="1658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8" name="AutoShape 255"/>
            <p:cNvSpPr>
              <a:spLocks noChangeAspect="1" noChangeArrowheads="1"/>
            </p:cNvSpPr>
            <p:nvPr/>
          </p:nvSpPr>
          <p:spPr bwMode="auto">
            <a:xfrm>
              <a:off x="952" y="1778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9" name="AutoShape 256"/>
            <p:cNvSpPr>
              <a:spLocks noChangeAspect="1" noChangeArrowheads="1"/>
            </p:cNvSpPr>
            <p:nvPr/>
          </p:nvSpPr>
          <p:spPr bwMode="auto">
            <a:xfrm>
              <a:off x="1190" y="1859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0" name="AutoShape 257"/>
            <p:cNvSpPr>
              <a:spLocks noChangeAspect="1" noChangeArrowheads="1"/>
            </p:cNvSpPr>
            <p:nvPr/>
          </p:nvSpPr>
          <p:spPr bwMode="auto">
            <a:xfrm>
              <a:off x="1433" y="1654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1" name="AutoShape 258"/>
            <p:cNvSpPr>
              <a:spLocks noChangeAspect="1" noChangeArrowheads="1"/>
            </p:cNvSpPr>
            <p:nvPr/>
          </p:nvSpPr>
          <p:spPr bwMode="auto">
            <a:xfrm>
              <a:off x="1146" y="1812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2" name="AutoShape 259"/>
            <p:cNvSpPr>
              <a:spLocks noChangeAspect="1" noChangeArrowheads="1"/>
            </p:cNvSpPr>
            <p:nvPr/>
          </p:nvSpPr>
          <p:spPr bwMode="auto">
            <a:xfrm>
              <a:off x="1146" y="1916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3" name="AutoShape 260"/>
            <p:cNvSpPr>
              <a:spLocks noChangeAspect="1" noChangeArrowheads="1"/>
            </p:cNvSpPr>
            <p:nvPr/>
          </p:nvSpPr>
          <p:spPr bwMode="auto">
            <a:xfrm>
              <a:off x="1573" y="1612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4" name="AutoShape 261"/>
            <p:cNvSpPr>
              <a:spLocks noChangeAspect="1" noChangeArrowheads="1"/>
            </p:cNvSpPr>
            <p:nvPr/>
          </p:nvSpPr>
          <p:spPr bwMode="auto">
            <a:xfrm>
              <a:off x="1143" y="1880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5" name="AutoShape 262"/>
            <p:cNvSpPr>
              <a:spLocks noChangeAspect="1" noChangeArrowheads="1"/>
            </p:cNvSpPr>
            <p:nvPr/>
          </p:nvSpPr>
          <p:spPr bwMode="auto">
            <a:xfrm>
              <a:off x="1144" y="1942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6" name="AutoShape 263"/>
            <p:cNvSpPr>
              <a:spLocks noChangeAspect="1" noChangeArrowheads="1"/>
            </p:cNvSpPr>
            <p:nvPr/>
          </p:nvSpPr>
          <p:spPr bwMode="auto">
            <a:xfrm>
              <a:off x="1241" y="1992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7" name="AutoShape 264"/>
            <p:cNvSpPr>
              <a:spLocks noChangeAspect="1" noChangeArrowheads="1"/>
            </p:cNvSpPr>
            <p:nvPr/>
          </p:nvSpPr>
          <p:spPr bwMode="auto">
            <a:xfrm>
              <a:off x="1239" y="1389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8" name="AutoShape 265"/>
            <p:cNvSpPr>
              <a:spLocks noChangeAspect="1" noChangeArrowheads="1"/>
            </p:cNvSpPr>
            <p:nvPr/>
          </p:nvSpPr>
          <p:spPr bwMode="auto">
            <a:xfrm>
              <a:off x="1342" y="1392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9" name="AutoShape 266"/>
            <p:cNvSpPr>
              <a:spLocks noChangeAspect="1" noChangeArrowheads="1"/>
            </p:cNvSpPr>
            <p:nvPr/>
          </p:nvSpPr>
          <p:spPr bwMode="auto">
            <a:xfrm>
              <a:off x="1775" y="1460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0" name="AutoShape 267"/>
            <p:cNvSpPr>
              <a:spLocks noChangeAspect="1" noChangeArrowheads="1"/>
            </p:cNvSpPr>
            <p:nvPr/>
          </p:nvSpPr>
          <p:spPr bwMode="auto">
            <a:xfrm>
              <a:off x="1729" y="1500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1" name="AutoShape 268"/>
            <p:cNvSpPr>
              <a:spLocks noChangeAspect="1" noChangeArrowheads="1"/>
            </p:cNvSpPr>
            <p:nvPr/>
          </p:nvSpPr>
          <p:spPr bwMode="auto">
            <a:xfrm>
              <a:off x="1673" y="1452"/>
              <a:ext cx="71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2" name="AutoShape 269"/>
            <p:cNvSpPr>
              <a:spLocks noChangeAspect="1" noChangeArrowheads="1"/>
            </p:cNvSpPr>
            <p:nvPr/>
          </p:nvSpPr>
          <p:spPr bwMode="auto">
            <a:xfrm>
              <a:off x="4769" y="1384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3" name="AutoShape 270"/>
            <p:cNvSpPr>
              <a:spLocks noChangeAspect="1" noChangeArrowheads="1"/>
            </p:cNvSpPr>
            <p:nvPr/>
          </p:nvSpPr>
          <p:spPr bwMode="auto">
            <a:xfrm>
              <a:off x="4279" y="1320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4" name="AutoShape 271"/>
            <p:cNvSpPr>
              <a:spLocks noChangeAspect="1" noChangeArrowheads="1"/>
            </p:cNvSpPr>
            <p:nvPr/>
          </p:nvSpPr>
          <p:spPr bwMode="auto">
            <a:xfrm>
              <a:off x="694" y="3131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55" name="AutoShape 272"/>
            <p:cNvSpPr>
              <a:spLocks noChangeAspect="1" noChangeArrowheads="1"/>
            </p:cNvSpPr>
            <p:nvPr/>
          </p:nvSpPr>
          <p:spPr bwMode="auto">
            <a:xfrm>
              <a:off x="1177" y="3618"/>
              <a:ext cx="72" cy="6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7361" name="Group 88"/>
          <p:cNvGrpSpPr>
            <a:grpSpLocks/>
          </p:cNvGrpSpPr>
          <p:nvPr/>
        </p:nvGrpSpPr>
        <p:grpSpPr bwMode="auto">
          <a:xfrm>
            <a:off x="2063062" y="2543000"/>
            <a:ext cx="4935538" cy="3546475"/>
            <a:chOff x="788" y="1282"/>
            <a:chExt cx="3261" cy="2234"/>
          </a:xfrm>
          <a:solidFill>
            <a:srgbClr val="FF0000"/>
          </a:solidFill>
        </p:grpSpPr>
        <p:sp>
          <p:nvSpPr>
            <p:cNvPr id="57373" name="AutoShape 89"/>
            <p:cNvSpPr>
              <a:spLocks noChangeAspect="1" noChangeArrowheads="1"/>
            </p:cNvSpPr>
            <p:nvPr/>
          </p:nvSpPr>
          <p:spPr bwMode="auto">
            <a:xfrm>
              <a:off x="795" y="344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74" name="AutoShape 90"/>
            <p:cNvSpPr>
              <a:spLocks noChangeAspect="1" noChangeArrowheads="1"/>
            </p:cNvSpPr>
            <p:nvPr/>
          </p:nvSpPr>
          <p:spPr bwMode="auto">
            <a:xfrm>
              <a:off x="795" y="306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75" name="AutoShape 91"/>
            <p:cNvSpPr>
              <a:spLocks noChangeAspect="1" noChangeArrowheads="1"/>
            </p:cNvSpPr>
            <p:nvPr/>
          </p:nvSpPr>
          <p:spPr bwMode="auto">
            <a:xfrm>
              <a:off x="792" y="323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76" name="AutoShape 92"/>
            <p:cNvSpPr>
              <a:spLocks noChangeAspect="1" noChangeArrowheads="1"/>
            </p:cNvSpPr>
            <p:nvPr/>
          </p:nvSpPr>
          <p:spPr bwMode="auto">
            <a:xfrm>
              <a:off x="795" y="296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77" name="AutoShape 93"/>
            <p:cNvSpPr>
              <a:spLocks noChangeAspect="1" noChangeArrowheads="1"/>
            </p:cNvSpPr>
            <p:nvPr/>
          </p:nvSpPr>
          <p:spPr bwMode="auto">
            <a:xfrm>
              <a:off x="898" y="286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78" name="AutoShape 94"/>
            <p:cNvSpPr>
              <a:spLocks noChangeAspect="1" noChangeArrowheads="1"/>
            </p:cNvSpPr>
            <p:nvPr/>
          </p:nvSpPr>
          <p:spPr bwMode="auto">
            <a:xfrm>
              <a:off x="1249" y="285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79" name="AutoShape 95"/>
            <p:cNvSpPr>
              <a:spLocks noChangeAspect="1" noChangeArrowheads="1"/>
            </p:cNvSpPr>
            <p:nvPr/>
          </p:nvSpPr>
          <p:spPr bwMode="auto">
            <a:xfrm>
              <a:off x="1252" y="287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0" name="AutoShape 96"/>
            <p:cNvSpPr>
              <a:spLocks noChangeAspect="1" noChangeArrowheads="1"/>
            </p:cNvSpPr>
            <p:nvPr/>
          </p:nvSpPr>
          <p:spPr bwMode="auto">
            <a:xfrm>
              <a:off x="794" y="272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1" name="AutoShape 97"/>
            <p:cNvSpPr>
              <a:spLocks noChangeAspect="1" noChangeArrowheads="1"/>
            </p:cNvSpPr>
            <p:nvPr/>
          </p:nvSpPr>
          <p:spPr bwMode="auto">
            <a:xfrm>
              <a:off x="790" y="267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2" name="AutoShape 98"/>
            <p:cNvSpPr>
              <a:spLocks noChangeAspect="1" noChangeArrowheads="1"/>
            </p:cNvSpPr>
            <p:nvPr/>
          </p:nvSpPr>
          <p:spPr bwMode="auto">
            <a:xfrm>
              <a:off x="1143" y="265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3" name="AutoShape 99"/>
            <p:cNvSpPr>
              <a:spLocks noChangeAspect="1" noChangeArrowheads="1"/>
            </p:cNvSpPr>
            <p:nvPr/>
          </p:nvSpPr>
          <p:spPr bwMode="auto">
            <a:xfrm>
              <a:off x="898" y="270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4" name="AutoShape 100"/>
            <p:cNvSpPr>
              <a:spLocks noChangeAspect="1" noChangeArrowheads="1"/>
            </p:cNvSpPr>
            <p:nvPr/>
          </p:nvSpPr>
          <p:spPr bwMode="auto">
            <a:xfrm>
              <a:off x="946" y="254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5" name="AutoShape 101"/>
            <p:cNvSpPr>
              <a:spLocks noChangeAspect="1" noChangeArrowheads="1"/>
            </p:cNvSpPr>
            <p:nvPr/>
          </p:nvSpPr>
          <p:spPr bwMode="auto">
            <a:xfrm>
              <a:off x="788" y="242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6" name="AutoShape 102"/>
            <p:cNvSpPr>
              <a:spLocks noChangeAspect="1" noChangeArrowheads="1"/>
            </p:cNvSpPr>
            <p:nvPr/>
          </p:nvSpPr>
          <p:spPr bwMode="auto">
            <a:xfrm>
              <a:off x="996" y="254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7" name="AutoShape 103"/>
            <p:cNvSpPr>
              <a:spLocks noChangeAspect="1" noChangeArrowheads="1"/>
            </p:cNvSpPr>
            <p:nvPr/>
          </p:nvSpPr>
          <p:spPr bwMode="auto">
            <a:xfrm>
              <a:off x="993" y="239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8" name="AutoShape 104"/>
            <p:cNvSpPr>
              <a:spLocks noChangeAspect="1" noChangeArrowheads="1"/>
            </p:cNvSpPr>
            <p:nvPr/>
          </p:nvSpPr>
          <p:spPr bwMode="auto">
            <a:xfrm>
              <a:off x="1245" y="242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9" name="AutoShape 105"/>
            <p:cNvSpPr>
              <a:spLocks noChangeAspect="1" noChangeArrowheads="1"/>
            </p:cNvSpPr>
            <p:nvPr/>
          </p:nvSpPr>
          <p:spPr bwMode="auto">
            <a:xfrm>
              <a:off x="1199" y="264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0" name="AutoShape 106"/>
            <p:cNvSpPr>
              <a:spLocks noChangeAspect="1" noChangeArrowheads="1"/>
            </p:cNvSpPr>
            <p:nvPr/>
          </p:nvSpPr>
          <p:spPr bwMode="auto">
            <a:xfrm>
              <a:off x="996" y="251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1" name="AutoShape 107"/>
            <p:cNvSpPr>
              <a:spLocks noChangeAspect="1" noChangeArrowheads="1"/>
            </p:cNvSpPr>
            <p:nvPr/>
          </p:nvSpPr>
          <p:spPr bwMode="auto">
            <a:xfrm>
              <a:off x="1306" y="252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2" name="AutoShape 108"/>
            <p:cNvSpPr>
              <a:spLocks noChangeAspect="1" noChangeArrowheads="1"/>
            </p:cNvSpPr>
            <p:nvPr/>
          </p:nvSpPr>
          <p:spPr bwMode="auto">
            <a:xfrm>
              <a:off x="1553" y="254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3" name="AutoShape 109"/>
            <p:cNvSpPr>
              <a:spLocks noChangeAspect="1" noChangeArrowheads="1"/>
            </p:cNvSpPr>
            <p:nvPr/>
          </p:nvSpPr>
          <p:spPr bwMode="auto">
            <a:xfrm>
              <a:off x="1350" y="239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4" name="AutoShape 110"/>
            <p:cNvSpPr>
              <a:spLocks noChangeAspect="1" noChangeArrowheads="1"/>
            </p:cNvSpPr>
            <p:nvPr/>
          </p:nvSpPr>
          <p:spPr bwMode="auto">
            <a:xfrm>
              <a:off x="996" y="262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5" name="AutoShape 111"/>
            <p:cNvSpPr>
              <a:spLocks noChangeAspect="1" noChangeArrowheads="1"/>
            </p:cNvSpPr>
            <p:nvPr/>
          </p:nvSpPr>
          <p:spPr bwMode="auto">
            <a:xfrm>
              <a:off x="1959" y="249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6" name="AutoShape 112"/>
            <p:cNvSpPr>
              <a:spLocks noChangeAspect="1" noChangeArrowheads="1"/>
            </p:cNvSpPr>
            <p:nvPr/>
          </p:nvSpPr>
          <p:spPr bwMode="auto">
            <a:xfrm>
              <a:off x="2014" y="237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7" name="AutoShape 113"/>
            <p:cNvSpPr>
              <a:spLocks noChangeAspect="1" noChangeArrowheads="1"/>
            </p:cNvSpPr>
            <p:nvPr/>
          </p:nvSpPr>
          <p:spPr bwMode="auto">
            <a:xfrm>
              <a:off x="1192" y="245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8" name="AutoShape 114"/>
            <p:cNvSpPr>
              <a:spLocks noChangeAspect="1" noChangeArrowheads="1"/>
            </p:cNvSpPr>
            <p:nvPr/>
          </p:nvSpPr>
          <p:spPr bwMode="auto">
            <a:xfrm>
              <a:off x="1454" y="234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99" name="AutoShape 115"/>
            <p:cNvSpPr>
              <a:spLocks noChangeAspect="1" noChangeArrowheads="1"/>
            </p:cNvSpPr>
            <p:nvPr/>
          </p:nvSpPr>
          <p:spPr bwMode="auto">
            <a:xfrm>
              <a:off x="788" y="224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0" name="AutoShape 116"/>
            <p:cNvSpPr>
              <a:spLocks noChangeAspect="1" noChangeArrowheads="1"/>
            </p:cNvSpPr>
            <p:nvPr/>
          </p:nvSpPr>
          <p:spPr bwMode="auto">
            <a:xfrm>
              <a:off x="894" y="229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1" name="AutoShape 117"/>
            <p:cNvSpPr>
              <a:spLocks noChangeAspect="1" noChangeArrowheads="1"/>
            </p:cNvSpPr>
            <p:nvPr/>
          </p:nvSpPr>
          <p:spPr bwMode="auto">
            <a:xfrm>
              <a:off x="942" y="223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2" name="AutoShape 118"/>
            <p:cNvSpPr>
              <a:spLocks noChangeAspect="1" noChangeArrowheads="1"/>
            </p:cNvSpPr>
            <p:nvPr/>
          </p:nvSpPr>
          <p:spPr bwMode="auto">
            <a:xfrm>
              <a:off x="1147" y="240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3" name="AutoShape 119"/>
            <p:cNvSpPr>
              <a:spLocks noChangeAspect="1" noChangeArrowheads="1"/>
            </p:cNvSpPr>
            <p:nvPr/>
          </p:nvSpPr>
          <p:spPr bwMode="auto">
            <a:xfrm>
              <a:off x="1199" y="238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4" name="AutoShape 120"/>
            <p:cNvSpPr>
              <a:spLocks noChangeAspect="1" noChangeArrowheads="1"/>
            </p:cNvSpPr>
            <p:nvPr/>
          </p:nvSpPr>
          <p:spPr bwMode="auto">
            <a:xfrm>
              <a:off x="1298" y="239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5" name="AutoShape 121"/>
            <p:cNvSpPr>
              <a:spLocks noChangeAspect="1" noChangeArrowheads="1"/>
            </p:cNvSpPr>
            <p:nvPr/>
          </p:nvSpPr>
          <p:spPr bwMode="auto">
            <a:xfrm>
              <a:off x="1704" y="211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6" name="AutoShape 122"/>
            <p:cNvSpPr>
              <a:spLocks noChangeAspect="1" noChangeArrowheads="1"/>
            </p:cNvSpPr>
            <p:nvPr/>
          </p:nvSpPr>
          <p:spPr bwMode="auto">
            <a:xfrm>
              <a:off x="1756" y="197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7" name="AutoShape 123"/>
            <p:cNvSpPr>
              <a:spLocks noChangeAspect="1" noChangeArrowheads="1"/>
            </p:cNvSpPr>
            <p:nvPr/>
          </p:nvSpPr>
          <p:spPr bwMode="auto">
            <a:xfrm>
              <a:off x="1608" y="212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8" name="AutoShape 124"/>
            <p:cNvSpPr>
              <a:spLocks noChangeAspect="1" noChangeArrowheads="1"/>
            </p:cNvSpPr>
            <p:nvPr/>
          </p:nvSpPr>
          <p:spPr bwMode="auto">
            <a:xfrm>
              <a:off x="1448" y="216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09" name="AutoShape 125"/>
            <p:cNvSpPr>
              <a:spLocks noChangeAspect="1" noChangeArrowheads="1"/>
            </p:cNvSpPr>
            <p:nvPr/>
          </p:nvSpPr>
          <p:spPr bwMode="auto">
            <a:xfrm>
              <a:off x="1402" y="216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0" name="AutoShape 126"/>
            <p:cNvSpPr>
              <a:spLocks noChangeAspect="1" noChangeArrowheads="1"/>
            </p:cNvSpPr>
            <p:nvPr/>
          </p:nvSpPr>
          <p:spPr bwMode="auto">
            <a:xfrm>
              <a:off x="1752" y="209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1" name="AutoShape 127"/>
            <p:cNvSpPr>
              <a:spLocks noChangeAspect="1" noChangeArrowheads="1"/>
            </p:cNvSpPr>
            <p:nvPr/>
          </p:nvSpPr>
          <p:spPr bwMode="auto">
            <a:xfrm>
              <a:off x="2209" y="190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2" name="AutoShape 128"/>
            <p:cNvSpPr>
              <a:spLocks noChangeAspect="1" noChangeArrowheads="1"/>
            </p:cNvSpPr>
            <p:nvPr/>
          </p:nvSpPr>
          <p:spPr bwMode="auto">
            <a:xfrm>
              <a:off x="2005" y="196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3" name="AutoShape 129"/>
            <p:cNvSpPr>
              <a:spLocks noChangeAspect="1" noChangeArrowheads="1"/>
            </p:cNvSpPr>
            <p:nvPr/>
          </p:nvSpPr>
          <p:spPr bwMode="auto">
            <a:xfrm>
              <a:off x="1912" y="194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4" name="AutoShape 130"/>
            <p:cNvSpPr>
              <a:spLocks noChangeAspect="1" noChangeArrowheads="1"/>
            </p:cNvSpPr>
            <p:nvPr/>
          </p:nvSpPr>
          <p:spPr bwMode="auto">
            <a:xfrm>
              <a:off x="2411" y="198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5" name="AutoShape 131"/>
            <p:cNvSpPr>
              <a:spLocks noChangeAspect="1" noChangeArrowheads="1"/>
            </p:cNvSpPr>
            <p:nvPr/>
          </p:nvSpPr>
          <p:spPr bwMode="auto">
            <a:xfrm>
              <a:off x="1653" y="222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6" name="AutoShape 132"/>
            <p:cNvSpPr>
              <a:spLocks noChangeAspect="1" noChangeArrowheads="1"/>
            </p:cNvSpPr>
            <p:nvPr/>
          </p:nvSpPr>
          <p:spPr bwMode="auto">
            <a:xfrm>
              <a:off x="1707" y="216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7" name="AutoShape 133"/>
            <p:cNvSpPr>
              <a:spLocks noChangeAspect="1" noChangeArrowheads="1"/>
            </p:cNvSpPr>
            <p:nvPr/>
          </p:nvSpPr>
          <p:spPr bwMode="auto">
            <a:xfrm>
              <a:off x="2314" y="206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8" name="AutoShape 134"/>
            <p:cNvSpPr>
              <a:spLocks noChangeAspect="1" noChangeArrowheads="1"/>
            </p:cNvSpPr>
            <p:nvPr/>
          </p:nvSpPr>
          <p:spPr bwMode="auto">
            <a:xfrm>
              <a:off x="2768" y="227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9" name="AutoShape 135"/>
            <p:cNvSpPr>
              <a:spLocks noChangeAspect="1" noChangeArrowheads="1"/>
            </p:cNvSpPr>
            <p:nvPr/>
          </p:nvSpPr>
          <p:spPr bwMode="auto">
            <a:xfrm>
              <a:off x="1147" y="222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0" name="AutoShape 136"/>
            <p:cNvSpPr>
              <a:spLocks noChangeAspect="1" noChangeArrowheads="1"/>
            </p:cNvSpPr>
            <p:nvPr/>
          </p:nvSpPr>
          <p:spPr bwMode="auto">
            <a:xfrm>
              <a:off x="1142" y="230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1" name="AutoShape 137"/>
            <p:cNvSpPr>
              <a:spLocks noChangeAspect="1" noChangeArrowheads="1"/>
            </p:cNvSpPr>
            <p:nvPr/>
          </p:nvSpPr>
          <p:spPr bwMode="auto">
            <a:xfrm>
              <a:off x="1346" y="216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2" name="AutoShape 138"/>
            <p:cNvSpPr>
              <a:spLocks noChangeAspect="1" noChangeArrowheads="1"/>
            </p:cNvSpPr>
            <p:nvPr/>
          </p:nvSpPr>
          <p:spPr bwMode="auto">
            <a:xfrm>
              <a:off x="1249" y="215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3" name="AutoShape 139"/>
            <p:cNvSpPr>
              <a:spLocks noChangeAspect="1" noChangeArrowheads="1"/>
            </p:cNvSpPr>
            <p:nvPr/>
          </p:nvSpPr>
          <p:spPr bwMode="auto">
            <a:xfrm>
              <a:off x="1194" y="212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4" name="AutoShape 140"/>
            <p:cNvSpPr>
              <a:spLocks noChangeAspect="1" noChangeArrowheads="1"/>
            </p:cNvSpPr>
            <p:nvPr/>
          </p:nvSpPr>
          <p:spPr bwMode="auto">
            <a:xfrm>
              <a:off x="898" y="203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5" name="AutoShape 141"/>
            <p:cNvSpPr>
              <a:spLocks noChangeAspect="1" noChangeArrowheads="1"/>
            </p:cNvSpPr>
            <p:nvPr/>
          </p:nvSpPr>
          <p:spPr bwMode="auto">
            <a:xfrm>
              <a:off x="1297" y="212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6" name="AutoShape 142"/>
            <p:cNvSpPr>
              <a:spLocks noChangeAspect="1" noChangeArrowheads="1"/>
            </p:cNvSpPr>
            <p:nvPr/>
          </p:nvSpPr>
          <p:spPr bwMode="auto">
            <a:xfrm>
              <a:off x="1197" y="207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7" name="AutoShape 143"/>
            <p:cNvSpPr>
              <a:spLocks noChangeAspect="1" noChangeArrowheads="1"/>
            </p:cNvSpPr>
            <p:nvPr/>
          </p:nvSpPr>
          <p:spPr bwMode="auto">
            <a:xfrm>
              <a:off x="1094" y="206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8" name="AutoShape 144"/>
            <p:cNvSpPr>
              <a:spLocks noChangeAspect="1" noChangeArrowheads="1"/>
            </p:cNvSpPr>
            <p:nvPr/>
          </p:nvSpPr>
          <p:spPr bwMode="auto">
            <a:xfrm>
              <a:off x="1100" y="200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9" name="AutoShape 145"/>
            <p:cNvSpPr>
              <a:spLocks noChangeAspect="1" noChangeArrowheads="1"/>
            </p:cNvSpPr>
            <p:nvPr/>
          </p:nvSpPr>
          <p:spPr bwMode="auto">
            <a:xfrm>
              <a:off x="1602" y="203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0" name="AutoShape 146"/>
            <p:cNvSpPr>
              <a:spLocks noChangeAspect="1" noChangeArrowheads="1"/>
            </p:cNvSpPr>
            <p:nvPr/>
          </p:nvSpPr>
          <p:spPr bwMode="auto">
            <a:xfrm>
              <a:off x="1146" y="208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1" name="AutoShape 147"/>
            <p:cNvSpPr>
              <a:spLocks noChangeAspect="1" noChangeArrowheads="1"/>
            </p:cNvSpPr>
            <p:nvPr/>
          </p:nvSpPr>
          <p:spPr bwMode="auto">
            <a:xfrm>
              <a:off x="1147" y="204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2" name="AutoShape 148"/>
            <p:cNvSpPr>
              <a:spLocks noChangeAspect="1" noChangeArrowheads="1"/>
            </p:cNvSpPr>
            <p:nvPr/>
          </p:nvSpPr>
          <p:spPr bwMode="auto">
            <a:xfrm>
              <a:off x="1095" y="204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3" name="AutoShape 149"/>
            <p:cNvSpPr>
              <a:spLocks noChangeAspect="1" noChangeArrowheads="1"/>
            </p:cNvSpPr>
            <p:nvPr/>
          </p:nvSpPr>
          <p:spPr bwMode="auto">
            <a:xfrm>
              <a:off x="1508" y="201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4" name="AutoShape 150"/>
            <p:cNvSpPr>
              <a:spLocks noChangeAspect="1" noChangeArrowheads="1"/>
            </p:cNvSpPr>
            <p:nvPr/>
          </p:nvSpPr>
          <p:spPr bwMode="auto">
            <a:xfrm>
              <a:off x="1448" y="197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5" name="AutoShape 151"/>
            <p:cNvSpPr>
              <a:spLocks noChangeAspect="1" noChangeArrowheads="1"/>
            </p:cNvSpPr>
            <p:nvPr/>
          </p:nvSpPr>
          <p:spPr bwMode="auto">
            <a:xfrm>
              <a:off x="1499" y="194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6" name="AutoShape 152"/>
            <p:cNvSpPr>
              <a:spLocks noChangeAspect="1" noChangeArrowheads="1"/>
            </p:cNvSpPr>
            <p:nvPr/>
          </p:nvSpPr>
          <p:spPr bwMode="auto">
            <a:xfrm>
              <a:off x="894" y="189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7" name="AutoShape 153"/>
            <p:cNvSpPr>
              <a:spLocks noChangeAspect="1" noChangeArrowheads="1"/>
            </p:cNvSpPr>
            <p:nvPr/>
          </p:nvSpPr>
          <p:spPr bwMode="auto">
            <a:xfrm>
              <a:off x="2003" y="184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8" name="AutoShape 154"/>
            <p:cNvSpPr>
              <a:spLocks noChangeAspect="1" noChangeArrowheads="1"/>
            </p:cNvSpPr>
            <p:nvPr/>
          </p:nvSpPr>
          <p:spPr bwMode="auto">
            <a:xfrm>
              <a:off x="1503" y="191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39" name="AutoShape 155"/>
            <p:cNvSpPr>
              <a:spLocks noChangeAspect="1" noChangeArrowheads="1"/>
            </p:cNvSpPr>
            <p:nvPr/>
          </p:nvSpPr>
          <p:spPr bwMode="auto">
            <a:xfrm>
              <a:off x="1855" y="193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0" name="AutoShape 156"/>
            <p:cNvSpPr>
              <a:spLocks noChangeAspect="1" noChangeArrowheads="1"/>
            </p:cNvSpPr>
            <p:nvPr/>
          </p:nvSpPr>
          <p:spPr bwMode="auto">
            <a:xfrm>
              <a:off x="1298" y="198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1" name="AutoShape 157"/>
            <p:cNvSpPr>
              <a:spLocks noChangeAspect="1" noChangeArrowheads="1"/>
            </p:cNvSpPr>
            <p:nvPr/>
          </p:nvSpPr>
          <p:spPr bwMode="auto">
            <a:xfrm>
              <a:off x="2463" y="174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2" name="AutoShape 158"/>
            <p:cNvSpPr>
              <a:spLocks noChangeAspect="1" noChangeArrowheads="1"/>
            </p:cNvSpPr>
            <p:nvPr/>
          </p:nvSpPr>
          <p:spPr bwMode="auto">
            <a:xfrm>
              <a:off x="2520" y="168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3" name="AutoShape 159"/>
            <p:cNvSpPr>
              <a:spLocks noChangeAspect="1" noChangeArrowheads="1"/>
            </p:cNvSpPr>
            <p:nvPr/>
          </p:nvSpPr>
          <p:spPr bwMode="auto">
            <a:xfrm>
              <a:off x="2409" y="178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4" name="AutoShape 160"/>
            <p:cNvSpPr>
              <a:spLocks noChangeAspect="1" noChangeArrowheads="1"/>
            </p:cNvSpPr>
            <p:nvPr/>
          </p:nvSpPr>
          <p:spPr bwMode="auto">
            <a:xfrm>
              <a:off x="991" y="184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5" name="AutoShape 161"/>
            <p:cNvSpPr>
              <a:spLocks noChangeAspect="1" noChangeArrowheads="1"/>
            </p:cNvSpPr>
            <p:nvPr/>
          </p:nvSpPr>
          <p:spPr bwMode="auto">
            <a:xfrm>
              <a:off x="1754" y="185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6" name="AutoShape 162"/>
            <p:cNvSpPr>
              <a:spLocks noChangeAspect="1" noChangeArrowheads="1"/>
            </p:cNvSpPr>
            <p:nvPr/>
          </p:nvSpPr>
          <p:spPr bwMode="auto">
            <a:xfrm>
              <a:off x="1859" y="180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7" name="AutoShape 163"/>
            <p:cNvSpPr>
              <a:spLocks noChangeAspect="1" noChangeArrowheads="1"/>
            </p:cNvSpPr>
            <p:nvPr/>
          </p:nvSpPr>
          <p:spPr bwMode="auto">
            <a:xfrm>
              <a:off x="1601" y="185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8" name="AutoShape 164"/>
            <p:cNvSpPr>
              <a:spLocks noChangeAspect="1" noChangeArrowheads="1"/>
            </p:cNvSpPr>
            <p:nvPr/>
          </p:nvSpPr>
          <p:spPr bwMode="auto">
            <a:xfrm>
              <a:off x="2416" y="175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49" name="AutoShape 165"/>
            <p:cNvSpPr>
              <a:spLocks noChangeAspect="1" noChangeArrowheads="1"/>
            </p:cNvSpPr>
            <p:nvPr/>
          </p:nvSpPr>
          <p:spPr bwMode="auto">
            <a:xfrm>
              <a:off x="991" y="182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0" name="AutoShape 166"/>
            <p:cNvSpPr>
              <a:spLocks noChangeAspect="1" noChangeArrowheads="1"/>
            </p:cNvSpPr>
            <p:nvPr/>
          </p:nvSpPr>
          <p:spPr bwMode="auto">
            <a:xfrm>
              <a:off x="1710" y="183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1" name="AutoShape 167"/>
            <p:cNvSpPr>
              <a:spLocks noChangeAspect="1" noChangeArrowheads="1"/>
            </p:cNvSpPr>
            <p:nvPr/>
          </p:nvSpPr>
          <p:spPr bwMode="auto">
            <a:xfrm>
              <a:off x="1600" y="190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2" name="AutoShape 168"/>
            <p:cNvSpPr>
              <a:spLocks noChangeAspect="1" noChangeArrowheads="1"/>
            </p:cNvSpPr>
            <p:nvPr/>
          </p:nvSpPr>
          <p:spPr bwMode="auto">
            <a:xfrm>
              <a:off x="1597" y="179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3" name="AutoShape 169"/>
            <p:cNvSpPr>
              <a:spLocks noChangeAspect="1" noChangeArrowheads="1"/>
            </p:cNvSpPr>
            <p:nvPr/>
          </p:nvSpPr>
          <p:spPr bwMode="auto">
            <a:xfrm>
              <a:off x="1959" y="156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4" name="AutoShape 170"/>
            <p:cNvSpPr>
              <a:spLocks noChangeAspect="1" noChangeArrowheads="1"/>
            </p:cNvSpPr>
            <p:nvPr/>
          </p:nvSpPr>
          <p:spPr bwMode="auto">
            <a:xfrm>
              <a:off x="1503" y="188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5" name="AutoShape 171"/>
            <p:cNvSpPr>
              <a:spLocks noChangeAspect="1" noChangeArrowheads="1"/>
            </p:cNvSpPr>
            <p:nvPr/>
          </p:nvSpPr>
          <p:spPr bwMode="auto">
            <a:xfrm>
              <a:off x="2009" y="158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6" name="AutoShape 172"/>
            <p:cNvSpPr>
              <a:spLocks noChangeAspect="1" noChangeArrowheads="1"/>
            </p:cNvSpPr>
            <p:nvPr/>
          </p:nvSpPr>
          <p:spPr bwMode="auto">
            <a:xfrm>
              <a:off x="2009" y="171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7" name="AutoShape 173"/>
            <p:cNvSpPr>
              <a:spLocks noChangeAspect="1" noChangeArrowheads="1"/>
            </p:cNvSpPr>
            <p:nvPr/>
          </p:nvSpPr>
          <p:spPr bwMode="auto">
            <a:xfrm>
              <a:off x="1251" y="169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8" name="AutoShape 174"/>
            <p:cNvSpPr>
              <a:spLocks noChangeAspect="1" noChangeArrowheads="1"/>
            </p:cNvSpPr>
            <p:nvPr/>
          </p:nvSpPr>
          <p:spPr bwMode="auto">
            <a:xfrm>
              <a:off x="1402" y="181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9" name="AutoShape 175"/>
            <p:cNvSpPr>
              <a:spLocks noChangeAspect="1" noChangeArrowheads="1"/>
            </p:cNvSpPr>
            <p:nvPr/>
          </p:nvSpPr>
          <p:spPr bwMode="auto">
            <a:xfrm>
              <a:off x="1547" y="145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0" name="AutoShape 176"/>
            <p:cNvSpPr>
              <a:spLocks noChangeAspect="1" noChangeArrowheads="1"/>
            </p:cNvSpPr>
            <p:nvPr/>
          </p:nvSpPr>
          <p:spPr bwMode="auto">
            <a:xfrm>
              <a:off x="1857" y="166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1" name="AutoShape 177"/>
            <p:cNvSpPr>
              <a:spLocks noChangeAspect="1" noChangeArrowheads="1"/>
            </p:cNvSpPr>
            <p:nvPr/>
          </p:nvSpPr>
          <p:spPr bwMode="auto">
            <a:xfrm>
              <a:off x="2011" y="161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2" name="AutoShape 178"/>
            <p:cNvSpPr>
              <a:spLocks noChangeAspect="1" noChangeArrowheads="1"/>
            </p:cNvSpPr>
            <p:nvPr/>
          </p:nvSpPr>
          <p:spPr bwMode="auto">
            <a:xfrm>
              <a:off x="2006" y="177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3" name="AutoShape 179"/>
            <p:cNvSpPr>
              <a:spLocks noChangeAspect="1" noChangeArrowheads="1"/>
            </p:cNvSpPr>
            <p:nvPr/>
          </p:nvSpPr>
          <p:spPr bwMode="auto">
            <a:xfrm>
              <a:off x="1201" y="185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4" name="AutoShape 180"/>
            <p:cNvSpPr>
              <a:spLocks noChangeAspect="1" noChangeArrowheads="1"/>
            </p:cNvSpPr>
            <p:nvPr/>
          </p:nvSpPr>
          <p:spPr bwMode="auto">
            <a:xfrm>
              <a:off x="1911" y="163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5" name="AutoShape 181"/>
            <p:cNvSpPr>
              <a:spLocks noChangeAspect="1" noChangeArrowheads="1"/>
            </p:cNvSpPr>
            <p:nvPr/>
          </p:nvSpPr>
          <p:spPr bwMode="auto">
            <a:xfrm>
              <a:off x="1909" y="169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6" name="AutoShape 182"/>
            <p:cNvSpPr>
              <a:spLocks noChangeAspect="1" noChangeArrowheads="1"/>
            </p:cNvSpPr>
            <p:nvPr/>
          </p:nvSpPr>
          <p:spPr bwMode="auto">
            <a:xfrm>
              <a:off x="2015" y="167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7" name="AutoShape 183"/>
            <p:cNvSpPr>
              <a:spLocks noChangeAspect="1" noChangeArrowheads="1"/>
            </p:cNvSpPr>
            <p:nvPr/>
          </p:nvSpPr>
          <p:spPr bwMode="auto">
            <a:xfrm>
              <a:off x="1343" y="178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8" name="AutoShape 184"/>
            <p:cNvSpPr>
              <a:spLocks noChangeAspect="1" noChangeArrowheads="1"/>
            </p:cNvSpPr>
            <p:nvPr/>
          </p:nvSpPr>
          <p:spPr bwMode="auto">
            <a:xfrm>
              <a:off x="1947" y="158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9" name="AutoShape 185"/>
            <p:cNvSpPr>
              <a:spLocks noChangeAspect="1" noChangeArrowheads="1"/>
            </p:cNvSpPr>
            <p:nvPr/>
          </p:nvSpPr>
          <p:spPr bwMode="auto">
            <a:xfrm>
              <a:off x="2010" y="156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0" name="AutoShape 186"/>
            <p:cNvSpPr>
              <a:spLocks noChangeAspect="1" noChangeArrowheads="1"/>
            </p:cNvSpPr>
            <p:nvPr/>
          </p:nvSpPr>
          <p:spPr bwMode="auto">
            <a:xfrm>
              <a:off x="2012" y="164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1" name="AutoShape 187"/>
            <p:cNvSpPr>
              <a:spLocks noChangeAspect="1" noChangeArrowheads="1"/>
            </p:cNvSpPr>
            <p:nvPr/>
          </p:nvSpPr>
          <p:spPr bwMode="auto">
            <a:xfrm>
              <a:off x="1253" y="172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2" name="AutoShape 188"/>
            <p:cNvSpPr>
              <a:spLocks noChangeAspect="1" noChangeArrowheads="1"/>
            </p:cNvSpPr>
            <p:nvPr/>
          </p:nvSpPr>
          <p:spPr bwMode="auto">
            <a:xfrm>
              <a:off x="1192" y="174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3" name="AutoShape 189"/>
            <p:cNvSpPr>
              <a:spLocks noChangeAspect="1" noChangeArrowheads="1"/>
            </p:cNvSpPr>
            <p:nvPr/>
          </p:nvSpPr>
          <p:spPr bwMode="auto">
            <a:xfrm>
              <a:off x="1397" y="187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4" name="AutoShape 190"/>
            <p:cNvSpPr>
              <a:spLocks noChangeAspect="1" noChangeArrowheads="1"/>
            </p:cNvSpPr>
            <p:nvPr/>
          </p:nvSpPr>
          <p:spPr bwMode="auto">
            <a:xfrm>
              <a:off x="1606" y="159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5" name="AutoShape 191"/>
            <p:cNvSpPr>
              <a:spLocks noChangeAspect="1" noChangeArrowheads="1"/>
            </p:cNvSpPr>
            <p:nvPr/>
          </p:nvSpPr>
          <p:spPr bwMode="auto">
            <a:xfrm>
              <a:off x="1347" y="157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6" name="AutoShape 192"/>
            <p:cNvSpPr>
              <a:spLocks noChangeAspect="1" noChangeArrowheads="1"/>
            </p:cNvSpPr>
            <p:nvPr/>
          </p:nvSpPr>
          <p:spPr bwMode="auto">
            <a:xfrm>
              <a:off x="1196" y="164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7" name="AutoShape 193"/>
            <p:cNvSpPr>
              <a:spLocks noChangeAspect="1" noChangeArrowheads="1"/>
            </p:cNvSpPr>
            <p:nvPr/>
          </p:nvSpPr>
          <p:spPr bwMode="auto">
            <a:xfrm>
              <a:off x="1598" y="177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8" name="AutoShape 194"/>
            <p:cNvSpPr>
              <a:spLocks noChangeAspect="1" noChangeArrowheads="1"/>
            </p:cNvSpPr>
            <p:nvPr/>
          </p:nvSpPr>
          <p:spPr bwMode="auto">
            <a:xfrm>
              <a:off x="1553" y="156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79" name="AutoShape 195"/>
            <p:cNvSpPr>
              <a:spLocks noChangeAspect="1" noChangeArrowheads="1"/>
            </p:cNvSpPr>
            <p:nvPr/>
          </p:nvSpPr>
          <p:spPr bwMode="auto">
            <a:xfrm>
              <a:off x="2768" y="162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0" name="AutoShape 196"/>
            <p:cNvSpPr>
              <a:spLocks noChangeAspect="1" noChangeArrowheads="1"/>
            </p:cNvSpPr>
            <p:nvPr/>
          </p:nvSpPr>
          <p:spPr bwMode="auto">
            <a:xfrm>
              <a:off x="1454" y="1675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1" name="AutoShape 197"/>
            <p:cNvSpPr>
              <a:spLocks noChangeAspect="1" noChangeArrowheads="1"/>
            </p:cNvSpPr>
            <p:nvPr/>
          </p:nvSpPr>
          <p:spPr bwMode="auto">
            <a:xfrm>
              <a:off x="1707" y="170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2" name="AutoShape 198"/>
            <p:cNvSpPr>
              <a:spLocks noChangeAspect="1" noChangeArrowheads="1"/>
            </p:cNvSpPr>
            <p:nvPr/>
          </p:nvSpPr>
          <p:spPr bwMode="auto">
            <a:xfrm>
              <a:off x="1605" y="161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3" name="AutoShape 199"/>
            <p:cNvSpPr>
              <a:spLocks noChangeAspect="1" noChangeArrowheads="1"/>
            </p:cNvSpPr>
            <p:nvPr/>
          </p:nvSpPr>
          <p:spPr bwMode="auto">
            <a:xfrm>
              <a:off x="1459" y="163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4" name="AutoShape 200"/>
            <p:cNvSpPr>
              <a:spLocks noChangeAspect="1" noChangeArrowheads="1"/>
            </p:cNvSpPr>
            <p:nvPr/>
          </p:nvSpPr>
          <p:spPr bwMode="auto">
            <a:xfrm>
              <a:off x="1249" y="161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5" name="AutoShape 201"/>
            <p:cNvSpPr>
              <a:spLocks noChangeAspect="1" noChangeArrowheads="1"/>
            </p:cNvSpPr>
            <p:nvPr/>
          </p:nvSpPr>
          <p:spPr bwMode="auto">
            <a:xfrm>
              <a:off x="1654" y="176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6" name="AutoShape 202"/>
            <p:cNvSpPr>
              <a:spLocks noChangeAspect="1" noChangeArrowheads="1"/>
            </p:cNvSpPr>
            <p:nvPr/>
          </p:nvSpPr>
          <p:spPr bwMode="auto">
            <a:xfrm>
              <a:off x="1604" y="171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7" name="AutoShape 203"/>
            <p:cNvSpPr>
              <a:spLocks noChangeAspect="1" noChangeArrowheads="1"/>
            </p:cNvSpPr>
            <p:nvPr/>
          </p:nvSpPr>
          <p:spPr bwMode="auto">
            <a:xfrm>
              <a:off x="2615" y="143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8" name="AutoShape 204"/>
            <p:cNvSpPr>
              <a:spLocks noChangeAspect="1" noChangeArrowheads="1"/>
            </p:cNvSpPr>
            <p:nvPr/>
          </p:nvSpPr>
          <p:spPr bwMode="auto">
            <a:xfrm>
              <a:off x="2007" y="1410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89" name="AutoShape 205"/>
            <p:cNvSpPr>
              <a:spLocks noChangeAspect="1" noChangeArrowheads="1"/>
            </p:cNvSpPr>
            <p:nvPr/>
          </p:nvSpPr>
          <p:spPr bwMode="auto">
            <a:xfrm>
              <a:off x="1903" y="154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0" name="AutoShape 206"/>
            <p:cNvSpPr>
              <a:spLocks noChangeAspect="1" noChangeArrowheads="1"/>
            </p:cNvSpPr>
            <p:nvPr/>
          </p:nvSpPr>
          <p:spPr bwMode="auto">
            <a:xfrm>
              <a:off x="1347" y="149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1" name="AutoShape 207"/>
            <p:cNvSpPr>
              <a:spLocks noChangeAspect="1" noChangeArrowheads="1"/>
            </p:cNvSpPr>
            <p:nvPr/>
          </p:nvSpPr>
          <p:spPr bwMode="auto">
            <a:xfrm>
              <a:off x="2819" y="161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2" name="AutoShape 208"/>
            <p:cNvSpPr>
              <a:spLocks noChangeAspect="1" noChangeArrowheads="1"/>
            </p:cNvSpPr>
            <p:nvPr/>
          </p:nvSpPr>
          <p:spPr bwMode="auto">
            <a:xfrm>
              <a:off x="1958" y="144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3" name="AutoShape 209"/>
            <p:cNvSpPr>
              <a:spLocks noChangeAspect="1" noChangeArrowheads="1"/>
            </p:cNvSpPr>
            <p:nvPr/>
          </p:nvSpPr>
          <p:spPr bwMode="auto">
            <a:xfrm>
              <a:off x="1806" y="155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4" name="AutoShape 210"/>
            <p:cNvSpPr>
              <a:spLocks noChangeAspect="1" noChangeArrowheads="1"/>
            </p:cNvSpPr>
            <p:nvPr/>
          </p:nvSpPr>
          <p:spPr bwMode="auto">
            <a:xfrm>
              <a:off x="1656" y="142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5" name="AutoShape 211"/>
            <p:cNvSpPr>
              <a:spLocks noChangeAspect="1" noChangeArrowheads="1"/>
            </p:cNvSpPr>
            <p:nvPr/>
          </p:nvSpPr>
          <p:spPr bwMode="auto">
            <a:xfrm>
              <a:off x="1910" y="140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6" name="AutoShape 212"/>
            <p:cNvSpPr>
              <a:spLocks noChangeAspect="1" noChangeArrowheads="1"/>
            </p:cNvSpPr>
            <p:nvPr/>
          </p:nvSpPr>
          <p:spPr bwMode="auto">
            <a:xfrm>
              <a:off x="1807" y="132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7" name="AutoShape 213"/>
            <p:cNvSpPr>
              <a:spLocks noChangeAspect="1" noChangeArrowheads="1"/>
            </p:cNvSpPr>
            <p:nvPr/>
          </p:nvSpPr>
          <p:spPr bwMode="auto">
            <a:xfrm>
              <a:off x="1806" y="137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8" name="AutoShape 214"/>
            <p:cNvSpPr>
              <a:spLocks noChangeAspect="1" noChangeArrowheads="1"/>
            </p:cNvSpPr>
            <p:nvPr/>
          </p:nvSpPr>
          <p:spPr bwMode="auto">
            <a:xfrm>
              <a:off x="1908" y="1537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9" name="AutoShape 215"/>
            <p:cNvSpPr>
              <a:spLocks noChangeAspect="1" noChangeArrowheads="1"/>
            </p:cNvSpPr>
            <p:nvPr/>
          </p:nvSpPr>
          <p:spPr bwMode="auto">
            <a:xfrm>
              <a:off x="2209" y="1631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0" name="AutoShape 216"/>
            <p:cNvSpPr>
              <a:spLocks noChangeAspect="1" noChangeArrowheads="1"/>
            </p:cNvSpPr>
            <p:nvPr/>
          </p:nvSpPr>
          <p:spPr bwMode="auto">
            <a:xfrm>
              <a:off x="2822" y="159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1" name="AutoShape 217"/>
            <p:cNvSpPr>
              <a:spLocks noChangeAspect="1" noChangeArrowheads="1"/>
            </p:cNvSpPr>
            <p:nvPr/>
          </p:nvSpPr>
          <p:spPr bwMode="auto">
            <a:xfrm>
              <a:off x="1955" y="1424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2" name="AutoShape 218"/>
            <p:cNvSpPr>
              <a:spLocks noChangeAspect="1" noChangeArrowheads="1"/>
            </p:cNvSpPr>
            <p:nvPr/>
          </p:nvSpPr>
          <p:spPr bwMode="auto">
            <a:xfrm>
              <a:off x="1906" y="1563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3" name="AutoShape 219"/>
            <p:cNvSpPr>
              <a:spLocks noChangeAspect="1" noChangeArrowheads="1"/>
            </p:cNvSpPr>
            <p:nvPr/>
          </p:nvSpPr>
          <p:spPr bwMode="auto">
            <a:xfrm>
              <a:off x="2161" y="1678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4" name="AutoShape 220"/>
            <p:cNvSpPr>
              <a:spLocks noChangeAspect="1" noChangeArrowheads="1"/>
            </p:cNvSpPr>
            <p:nvPr/>
          </p:nvSpPr>
          <p:spPr bwMode="auto">
            <a:xfrm>
              <a:off x="3980" y="137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5" name="AutoShape 221"/>
            <p:cNvSpPr>
              <a:spLocks noChangeAspect="1" noChangeArrowheads="1"/>
            </p:cNvSpPr>
            <p:nvPr/>
          </p:nvSpPr>
          <p:spPr bwMode="auto">
            <a:xfrm>
              <a:off x="3833" y="238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6" name="AutoShape 222"/>
            <p:cNvSpPr>
              <a:spLocks noChangeAspect="1" noChangeArrowheads="1"/>
            </p:cNvSpPr>
            <p:nvPr/>
          </p:nvSpPr>
          <p:spPr bwMode="auto">
            <a:xfrm>
              <a:off x="2616" y="1282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7" name="AutoShape 223"/>
            <p:cNvSpPr>
              <a:spLocks noChangeAspect="1" noChangeArrowheads="1"/>
            </p:cNvSpPr>
            <p:nvPr/>
          </p:nvSpPr>
          <p:spPr bwMode="auto">
            <a:xfrm>
              <a:off x="2519" y="1426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8" name="AutoShape 224"/>
            <p:cNvSpPr>
              <a:spLocks noChangeAspect="1" noChangeArrowheads="1"/>
            </p:cNvSpPr>
            <p:nvPr/>
          </p:nvSpPr>
          <p:spPr bwMode="auto">
            <a:xfrm>
              <a:off x="2466" y="1429"/>
              <a:ext cx="69" cy="69"/>
            </a:xfrm>
            <a:prstGeom prst="diamond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1783662" y="2389012"/>
            <a:ext cx="7704138" cy="406876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57354" name="Text Box 45"/>
          <p:cNvSpPr txBox="1">
            <a:spLocks noChangeArrowheads="1"/>
          </p:cNvSpPr>
          <p:nvPr/>
        </p:nvSpPr>
        <p:spPr bwMode="auto">
          <a:xfrm>
            <a:off x="10377573" y="6459158"/>
            <a:ext cx="1229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i="1" dirty="0"/>
              <a:t>after Mengel. 2009.</a:t>
            </a:r>
          </a:p>
          <a:p>
            <a:pPr algn="ctr" eaLnBrk="1" hangingPunct="1"/>
            <a:r>
              <a:rPr lang="en-US" sz="900" i="1" dirty="0"/>
              <a:t>  Kansas State Univ.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E5D7EB-7E3A-E42A-29FF-3BCCD9D8FB5C}"/>
              </a:ext>
            </a:extLst>
          </p:cNvPr>
          <p:cNvGrpSpPr/>
          <p:nvPr/>
        </p:nvGrpSpPr>
        <p:grpSpPr>
          <a:xfrm>
            <a:off x="1115731" y="2269950"/>
            <a:ext cx="8483195" cy="4468813"/>
            <a:chOff x="1664371" y="2269950"/>
            <a:chExt cx="8483195" cy="4468813"/>
          </a:xfrm>
        </p:grpSpPr>
        <p:grpSp>
          <p:nvGrpSpPr>
            <p:cNvPr id="57362" name="Group 273"/>
            <p:cNvGrpSpPr>
              <a:grpSpLocks/>
            </p:cNvGrpSpPr>
            <p:nvPr/>
          </p:nvGrpSpPr>
          <p:grpSpPr bwMode="auto">
            <a:xfrm>
              <a:off x="1883040" y="2614437"/>
              <a:ext cx="7669212" cy="215900"/>
              <a:chOff x="317" y="1327"/>
              <a:chExt cx="4831" cy="136"/>
            </a:xfrm>
          </p:grpSpPr>
          <p:sp>
            <p:nvSpPr>
              <p:cNvPr id="57371" name="Line 274"/>
              <p:cNvSpPr>
                <a:spLocks noChangeShapeType="1"/>
              </p:cNvSpPr>
              <p:nvPr/>
            </p:nvSpPr>
            <p:spPr bwMode="auto">
              <a:xfrm flipH="1">
                <a:off x="635" y="1394"/>
                <a:ext cx="4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7372" name="Oval 275"/>
              <p:cNvSpPr>
                <a:spLocks noChangeArrowheads="1"/>
              </p:cNvSpPr>
              <p:nvPr/>
            </p:nvSpPr>
            <p:spPr bwMode="auto">
              <a:xfrm>
                <a:off x="317" y="1327"/>
                <a:ext cx="318" cy="13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24E969-3A93-CD2E-4965-BDA966A01867}"/>
                </a:ext>
              </a:extLst>
            </p:cNvPr>
            <p:cNvGrpSpPr/>
            <p:nvPr/>
          </p:nvGrpSpPr>
          <p:grpSpPr>
            <a:xfrm>
              <a:off x="1664371" y="2269950"/>
              <a:ext cx="8483195" cy="4468813"/>
              <a:chOff x="1664371" y="2269950"/>
              <a:chExt cx="8483195" cy="4468813"/>
            </a:xfrm>
          </p:grpSpPr>
          <p:grpSp>
            <p:nvGrpSpPr>
              <p:cNvPr id="57349" name="Group 3"/>
              <p:cNvGrpSpPr>
                <a:grpSpLocks/>
              </p:cNvGrpSpPr>
              <p:nvPr/>
            </p:nvGrpSpPr>
            <p:grpSpPr bwMode="auto">
              <a:xfrm>
                <a:off x="1976703" y="2269950"/>
                <a:ext cx="385763" cy="4246563"/>
                <a:chOff x="369" y="1116"/>
                <a:chExt cx="255" cy="2675"/>
              </a:xfrm>
              <a:effectLst/>
            </p:grpSpPr>
            <p:sp>
              <p:nvSpPr>
                <p:cNvPr id="57619" name="Line 4"/>
                <p:cNvSpPr>
                  <a:spLocks noChangeShapeType="1"/>
                </p:cNvSpPr>
                <p:nvPr/>
              </p:nvSpPr>
              <p:spPr bwMode="auto">
                <a:xfrm>
                  <a:off x="605" y="1174"/>
                  <a:ext cx="7" cy="25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620" name="Rectangle 5"/>
                <p:cNvSpPr>
                  <a:spLocks noChangeArrowheads="1"/>
                </p:cNvSpPr>
                <p:nvPr/>
              </p:nvSpPr>
              <p:spPr bwMode="auto">
                <a:xfrm>
                  <a:off x="369" y="1116"/>
                  <a:ext cx="254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110 -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21" name="Rectangle 6"/>
                <p:cNvSpPr>
                  <a:spLocks noChangeArrowheads="1"/>
                </p:cNvSpPr>
                <p:nvPr/>
              </p:nvSpPr>
              <p:spPr bwMode="auto">
                <a:xfrm>
                  <a:off x="377" y="1342"/>
                  <a:ext cx="247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100 -</a:t>
                  </a:r>
                </a:p>
              </p:txBody>
            </p:sp>
            <p:sp>
              <p:nvSpPr>
                <p:cNvPr id="57622" name="Rectangle 7"/>
                <p:cNvSpPr>
                  <a:spLocks noChangeArrowheads="1"/>
                </p:cNvSpPr>
                <p:nvPr/>
              </p:nvSpPr>
              <p:spPr bwMode="auto">
                <a:xfrm>
                  <a:off x="435" y="1587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90 -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23" name="Rectangle 8"/>
                <p:cNvSpPr>
                  <a:spLocks noChangeArrowheads="1"/>
                </p:cNvSpPr>
                <p:nvPr/>
              </p:nvSpPr>
              <p:spPr bwMode="auto">
                <a:xfrm>
                  <a:off x="434" y="1816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80 -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24" name="Rectangle 9"/>
                <p:cNvSpPr>
                  <a:spLocks noChangeArrowheads="1"/>
                </p:cNvSpPr>
                <p:nvPr/>
              </p:nvSpPr>
              <p:spPr bwMode="auto">
                <a:xfrm>
                  <a:off x="439" y="2050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70 -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25" name="Rectangle 10"/>
                <p:cNvSpPr>
                  <a:spLocks noChangeArrowheads="1"/>
                </p:cNvSpPr>
                <p:nvPr/>
              </p:nvSpPr>
              <p:spPr bwMode="auto">
                <a:xfrm>
                  <a:off x="436" y="2278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60 -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26" name="Rectangle 11"/>
                <p:cNvSpPr>
                  <a:spLocks noChangeArrowheads="1"/>
                </p:cNvSpPr>
                <p:nvPr/>
              </p:nvSpPr>
              <p:spPr bwMode="auto">
                <a:xfrm>
                  <a:off x="430" y="2522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50 -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2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602" y="1170"/>
                  <a:ext cx="11" cy="257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628" name="Rectangle 13"/>
                <p:cNvSpPr>
                  <a:spLocks noChangeArrowheads="1"/>
                </p:cNvSpPr>
                <p:nvPr/>
              </p:nvSpPr>
              <p:spPr bwMode="auto">
                <a:xfrm>
                  <a:off x="428" y="2983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30 -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29" name="Rectangle 14"/>
                <p:cNvSpPr>
                  <a:spLocks noChangeArrowheads="1"/>
                </p:cNvSpPr>
                <p:nvPr/>
              </p:nvSpPr>
              <p:spPr bwMode="auto">
                <a:xfrm>
                  <a:off x="431" y="3219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20 -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30" name="Rectangle 15"/>
                <p:cNvSpPr>
                  <a:spLocks noChangeArrowheads="1"/>
                </p:cNvSpPr>
                <p:nvPr/>
              </p:nvSpPr>
              <p:spPr bwMode="auto">
                <a:xfrm>
                  <a:off x="431" y="2741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40 -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31" name="Rectangle 16"/>
                <p:cNvSpPr>
                  <a:spLocks noChangeArrowheads="1"/>
                </p:cNvSpPr>
                <p:nvPr/>
              </p:nvSpPr>
              <p:spPr bwMode="auto">
                <a:xfrm>
                  <a:off x="428" y="3452"/>
                  <a:ext cx="185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10 -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  <p:sp>
              <p:nvSpPr>
                <p:cNvPr id="57632" name="Rectangle 17"/>
                <p:cNvSpPr>
                  <a:spLocks noChangeArrowheads="1"/>
                </p:cNvSpPr>
                <p:nvPr/>
              </p:nvSpPr>
              <p:spPr bwMode="auto">
                <a:xfrm>
                  <a:off x="490" y="3685"/>
                  <a:ext cx="123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0 -</a:t>
                  </a:r>
                  <a:endParaRPr lang="en-US" sz="1100" dirty="0"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57351" name="Group 18"/>
              <p:cNvGrpSpPr>
                <a:grpSpLocks/>
              </p:cNvGrpSpPr>
              <p:nvPr/>
            </p:nvGrpSpPr>
            <p:grpSpPr bwMode="auto">
              <a:xfrm>
                <a:off x="2194190" y="6456188"/>
                <a:ext cx="7953376" cy="282575"/>
                <a:chOff x="525" y="3747"/>
                <a:chExt cx="5010" cy="178"/>
              </a:xfrm>
            </p:grpSpPr>
            <p:sp>
              <p:nvSpPr>
                <p:cNvPr id="57596" name="Rectangle 19"/>
                <p:cNvSpPr>
                  <a:spLocks noChangeArrowheads="1"/>
                </p:cNvSpPr>
                <p:nvPr/>
              </p:nvSpPr>
              <p:spPr bwMode="auto">
                <a:xfrm>
                  <a:off x="1067" y="3805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5</a:t>
                  </a:r>
                </a:p>
              </p:txBody>
            </p:sp>
            <p:sp>
              <p:nvSpPr>
                <p:cNvPr id="57597" name="Rectangle 20"/>
                <p:cNvSpPr>
                  <a:spLocks noChangeArrowheads="1"/>
                </p:cNvSpPr>
                <p:nvPr/>
              </p:nvSpPr>
              <p:spPr bwMode="auto">
                <a:xfrm>
                  <a:off x="2030" y="3805"/>
                  <a:ext cx="118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15</a:t>
                  </a:r>
                </a:p>
              </p:txBody>
            </p:sp>
            <p:sp>
              <p:nvSpPr>
                <p:cNvPr id="57598" name="Rectangle 21"/>
                <p:cNvSpPr>
                  <a:spLocks noChangeArrowheads="1"/>
                </p:cNvSpPr>
                <p:nvPr/>
              </p:nvSpPr>
              <p:spPr bwMode="auto">
                <a:xfrm>
                  <a:off x="1549" y="3805"/>
                  <a:ext cx="118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10</a:t>
                  </a:r>
                </a:p>
              </p:txBody>
            </p:sp>
            <p:sp>
              <p:nvSpPr>
                <p:cNvPr id="57599" name="Rectangle 22"/>
                <p:cNvSpPr>
                  <a:spLocks noChangeArrowheads="1"/>
                </p:cNvSpPr>
                <p:nvPr/>
              </p:nvSpPr>
              <p:spPr bwMode="auto">
                <a:xfrm>
                  <a:off x="593" y="3805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0</a:t>
                  </a:r>
                </a:p>
              </p:txBody>
            </p:sp>
            <p:sp>
              <p:nvSpPr>
                <p:cNvPr id="57600" name="Rectangle 23"/>
                <p:cNvSpPr>
                  <a:spLocks noChangeArrowheads="1"/>
                </p:cNvSpPr>
                <p:nvPr/>
              </p:nvSpPr>
              <p:spPr bwMode="auto">
                <a:xfrm>
                  <a:off x="3483" y="3805"/>
                  <a:ext cx="118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30</a:t>
                  </a:r>
                </a:p>
              </p:txBody>
            </p:sp>
            <p:sp>
              <p:nvSpPr>
                <p:cNvPr id="57601" name="Rectangle 24"/>
                <p:cNvSpPr>
                  <a:spLocks noChangeArrowheads="1"/>
                </p:cNvSpPr>
                <p:nvPr/>
              </p:nvSpPr>
              <p:spPr bwMode="auto">
                <a:xfrm>
                  <a:off x="2990" y="3810"/>
                  <a:ext cx="118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25</a:t>
                  </a:r>
                </a:p>
              </p:txBody>
            </p:sp>
            <p:sp>
              <p:nvSpPr>
                <p:cNvPr id="57602" name="Rectangle 25"/>
                <p:cNvSpPr>
                  <a:spLocks noChangeArrowheads="1"/>
                </p:cNvSpPr>
                <p:nvPr/>
              </p:nvSpPr>
              <p:spPr bwMode="auto">
                <a:xfrm>
                  <a:off x="2512" y="3805"/>
                  <a:ext cx="118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20</a:t>
                  </a:r>
                </a:p>
              </p:txBody>
            </p:sp>
            <p:sp>
              <p:nvSpPr>
                <p:cNvPr id="57603" name="Rectangle 26"/>
                <p:cNvSpPr>
                  <a:spLocks noChangeArrowheads="1"/>
                </p:cNvSpPr>
                <p:nvPr/>
              </p:nvSpPr>
              <p:spPr bwMode="auto">
                <a:xfrm>
                  <a:off x="4917" y="3819"/>
                  <a:ext cx="118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45</a:t>
                  </a:r>
                </a:p>
              </p:txBody>
            </p:sp>
            <p:sp>
              <p:nvSpPr>
                <p:cNvPr id="57604" name="Rectangle 27"/>
                <p:cNvSpPr>
                  <a:spLocks noChangeArrowheads="1"/>
                </p:cNvSpPr>
                <p:nvPr/>
              </p:nvSpPr>
              <p:spPr bwMode="auto">
                <a:xfrm>
                  <a:off x="5401" y="3819"/>
                  <a:ext cx="118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50</a:t>
                  </a:r>
                </a:p>
              </p:txBody>
            </p:sp>
            <p:sp>
              <p:nvSpPr>
                <p:cNvPr id="57605" name="Rectangle 28"/>
                <p:cNvSpPr>
                  <a:spLocks noChangeArrowheads="1"/>
                </p:cNvSpPr>
                <p:nvPr/>
              </p:nvSpPr>
              <p:spPr bwMode="auto">
                <a:xfrm rot="16200000">
                  <a:off x="4463" y="3679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06" name="Rectangle 29"/>
                <p:cNvSpPr>
                  <a:spLocks noChangeArrowheads="1"/>
                </p:cNvSpPr>
                <p:nvPr/>
              </p:nvSpPr>
              <p:spPr bwMode="auto">
                <a:xfrm rot="16200000">
                  <a:off x="3989" y="3685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07" name="Rectangle 30"/>
                <p:cNvSpPr>
                  <a:spLocks noChangeArrowheads="1"/>
                </p:cNvSpPr>
                <p:nvPr/>
              </p:nvSpPr>
              <p:spPr bwMode="auto">
                <a:xfrm rot="16200000">
                  <a:off x="1558" y="3686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08" name="Rectangle 31"/>
                <p:cNvSpPr>
                  <a:spLocks noChangeArrowheads="1"/>
                </p:cNvSpPr>
                <p:nvPr/>
              </p:nvSpPr>
              <p:spPr bwMode="auto">
                <a:xfrm rot="16200000">
                  <a:off x="2049" y="3686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09" name="Rectangle 32"/>
                <p:cNvSpPr>
                  <a:spLocks noChangeArrowheads="1"/>
                </p:cNvSpPr>
                <p:nvPr/>
              </p:nvSpPr>
              <p:spPr bwMode="auto">
                <a:xfrm rot="16200000">
                  <a:off x="2530" y="3686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10" name="Rectangle 33"/>
                <p:cNvSpPr>
                  <a:spLocks noChangeArrowheads="1"/>
                </p:cNvSpPr>
                <p:nvPr/>
              </p:nvSpPr>
              <p:spPr bwMode="auto">
                <a:xfrm rot="16200000">
                  <a:off x="3012" y="3686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11" name="Rectangle 34"/>
                <p:cNvSpPr>
                  <a:spLocks noChangeArrowheads="1"/>
                </p:cNvSpPr>
                <p:nvPr/>
              </p:nvSpPr>
              <p:spPr bwMode="auto">
                <a:xfrm rot="16200000">
                  <a:off x="3498" y="3686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12" name="Rectangle 35"/>
                <p:cNvSpPr>
                  <a:spLocks noChangeArrowheads="1"/>
                </p:cNvSpPr>
                <p:nvPr/>
              </p:nvSpPr>
              <p:spPr bwMode="auto">
                <a:xfrm rot="16200000">
                  <a:off x="593" y="3686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13" name="Rectangle 36"/>
                <p:cNvSpPr>
                  <a:spLocks noChangeArrowheads="1"/>
                </p:cNvSpPr>
                <p:nvPr/>
              </p:nvSpPr>
              <p:spPr bwMode="auto">
                <a:xfrm rot="16200000">
                  <a:off x="1062" y="3686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1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618" y="3753"/>
                  <a:ext cx="486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615" name="Rectangle 38"/>
                <p:cNvSpPr>
                  <a:spLocks noChangeArrowheads="1"/>
                </p:cNvSpPr>
                <p:nvPr/>
              </p:nvSpPr>
              <p:spPr bwMode="auto">
                <a:xfrm rot="16200000">
                  <a:off x="4944" y="3691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16" name="Rectangle 39"/>
                <p:cNvSpPr>
                  <a:spLocks noChangeArrowheads="1"/>
                </p:cNvSpPr>
                <p:nvPr/>
              </p:nvSpPr>
              <p:spPr bwMode="auto">
                <a:xfrm rot="16200000">
                  <a:off x="5419" y="3690"/>
                  <a:ext cx="47" cy="1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900" b="1" dirty="0"/>
                    <a:t>-</a:t>
                  </a:r>
                  <a:endParaRPr lang="en-US" sz="1900" dirty="0"/>
                </a:p>
              </p:txBody>
            </p:sp>
            <p:sp>
              <p:nvSpPr>
                <p:cNvPr id="57617" name="Rectangle 40"/>
                <p:cNvSpPr>
                  <a:spLocks noChangeArrowheads="1"/>
                </p:cNvSpPr>
                <p:nvPr/>
              </p:nvSpPr>
              <p:spPr bwMode="auto">
                <a:xfrm>
                  <a:off x="3966" y="3813"/>
                  <a:ext cx="119" cy="1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35</a:t>
                  </a:r>
                </a:p>
              </p:txBody>
            </p:sp>
            <p:sp>
              <p:nvSpPr>
                <p:cNvPr id="57618" name="Rectangle 41"/>
                <p:cNvSpPr>
                  <a:spLocks noChangeArrowheads="1"/>
                </p:cNvSpPr>
                <p:nvPr/>
              </p:nvSpPr>
              <p:spPr bwMode="auto">
                <a:xfrm>
                  <a:off x="4451" y="3813"/>
                  <a:ext cx="119" cy="10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 dirty="0">
                      <a:latin typeface="Arial Black" pitchFamily="34" charset="0"/>
                    </a:rPr>
                    <a:t>40</a:t>
                  </a:r>
                </a:p>
              </p:txBody>
            </p:sp>
          </p:grpSp>
          <p:sp>
            <p:nvSpPr>
              <p:cNvPr id="57353" name="Text Box 44"/>
              <p:cNvSpPr txBox="1">
                <a:spLocks noChangeArrowheads="1"/>
              </p:cNvSpPr>
              <p:nvPr/>
            </p:nvSpPr>
            <p:spPr bwMode="auto">
              <a:xfrm rot="-5400000">
                <a:off x="677210" y="4208695"/>
                <a:ext cx="2251322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200" dirty="0">
                    <a:latin typeface="Arial Black" pitchFamily="34" charset="0"/>
                  </a:rPr>
                  <a:t>% yield without fertilizer</a:t>
                </a:r>
              </a:p>
            </p:txBody>
          </p:sp>
          <p:grpSp>
            <p:nvGrpSpPr>
              <p:cNvPr id="57366" name="Group 288"/>
              <p:cNvGrpSpPr>
                <a:grpSpLocks/>
              </p:cNvGrpSpPr>
              <p:nvPr/>
            </p:nvGrpSpPr>
            <p:grpSpPr bwMode="auto">
              <a:xfrm>
                <a:off x="3635641" y="6056535"/>
                <a:ext cx="5832475" cy="400050"/>
                <a:chOff x="1247" y="3690"/>
                <a:chExt cx="3674" cy="252"/>
              </a:xfrm>
            </p:grpSpPr>
            <p:sp>
              <p:nvSpPr>
                <p:cNvPr id="5736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469" y="3690"/>
                  <a:ext cx="1227" cy="25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 b="1" dirty="0"/>
                    <a:t>Soil test, </a:t>
                  </a:r>
                  <a:r>
                    <a:rPr lang="en-US" sz="1600" b="1" dirty="0"/>
                    <a:t>ppm P</a:t>
                  </a:r>
                  <a:endParaRPr lang="en-US" b="1" dirty="0"/>
                </a:p>
              </p:txBody>
            </p:sp>
            <p:sp>
              <p:nvSpPr>
                <p:cNvPr id="57369" name="Line 290"/>
                <p:cNvSpPr>
                  <a:spLocks noChangeShapeType="1"/>
                </p:cNvSpPr>
                <p:nvPr/>
              </p:nvSpPr>
              <p:spPr bwMode="auto">
                <a:xfrm>
                  <a:off x="1247" y="3816"/>
                  <a:ext cx="113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70" name="Line 291"/>
                <p:cNvSpPr>
                  <a:spLocks noChangeShapeType="1"/>
                </p:cNvSpPr>
                <p:nvPr/>
              </p:nvSpPr>
              <p:spPr bwMode="auto">
                <a:xfrm>
                  <a:off x="3787" y="3816"/>
                  <a:ext cx="113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43DF5A-E8B9-4BEB-15BD-A4E3948FB071}"/>
              </a:ext>
            </a:extLst>
          </p:cNvPr>
          <p:cNvSpPr txBox="1"/>
          <p:nvPr/>
        </p:nvSpPr>
        <p:spPr>
          <a:xfrm>
            <a:off x="1664372" y="1090552"/>
            <a:ext cx="943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atin typeface="+mj-lt"/>
              </a:rPr>
              <a:t>solid  ⇌  solution  ⇌  root surface  ⇌  plant  tissue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76DD2-4521-00CC-14BC-22FAF8DD688E}"/>
              </a:ext>
            </a:extLst>
          </p:cNvPr>
          <p:cNvSpPr txBox="1"/>
          <p:nvPr/>
        </p:nvSpPr>
        <p:spPr>
          <a:xfrm>
            <a:off x="828524" y="400226"/>
            <a:ext cx="1075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does a soil test actually test?   …..  “available nutrients”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433ECD32-0CBE-8819-1C97-4C784499DB47}"/>
              </a:ext>
            </a:extLst>
          </p:cNvPr>
          <p:cNvSpPr/>
          <p:nvPr/>
        </p:nvSpPr>
        <p:spPr>
          <a:xfrm>
            <a:off x="1541656" y="1715342"/>
            <a:ext cx="2241465" cy="1168002"/>
          </a:xfrm>
          <a:prstGeom prst="upArrowCallout">
            <a:avLst/>
          </a:prstGeom>
          <a:solidFill>
            <a:srgbClr val="FFFFCC"/>
          </a:solidFill>
          <a:effectLst>
            <a:outerShdw blurRad="508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“inventory” of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soil nutrients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D4E28-E74C-54E9-E82A-A68D6EF5A101}"/>
              </a:ext>
            </a:extLst>
          </p:cNvPr>
          <p:cNvGrpSpPr/>
          <p:nvPr/>
        </p:nvGrpSpPr>
        <p:grpSpPr>
          <a:xfrm>
            <a:off x="1970988" y="2542485"/>
            <a:ext cx="9533961" cy="3380303"/>
            <a:chOff x="1970988" y="2542485"/>
            <a:chExt cx="9533961" cy="3380303"/>
          </a:xfrm>
        </p:grpSpPr>
        <p:sp>
          <p:nvSpPr>
            <p:cNvPr id="57352" name="Freeform 42"/>
            <p:cNvSpPr>
              <a:spLocks/>
            </p:cNvSpPr>
            <p:nvPr/>
          </p:nvSpPr>
          <p:spPr bwMode="auto">
            <a:xfrm>
              <a:off x="1970988" y="2743025"/>
              <a:ext cx="7085013" cy="3179763"/>
            </a:xfrm>
            <a:custGeom>
              <a:avLst/>
              <a:gdLst>
                <a:gd name="T0" fmla="*/ 0 w 4960"/>
                <a:gd name="T1" fmla="*/ 2147483647 h 2003"/>
                <a:gd name="T2" fmla="*/ 2147483647 w 4960"/>
                <a:gd name="T3" fmla="*/ 2147483647 h 2003"/>
                <a:gd name="T4" fmla="*/ 2147483647 w 4960"/>
                <a:gd name="T5" fmla="*/ 2147483647 h 2003"/>
                <a:gd name="T6" fmla="*/ 2147483647 w 4960"/>
                <a:gd name="T7" fmla="*/ 2147483647 h 2003"/>
                <a:gd name="T8" fmla="*/ 2147483647 w 4960"/>
                <a:gd name="T9" fmla="*/ 2147483647 h 2003"/>
                <a:gd name="T10" fmla="*/ 2147483647 w 4960"/>
                <a:gd name="T11" fmla="*/ 2147483647 h 2003"/>
                <a:gd name="T12" fmla="*/ 2147483647 w 4960"/>
                <a:gd name="T13" fmla="*/ 2147483647 h 2003"/>
                <a:gd name="T14" fmla="*/ 2147483647 w 4960"/>
                <a:gd name="T15" fmla="*/ 2147483647 h 2003"/>
                <a:gd name="T16" fmla="*/ 2147483647 w 4960"/>
                <a:gd name="T17" fmla="*/ 0 h 20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60"/>
                <a:gd name="T28" fmla="*/ 0 h 2003"/>
                <a:gd name="T29" fmla="*/ 4960 w 4960"/>
                <a:gd name="T30" fmla="*/ 2003 h 20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60" h="2003">
                  <a:moveTo>
                    <a:pt x="0" y="2003"/>
                  </a:moveTo>
                  <a:cubicBezTo>
                    <a:pt x="77" y="1790"/>
                    <a:pt x="155" y="1577"/>
                    <a:pt x="243" y="1395"/>
                  </a:cubicBezTo>
                  <a:cubicBezTo>
                    <a:pt x="331" y="1213"/>
                    <a:pt x="424" y="1052"/>
                    <a:pt x="531" y="909"/>
                  </a:cubicBezTo>
                  <a:cubicBezTo>
                    <a:pt x="638" y="766"/>
                    <a:pt x="746" y="646"/>
                    <a:pt x="883" y="538"/>
                  </a:cubicBezTo>
                  <a:cubicBezTo>
                    <a:pt x="1020" y="430"/>
                    <a:pt x="1197" y="330"/>
                    <a:pt x="1356" y="262"/>
                  </a:cubicBezTo>
                  <a:cubicBezTo>
                    <a:pt x="1515" y="194"/>
                    <a:pt x="1661" y="163"/>
                    <a:pt x="1836" y="128"/>
                  </a:cubicBezTo>
                  <a:cubicBezTo>
                    <a:pt x="2011" y="93"/>
                    <a:pt x="2153" y="70"/>
                    <a:pt x="2406" y="51"/>
                  </a:cubicBezTo>
                  <a:cubicBezTo>
                    <a:pt x="2659" y="32"/>
                    <a:pt x="2927" y="22"/>
                    <a:pt x="3353" y="13"/>
                  </a:cubicBezTo>
                  <a:cubicBezTo>
                    <a:pt x="3779" y="4"/>
                    <a:pt x="4369" y="2"/>
                    <a:pt x="4960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5C616F-7A5B-7815-DE76-00A55C834559}"/>
                </a:ext>
              </a:extLst>
            </p:cNvPr>
            <p:cNvSpPr txBox="1"/>
            <p:nvPr/>
          </p:nvSpPr>
          <p:spPr>
            <a:xfrm>
              <a:off x="9328776" y="2542485"/>
              <a:ext cx="21761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“calibration curve”</a:t>
              </a:r>
            </a:p>
            <a:p>
              <a:pPr algn="ctr"/>
              <a:r>
                <a:rPr lang="en-US" sz="2000" i="1" dirty="0"/>
                <a:t>(functional data)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53D8B26-5E7A-3C07-649C-A74DA7811E26}"/>
              </a:ext>
            </a:extLst>
          </p:cNvPr>
          <p:cNvSpPr/>
          <p:nvPr/>
        </p:nvSpPr>
        <p:spPr>
          <a:xfrm>
            <a:off x="3087001" y="1036592"/>
            <a:ext cx="539511" cy="73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4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7913" y="1458548"/>
            <a:ext cx="5942012" cy="4356484"/>
            <a:chOff x="1331913" y="2240868"/>
            <a:chExt cx="5942012" cy="4356484"/>
          </a:xfrm>
        </p:grpSpPr>
        <p:sp>
          <p:nvSpPr>
            <p:cNvPr id="36889" name="Rectangle 6"/>
            <p:cNvSpPr>
              <a:spLocks noChangeArrowheads="1"/>
            </p:cNvSpPr>
            <p:nvPr/>
          </p:nvSpPr>
          <p:spPr bwMode="auto">
            <a:xfrm>
              <a:off x="1331913" y="2240868"/>
              <a:ext cx="5942012" cy="4356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+mj-lt"/>
              </a:endParaRPr>
            </a:p>
          </p:txBody>
        </p:sp>
        <p:grpSp>
          <p:nvGrpSpPr>
            <p:cNvPr id="36890" name="Group 7"/>
            <p:cNvGrpSpPr>
              <a:grpSpLocks/>
            </p:cNvGrpSpPr>
            <p:nvPr/>
          </p:nvGrpSpPr>
          <p:grpSpPr bwMode="auto">
            <a:xfrm>
              <a:off x="2064708" y="2478282"/>
              <a:ext cx="5009203" cy="3405841"/>
              <a:chOff x="1678" y="1684"/>
              <a:chExt cx="2835" cy="1905"/>
            </a:xfrm>
          </p:grpSpPr>
          <p:sp>
            <p:nvSpPr>
              <p:cNvPr id="36896" name="Line 8"/>
              <p:cNvSpPr>
                <a:spLocks noChangeShapeType="1"/>
              </p:cNvSpPr>
              <p:nvPr/>
            </p:nvSpPr>
            <p:spPr bwMode="auto">
              <a:xfrm>
                <a:off x="1746" y="1684"/>
                <a:ext cx="0" cy="190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897" name="Line 9"/>
              <p:cNvSpPr>
                <a:spLocks noChangeShapeType="1"/>
              </p:cNvSpPr>
              <p:nvPr/>
            </p:nvSpPr>
            <p:spPr bwMode="auto">
              <a:xfrm>
                <a:off x="1746" y="3589"/>
                <a:ext cx="276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898" name="Line 10"/>
              <p:cNvSpPr>
                <a:spLocks noChangeShapeType="1"/>
              </p:cNvSpPr>
              <p:nvPr/>
            </p:nvSpPr>
            <p:spPr bwMode="auto">
              <a:xfrm>
                <a:off x="1678" y="1820"/>
                <a:ext cx="6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899" name="Line 11"/>
              <p:cNvSpPr>
                <a:spLocks noChangeShapeType="1"/>
              </p:cNvSpPr>
              <p:nvPr/>
            </p:nvSpPr>
            <p:spPr bwMode="auto">
              <a:xfrm>
                <a:off x="1678" y="3007"/>
                <a:ext cx="6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900" name="Line 12"/>
              <p:cNvSpPr>
                <a:spLocks noChangeShapeType="1"/>
              </p:cNvSpPr>
              <p:nvPr/>
            </p:nvSpPr>
            <p:spPr bwMode="auto">
              <a:xfrm>
                <a:off x="1678" y="2409"/>
                <a:ext cx="6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6891" name="Text Box 13"/>
            <p:cNvSpPr txBox="1">
              <a:spLocks noChangeArrowheads="1"/>
            </p:cNvSpPr>
            <p:nvPr/>
          </p:nvSpPr>
          <p:spPr bwMode="auto">
            <a:xfrm>
              <a:off x="4191442" y="6237312"/>
              <a:ext cx="58849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+mj-lt"/>
                </a:rPr>
                <a:t>YEARS</a:t>
              </a:r>
            </a:p>
          </p:txBody>
        </p:sp>
        <p:sp>
          <p:nvSpPr>
            <p:cNvPr id="36892" name="Text Box 14"/>
            <p:cNvSpPr txBox="1">
              <a:spLocks noChangeArrowheads="1"/>
            </p:cNvSpPr>
            <p:nvPr/>
          </p:nvSpPr>
          <p:spPr bwMode="auto">
            <a:xfrm rot="16200000">
              <a:off x="781528" y="4156174"/>
              <a:ext cx="156805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+mj-lt"/>
                </a:rPr>
                <a:t>PHOSPHORUS, ppm P</a:t>
              </a:r>
            </a:p>
          </p:txBody>
        </p:sp>
        <p:sp>
          <p:nvSpPr>
            <p:cNvPr id="36893" name="Text Box 15"/>
            <p:cNvSpPr txBox="1">
              <a:spLocks noChangeArrowheads="1"/>
            </p:cNvSpPr>
            <p:nvPr/>
          </p:nvSpPr>
          <p:spPr bwMode="auto">
            <a:xfrm>
              <a:off x="1689460" y="4648175"/>
              <a:ext cx="36740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+mj-lt"/>
                </a:rPr>
                <a:t>10</a:t>
              </a:r>
            </a:p>
          </p:txBody>
        </p:sp>
        <p:sp>
          <p:nvSpPr>
            <p:cNvPr id="36894" name="Text Box 16"/>
            <p:cNvSpPr txBox="1">
              <a:spLocks noChangeArrowheads="1"/>
            </p:cNvSpPr>
            <p:nvPr/>
          </p:nvSpPr>
          <p:spPr bwMode="auto">
            <a:xfrm>
              <a:off x="1687690" y="3605998"/>
              <a:ext cx="380558" cy="305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+mj-lt"/>
                </a:rPr>
                <a:t>20</a:t>
              </a:r>
            </a:p>
          </p:txBody>
        </p:sp>
        <p:sp>
          <p:nvSpPr>
            <p:cNvPr id="36895" name="Text Box 17"/>
            <p:cNvSpPr txBox="1">
              <a:spLocks noChangeArrowheads="1"/>
            </p:cNvSpPr>
            <p:nvPr/>
          </p:nvSpPr>
          <p:spPr bwMode="auto">
            <a:xfrm>
              <a:off x="1710701" y="2577786"/>
              <a:ext cx="36740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+mj-lt"/>
                </a:rPr>
                <a:t>30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503498" y="5899105"/>
              <a:ext cx="46089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latin typeface="+mj-lt"/>
                </a:rPr>
                <a:t>2018             2019                 2020             2021               2022              2023</a:t>
              </a:r>
            </a:p>
          </p:txBody>
        </p:sp>
      </p:grpSp>
      <p:sp>
        <p:nvSpPr>
          <p:cNvPr id="387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63552" y="80963"/>
            <a:ext cx="2886314" cy="1206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solidFill>
                  <a:srgbClr val="FFFFFF"/>
                </a:solidFill>
              </a:rPr>
              <a:t>Soil testing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8502" y="1806860"/>
            <a:ext cx="3536778" cy="27606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dirty="0"/>
              <a:t>Sampling consistency!!</a:t>
            </a:r>
          </a:p>
          <a:p>
            <a:pPr lvl="1">
              <a:defRPr/>
            </a:pPr>
            <a:r>
              <a:rPr lang="en-US" sz="2800" dirty="0"/>
              <a:t> Depth</a:t>
            </a:r>
          </a:p>
          <a:p>
            <a:pPr lvl="1">
              <a:defRPr/>
            </a:pPr>
            <a:r>
              <a:rPr lang="en-US" sz="2800" dirty="0"/>
              <a:t> Location</a:t>
            </a:r>
          </a:p>
          <a:p>
            <a:pPr lvl="1">
              <a:defRPr/>
            </a:pPr>
            <a:r>
              <a:rPr lang="en-US" sz="2800" dirty="0"/>
              <a:t> Time of year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87633" y="2304429"/>
            <a:ext cx="4112127" cy="1059395"/>
            <a:chOff x="2583313" y="3238285"/>
            <a:chExt cx="4112127" cy="1059395"/>
          </a:xfrm>
        </p:grpSpPr>
        <p:sp>
          <p:nvSpPr>
            <p:cNvPr id="36877" name="Rectangle 29"/>
            <p:cNvSpPr>
              <a:spLocks noChangeArrowheads="1"/>
            </p:cNvSpPr>
            <p:nvPr/>
          </p:nvSpPr>
          <p:spPr bwMode="auto">
            <a:xfrm>
              <a:off x="5795929" y="3886357"/>
              <a:ext cx="120362" cy="118707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78" name="Rectangle 30"/>
            <p:cNvSpPr>
              <a:spLocks noChangeArrowheads="1"/>
            </p:cNvSpPr>
            <p:nvPr/>
          </p:nvSpPr>
          <p:spPr bwMode="auto">
            <a:xfrm>
              <a:off x="5015343" y="3789040"/>
              <a:ext cx="120362" cy="118707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79" name="Rectangle 31"/>
            <p:cNvSpPr>
              <a:spLocks noChangeArrowheads="1"/>
            </p:cNvSpPr>
            <p:nvPr/>
          </p:nvSpPr>
          <p:spPr bwMode="auto">
            <a:xfrm>
              <a:off x="4190506" y="3454309"/>
              <a:ext cx="120362" cy="118707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80" name="Rectangle 32"/>
            <p:cNvSpPr>
              <a:spLocks noChangeArrowheads="1"/>
            </p:cNvSpPr>
            <p:nvPr/>
          </p:nvSpPr>
          <p:spPr bwMode="auto">
            <a:xfrm>
              <a:off x="3386909" y="3562321"/>
              <a:ext cx="120362" cy="118707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81" name="Rectangle 33"/>
            <p:cNvSpPr>
              <a:spLocks noChangeArrowheads="1"/>
            </p:cNvSpPr>
            <p:nvPr/>
          </p:nvSpPr>
          <p:spPr bwMode="auto">
            <a:xfrm>
              <a:off x="2583313" y="3238285"/>
              <a:ext cx="120362" cy="118707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2641600" y="3302000"/>
              <a:ext cx="4053840" cy="995680"/>
            </a:xfrm>
            <a:custGeom>
              <a:avLst/>
              <a:gdLst>
                <a:gd name="connsiteX0" fmla="*/ 0 w 4053840"/>
                <a:gd name="connsiteY0" fmla="*/ 0 h 995680"/>
                <a:gd name="connsiteX1" fmla="*/ 802640 w 4053840"/>
                <a:gd name="connsiteY1" fmla="*/ 314960 h 995680"/>
                <a:gd name="connsiteX2" fmla="*/ 1615440 w 4053840"/>
                <a:gd name="connsiteY2" fmla="*/ 208280 h 995680"/>
                <a:gd name="connsiteX3" fmla="*/ 2433320 w 4053840"/>
                <a:gd name="connsiteY3" fmla="*/ 543560 h 995680"/>
                <a:gd name="connsiteX4" fmla="*/ 3220720 w 4053840"/>
                <a:gd name="connsiteY4" fmla="*/ 629920 h 995680"/>
                <a:gd name="connsiteX5" fmla="*/ 4053840 w 4053840"/>
                <a:gd name="connsiteY5" fmla="*/ 995680 h 995680"/>
                <a:gd name="connsiteX6" fmla="*/ 4053840 w 4053840"/>
                <a:gd name="connsiteY6" fmla="*/ 990600 h 9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3840" h="995680">
                  <a:moveTo>
                    <a:pt x="0" y="0"/>
                  </a:moveTo>
                  <a:lnTo>
                    <a:pt x="802640" y="314960"/>
                  </a:lnTo>
                  <a:lnTo>
                    <a:pt x="1615440" y="208280"/>
                  </a:lnTo>
                  <a:lnTo>
                    <a:pt x="2433320" y="543560"/>
                  </a:lnTo>
                  <a:lnTo>
                    <a:pt x="3220720" y="629920"/>
                  </a:lnTo>
                  <a:lnTo>
                    <a:pt x="4053840" y="995680"/>
                  </a:lnTo>
                  <a:lnTo>
                    <a:pt x="4053840" y="99060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87633" y="3569274"/>
            <a:ext cx="4135638" cy="846583"/>
            <a:chOff x="2539482" y="4465320"/>
            <a:chExt cx="4135638" cy="846583"/>
          </a:xfrm>
        </p:grpSpPr>
        <p:sp>
          <p:nvSpPr>
            <p:cNvPr id="36883" name="Oval 23"/>
            <p:cNvSpPr>
              <a:spLocks noChangeArrowheads="1"/>
            </p:cNvSpPr>
            <p:nvPr/>
          </p:nvSpPr>
          <p:spPr bwMode="auto">
            <a:xfrm>
              <a:off x="2539482" y="5193196"/>
              <a:ext cx="120362" cy="118707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84" name="Oval 24"/>
            <p:cNvSpPr>
              <a:spLocks noChangeArrowheads="1"/>
            </p:cNvSpPr>
            <p:nvPr/>
          </p:nvSpPr>
          <p:spPr bwMode="auto">
            <a:xfrm>
              <a:off x="3350159" y="4905164"/>
              <a:ext cx="120362" cy="118707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85" name="Oval 25"/>
            <p:cNvSpPr>
              <a:spLocks noChangeArrowheads="1"/>
            </p:cNvSpPr>
            <p:nvPr/>
          </p:nvSpPr>
          <p:spPr bwMode="auto">
            <a:xfrm>
              <a:off x="4194466" y="4977172"/>
              <a:ext cx="120362" cy="118707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86" name="Oval 26"/>
            <p:cNvSpPr>
              <a:spLocks noChangeArrowheads="1"/>
            </p:cNvSpPr>
            <p:nvPr/>
          </p:nvSpPr>
          <p:spPr bwMode="auto">
            <a:xfrm>
              <a:off x="5027702" y="4653136"/>
              <a:ext cx="120362" cy="118707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887" name="Oval 27"/>
            <p:cNvSpPr>
              <a:spLocks noChangeArrowheads="1"/>
            </p:cNvSpPr>
            <p:nvPr/>
          </p:nvSpPr>
          <p:spPr bwMode="auto">
            <a:xfrm>
              <a:off x="5799890" y="4750453"/>
              <a:ext cx="120362" cy="118707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600960" y="4465320"/>
              <a:ext cx="4074160" cy="792480"/>
            </a:xfrm>
            <a:custGeom>
              <a:avLst/>
              <a:gdLst>
                <a:gd name="connsiteX0" fmla="*/ 0 w 4074160"/>
                <a:gd name="connsiteY0" fmla="*/ 792480 h 792480"/>
                <a:gd name="connsiteX1" fmla="*/ 807720 w 4074160"/>
                <a:gd name="connsiteY1" fmla="*/ 497840 h 792480"/>
                <a:gd name="connsiteX2" fmla="*/ 1656080 w 4074160"/>
                <a:gd name="connsiteY2" fmla="*/ 563880 h 792480"/>
                <a:gd name="connsiteX3" fmla="*/ 2489200 w 4074160"/>
                <a:gd name="connsiteY3" fmla="*/ 248920 h 792480"/>
                <a:gd name="connsiteX4" fmla="*/ 3266440 w 4074160"/>
                <a:gd name="connsiteY4" fmla="*/ 340360 h 792480"/>
                <a:gd name="connsiteX5" fmla="*/ 4074160 w 4074160"/>
                <a:gd name="connsiteY5" fmla="*/ 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160" h="792480">
                  <a:moveTo>
                    <a:pt x="0" y="792480"/>
                  </a:moveTo>
                  <a:lnTo>
                    <a:pt x="807720" y="497840"/>
                  </a:lnTo>
                  <a:lnTo>
                    <a:pt x="1656080" y="563880"/>
                  </a:lnTo>
                  <a:lnTo>
                    <a:pt x="2489200" y="248920"/>
                  </a:lnTo>
                  <a:lnTo>
                    <a:pt x="3266440" y="340360"/>
                  </a:lnTo>
                  <a:lnTo>
                    <a:pt x="4074160" y="0"/>
                  </a:ln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+mj-lt"/>
              </a:endParaRPr>
            </a:p>
          </p:txBody>
        </p:sp>
      </p:grpSp>
      <p:sp>
        <p:nvSpPr>
          <p:cNvPr id="2" name="Rectangle 20">
            <a:extLst>
              <a:ext uri="{FF2B5EF4-FFF2-40B4-BE49-F238E27FC236}">
                <a16:creationId xmlns:a16="http://schemas.microsoft.com/office/drawing/2014/main" id="{8E57998C-F099-3E4D-BFCD-186BB5E9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421" y="3321868"/>
            <a:ext cx="120362" cy="118707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2" name="Oval 28">
            <a:extLst>
              <a:ext uri="{FF2B5EF4-FFF2-40B4-BE49-F238E27FC236}">
                <a16:creationId xmlns:a16="http://schemas.microsoft.com/office/drawing/2014/main" id="{6700223E-8B42-DC14-180D-C9EAB5D39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992" y="3508009"/>
            <a:ext cx="120362" cy="118707"/>
          </a:xfrm>
          <a:prstGeom prst="ellipse">
            <a:avLst/>
          </a:prstGeom>
          <a:solidFill>
            <a:srgbClr val="0000FF"/>
          </a:solidFill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3B384-E65D-D5DB-8B6F-3DA1ED427C63}"/>
              </a:ext>
            </a:extLst>
          </p:cNvPr>
          <p:cNvSpPr txBox="1"/>
          <p:nvPr/>
        </p:nvSpPr>
        <p:spPr>
          <a:xfrm>
            <a:off x="828524" y="400226"/>
            <a:ext cx="1075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Soil test history -- monitoring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E404C0-1814-558C-BFD0-99165D1E8176}"/>
              </a:ext>
            </a:extLst>
          </p:cNvPr>
          <p:cNvGrpSpPr/>
          <p:nvPr/>
        </p:nvGrpSpPr>
        <p:grpSpPr>
          <a:xfrm>
            <a:off x="6653426" y="1881815"/>
            <a:ext cx="1574921" cy="2260078"/>
            <a:chOff x="6740465" y="72280"/>
            <a:chExt cx="1574921" cy="22600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8C9555-3671-B9C9-4A3F-5FE868B05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5" t="5802" r="10533" b="7985"/>
            <a:stretch/>
          </p:blipFill>
          <p:spPr>
            <a:xfrm>
              <a:off x="6740465" y="72280"/>
              <a:ext cx="1574921" cy="226007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195A38-3B44-A780-C6C2-87FE33066794}"/>
                </a:ext>
              </a:extLst>
            </p:cNvPr>
            <p:cNvSpPr txBox="1"/>
            <p:nvPr/>
          </p:nvSpPr>
          <p:spPr>
            <a:xfrm>
              <a:off x="7248653" y="1100630"/>
              <a:ext cx="65274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3600" b="1" dirty="0"/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61031A-ABCD-0F55-5418-C707FDE05B22}"/>
                </a:ext>
              </a:extLst>
            </p:cNvPr>
            <p:cNvSpPr txBox="1"/>
            <p:nvPr/>
          </p:nvSpPr>
          <p:spPr>
            <a:xfrm>
              <a:off x="7248653" y="1687503"/>
              <a:ext cx="65274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3600" b="1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66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>
            <a:extLst>
              <a:ext uri="{FF2B5EF4-FFF2-40B4-BE49-F238E27FC236}">
                <a16:creationId xmlns:a16="http://schemas.microsoft.com/office/drawing/2014/main" id="{1DCF7300-D72B-43D4-9E27-31EBEE47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08" y="102227"/>
            <a:ext cx="7028619" cy="69987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Is your soil healthy?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9BE22-7C36-DFAC-CBF1-3AEEEFB1653A}"/>
              </a:ext>
            </a:extLst>
          </p:cNvPr>
          <p:cNvGrpSpPr/>
          <p:nvPr/>
        </p:nvGrpSpPr>
        <p:grpSpPr>
          <a:xfrm>
            <a:off x="670430" y="1084741"/>
            <a:ext cx="8765977" cy="5614348"/>
            <a:chOff x="1713012" y="1151416"/>
            <a:chExt cx="8765977" cy="56143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D29B2F-6ACC-0E31-9DA9-B0456F98202D}"/>
                </a:ext>
              </a:extLst>
            </p:cNvPr>
            <p:cNvGrpSpPr/>
            <p:nvPr/>
          </p:nvGrpSpPr>
          <p:grpSpPr>
            <a:xfrm>
              <a:off x="1713012" y="1151416"/>
              <a:ext cx="8765977" cy="5614348"/>
              <a:chOff x="1713012" y="1151416"/>
              <a:chExt cx="8765977" cy="561434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775849-F373-431B-9F67-46DBB414002A}"/>
                  </a:ext>
                </a:extLst>
              </p:cNvPr>
              <p:cNvSpPr/>
              <p:nvPr/>
            </p:nvSpPr>
            <p:spPr>
              <a:xfrm>
                <a:off x="3899193" y="1196752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Does the soil blow or flow away?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00A149-61A7-4E4D-B7B0-0AC5AD29C041}"/>
                  </a:ext>
                </a:extLst>
              </p:cNvPr>
              <p:cNvSpPr/>
              <p:nvPr/>
            </p:nvSpPr>
            <p:spPr>
              <a:xfrm>
                <a:off x="3900265" y="1736812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Does the soil allow water to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soak in quickly?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36798F1-CD7E-4273-B3D3-64F97AE5C82B}"/>
                  </a:ext>
                </a:extLst>
              </p:cNvPr>
              <p:cNvSpPr/>
              <p:nvPr/>
            </p:nvSpPr>
            <p:spPr>
              <a:xfrm>
                <a:off x="3896641" y="3220355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Does the soil crust or seal off?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5283CD-BC93-4152-B937-18888C284504}"/>
                  </a:ext>
                </a:extLst>
              </p:cNvPr>
              <p:cNvSpPr/>
              <p:nvPr/>
            </p:nvSpPr>
            <p:spPr>
              <a:xfrm>
                <a:off x="3897468" y="2642713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Does the soil drain?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328E97-3518-4195-84CA-1D6AC6B50F66}"/>
                  </a:ext>
                </a:extLst>
              </p:cNvPr>
              <p:cNvSpPr/>
              <p:nvPr/>
            </p:nvSpPr>
            <p:spPr>
              <a:xfrm>
                <a:off x="3897865" y="4804884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Are there areas where plants die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or grow poorly?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6110FC-C093-448A-B836-673A466C0F0C}"/>
                  </a:ext>
                </a:extLst>
              </p:cNvPr>
              <p:cNvSpPr/>
              <p:nvPr/>
            </p:nvSpPr>
            <p:spPr>
              <a:xfrm>
                <a:off x="3896068" y="3894447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Does the crop recover the nutrients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that I applied?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9E82ED-EF25-4D72-9384-91A7FD9FEEE5}"/>
                  </a:ext>
                </a:extLst>
              </p:cNvPr>
              <p:cNvSpPr/>
              <p:nvPr/>
            </p:nvSpPr>
            <p:spPr>
              <a:xfrm>
                <a:off x="1713012" y="5950799"/>
                <a:ext cx="1737360" cy="7315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healthy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DB7DB1-CC20-4B7E-8B2B-65D5EB544595}"/>
                  </a:ext>
                </a:extLst>
              </p:cNvPr>
              <p:cNvSpPr/>
              <p:nvPr/>
            </p:nvSpPr>
            <p:spPr>
              <a:xfrm>
                <a:off x="8741629" y="6034244"/>
                <a:ext cx="1737360" cy="7315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not healthy</a:t>
                </a:r>
              </a:p>
            </p:txBody>
          </p: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EBEAC947-9A4E-47F1-87D8-2E39099127EC}"/>
                  </a:ext>
                </a:extLst>
              </p:cNvPr>
              <p:cNvCxnSpPr>
                <a:cxnSpLocks/>
                <a:stCxn id="21" idx="1"/>
                <a:endCxn id="41" idx="0"/>
              </p:cNvCxnSpPr>
              <p:nvPr/>
            </p:nvCxnSpPr>
            <p:spPr>
              <a:xfrm rot="10800000" flipV="1">
                <a:off x="2581692" y="1382857"/>
                <a:ext cx="417510" cy="4567941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756C719-390D-4492-A3A0-86ECE48457DE}"/>
                  </a:ext>
                </a:extLst>
              </p:cNvPr>
              <p:cNvGrpSpPr/>
              <p:nvPr/>
            </p:nvGrpSpPr>
            <p:grpSpPr>
              <a:xfrm>
                <a:off x="2581692" y="1154258"/>
                <a:ext cx="1318573" cy="4796541"/>
                <a:chOff x="837327" y="743574"/>
                <a:chExt cx="1318573" cy="4796541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DA3EA12-3C7E-473B-9D1B-B96FD915F270}"/>
                    </a:ext>
                  </a:extLst>
                </p:cNvPr>
                <p:cNvGrpSpPr/>
                <p:nvPr/>
              </p:nvGrpSpPr>
              <p:grpSpPr>
                <a:xfrm>
                  <a:off x="1183284" y="743574"/>
                  <a:ext cx="711633" cy="4242954"/>
                  <a:chOff x="1390548" y="713094"/>
                  <a:chExt cx="711633" cy="4242954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D2937396-78BA-486E-944D-1839B6EDE7FB}"/>
                      </a:ext>
                    </a:extLst>
                  </p:cNvPr>
                  <p:cNvSpPr/>
                  <p:nvPr/>
                </p:nvSpPr>
                <p:spPr>
                  <a:xfrm>
                    <a:off x="1390548" y="449884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33B86B9-12A6-46D6-A65A-30DC61F1F283}"/>
                      </a:ext>
                    </a:extLst>
                  </p:cNvPr>
                  <p:cNvSpPr/>
                  <p:nvPr/>
                </p:nvSpPr>
                <p:spPr>
                  <a:xfrm>
                    <a:off x="1432589" y="2736082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A06E5DFC-3E93-40F8-960B-DAFACF176A53}"/>
                      </a:ext>
                    </a:extLst>
                  </p:cNvPr>
                  <p:cNvSpPr/>
                  <p:nvPr/>
                </p:nvSpPr>
                <p:spPr>
                  <a:xfrm>
                    <a:off x="1462101" y="713094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E6534B5-1AA5-4C9E-8BA4-F468F0315F8D}"/>
                      </a:ext>
                    </a:extLst>
                  </p:cNvPr>
                  <p:cNvSpPr/>
                  <p:nvPr/>
                </p:nvSpPr>
                <p:spPr>
                  <a:xfrm>
                    <a:off x="1403162" y="358899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D11A736-4B88-405F-B2AF-572BE9D186DB}"/>
                      </a:ext>
                    </a:extLst>
                  </p:cNvPr>
                  <p:cNvSpPr/>
                  <p:nvPr/>
                </p:nvSpPr>
                <p:spPr>
                  <a:xfrm>
                    <a:off x="1445919" y="143866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3CF0A16-FC41-41D6-88F8-1220A0ADDCB5}"/>
                      </a:ext>
                    </a:extLst>
                  </p:cNvPr>
                  <p:cNvSpPr/>
                  <p:nvPr/>
                </p:nvSpPr>
                <p:spPr>
                  <a:xfrm>
                    <a:off x="1426952" y="216126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</p:grpSp>
            <p:cxnSp>
              <p:nvCxnSpPr>
                <p:cNvPr id="76" name="Connector: Elbow 75">
                  <a:extLst>
                    <a:ext uri="{FF2B5EF4-FFF2-40B4-BE49-F238E27FC236}">
                      <a16:creationId xmlns:a16="http://schemas.microsoft.com/office/drawing/2014/main" id="{B65F5205-B28E-43EB-9093-BCF95EB51759}"/>
                    </a:ext>
                  </a:extLst>
                </p:cNvPr>
                <p:cNvCxnSpPr>
                  <a:cxnSpLocks/>
                  <a:stCxn id="19" idx="1"/>
                  <a:endCxn id="41" idx="0"/>
                </p:cNvCxnSpPr>
                <p:nvPr/>
              </p:nvCxnSpPr>
              <p:spPr>
                <a:xfrm rot="10800000" flipV="1">
                  <a:off x="837328" y="4757927"/>
                  <a:ext cx="345957" cy="78218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: Elbow 76">
                  <a:extLst>
                    <a:ext uri="{FF2B5EF4-FFF2-40B4-BE49-F238E27FC236}">
                      <a16:creationId xmlns:a16="http://schemas.microsoft.com/office/drawing/2014/main" id="{7CE8426A-8F19-447D-951A-8A3502FF1869}"/>
                    </a:ext>
                  </a:extLst>
                </p:cNvPr>
                <p:cNvCxnSpPr>
                  <a:cxnSpLocks/>
                  <a:stCxn id="24" idx="1"/>
                  <a:endCxn id="41" idx="0"/>
                </p:cNvCxnSpPr>
                <p:nvPr/>
              </p:nvCxnSpPr>
              <p:spPr>
                <a:xfrm rot="10800000" flipV="1">
                  <a:off x="837328" y="3848069"/>
                  <a:ext cx="358571" cy="169204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: Elbow 77">
                  <a:extLst>
                    <a:ext uri="{FF2B5EF4-FFF2-40B4-BE49-F238E27FC236}">
                      <a16:creationId xmlns:a16="http://schemas.microsoft.com/office/drawing/2014/main" id="{63E6EB57-71FE-4D61-A984-0573F342F122}"/>
                    </a:ext>
                  </a:extLst>
                </p:cNvPr>
                <p:cNvCxnSpPr>
                  <a:cxnSpLocks/>
                  <a:stCxn id="20" idx="1"/>
                  <a:endCxn id="41" idx="0"/>
                </p:cNvCxnSpPr>
                <p:nvPr/>
              </p:nvCxnSpPr>
              <p:spPr>
                <a:xfrm rot="10800000" flipV="1">
                  <a:off x="837327" y="2995161"/>
                  <a:ext cx="387998" cy="2544953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: Elbow 78">
                  <a:extLst>
                    <a:ext uri="{FF2B5EF4-FFF2-40B4-BE49-F238E27FC236}">
                      <a16:creationId xmlns:a16="http://schemas.microsoft.com/office/drawing/2014/main" id="{227DAF40-792A-48D6-9779-5FC221D47D8C}"/>
                    </a:ext>
                  </a:extLst>
                </p:cNvPr>
                <p:cNvCxnSpPr>
                  <a:cxnSpLocks/>
                  <a:stCxn id="26" idx="1"/>
                  <a:endCxn id="41" idx="0"/>
                </p:cNvCxnSpPr>
                <p:nvPr/>
              </p:nvCxnSpPr>
              <p:spPr>
                <a:xfrm rot="10800000" flipV="1">
                  <a:off x="837328" y="2420345"/>
                  <a:ext cx="382361" cy="311977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: Elbow 79">
                  <a:extLst>
                    <a:ext uri="{FF2B5EF4-FFF2-40B4-BE49-F238E27FC236}">
                      <a16:creationId xmlns:a16="http://schemas.microsoft.com/office/drawing/2014/main" id="{2D13C931-B3CE-4F41-AB8A-FC9F39B1B5EF}"/>
                    </a:ext>
                  </a:extLst>
                </p:cNvPr>
                <p:cNvCxnSpPr>
                  <a:cxnSpLocks/>
                  <a:stCxn id="25" idx="1"/>
                  <a:endCxn id="41" idx="0"/>
                </p:cNvCxnSpPr>
                <p:nvPr/>
              </p:nvCxnSpPr>
              <p:spPr>
                <a:xfrm rot="10800000" flipV="1">
                  <a:off x="837327" y="1697739"/>
                  <a:ext cx="401328" cy="384237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098918F-71FB-49E0-A714-459219283F00}"/>
                    </a:ext>
                  </a:extLst>
                </p:cNvPr>
                <p:cNvCxnSpPr>
                  <a:cxnSpLocks/>
                  <a:stCxn id="21" idx="3"/>
                  <a:endCxn id="8" idx="1"/>
                </p:cNvCxnSpPr>
                <p:nvPr/>
              </p:nvCxnSpPr>
              <p:spPr>
                <a:xfrm flipV="1">
                  <a:off x="1894917" y="968948"/>
                  <a:ext cx="259911" cy="32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2F5FB1F4-2641-4DAF-823C-579ABB5A73DA}"/>
                    </a:ext>
                  </a:extLst>
                </p:cNvPr>
                <p:cNvCxnSpPr>
                  <a:cxnSpLocks/>
                  <a:stCxn id="25" idx="3"/>
                  <a:endCxn id="9" idx="1"/>
                </p:cNvCxnSpPr>
                <p:nvPr/>
              </p:nvCxnSpPr>
              <p:spPr>
                <a:xfrm flipV="1">
                  <a:off x="1878735" y="1691888"/>
                  <a:ext cx="277165" cy="5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3B99DC33-C4DA-4056-9B33-FFA58EA53324}"/>
                    </a:ext>
                  </a:extLst>
                </p:cNvPr>
                <p:cNvCxnSpPr>
                  <a:cxnSpLocks/>
                  <a:stCxn id="26" idx="3"/>
                  <a:endCxn id="11" idx="1"/>
                </p:cNvCxnSpPr>
                <p:nvPr/>
              </p:nvCxnSpPr>
              <p:spPr>
                <a:xfrm flipV="1">
                  <a:off x="1859768" y="2414909"/>
                  <a:ext cx="293335" cy="54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E45F92D-4A9C-4929-B8E9-D4A3DC995A72}"/>
                    </a:ext>
                  </a:extLst>
                </p:cNvPr>
                <p:cNvCxnSpPr>
                  <a:cxnSpLocks/>
                  <a:stCxn id="20" idx="3"/>
                  <a:endCxn id="10" idx="1"/>
                </p:cNvCxnSpPr>
                <p:nvPr/>
              </p:nvCxnSpPr>
              <p:spPr>
                <a:xfrm flipV="1">
                  <a:off x="1865405" y="2992551"/>
                  <a:ext cx="286871" cy="26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909A160A-C297-4614-9712-B872A245BFB4}"/>
                    </a:ext>
                  </a:extLst>
                </p:cNvPr>
                <p:cNvCxnSpPr>
                  <a:cxnSpLocks/>
                  <a:stCxn id="24" idx="3"/>
                  <a:endCxn id="13" idx="1"/>
                </p:cNvCxnSpPr>
                <p:nvPr/>
              </p:nvCxnSpPr>
              <p:spPr>
                <a:xfrm>
                  <a:off x="1835978" y="3848070"/>
                  <a:ext cx="315725" cy="14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000D19D-B71E-4E79-800A-D8D65F00BA67}"/>
                    </a:ext>
                  </a:extLst>
                </p:cNvPr>
                <p:cNvCxnSpPr>
                  <a:cxnSpLocks/>
                  <a:stCxn id="19" idx="3"/>
                  <a:endCxn id="12" idx="1"/>
                </p:cNvCxnSpPr>
                <p:nvPr/>
              </p:nvCxnSpPr>
              <p:spPr>
                <a:xfrm>
                  <a:off x="1823364" y="4757928"/>
                  <a:ext cx="330136" cy="2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C8AD7E4-55F4-4915-B77F-4FF0907306B4}"/>
                  </a:ext>
                </a:extLst>
              </p:cNvPr>
              <p:cNvGrpSpPr/>
              <p:nvPr/>
            </p:nvGrpSpPr>
            <p:grpSpPr>
              <a:xfrm>
                <a:off x="8468068" y="1151416"/>
                <a:ext cx="1142241" cy="4882828"/>
                <a:chOff x="6723703" y="740732"/>
                <a:chExt cx="1142241" cy="488282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4FA75C7-D5E9-4F6B-A8F0-0A482E760039}"/>
                    </a:ext>
                  </a:extLst>
                </p:cNvPr>
                <p:cNvGrpSpPr/>
                <p:nvPr/>
              </p:nvGrpSpPr>
              <p:grpSpPr>
                <a:xfrm>
                  <a:off x="6939614" y="740732"/>
                  <a:ext cx="688386" cy="4247824"/>
                  <a:chOff x="6882695" y="671834"/>
                  <a:chExt cx="688386" cy="4333208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09C4DFC-E021-4D48-89B8-BCCDC88B806F}"/>
                      </a:ext>
                    </a:extLst>
                  </p:cNvPr>
                  <p:cNvSpPr/>
                  <p:nvPr/>
                </p:nvSpPr>
                <p:spPr>
                  <a:xfrm>
                    <a:off x="6930519" y="671834"/>
                    <a:ext cx="640080" cy="457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AA8249B-A49D-483F-ABC0-4397C560637A}"/>
                      </a:ext>
                    </a:extLst>
                  </p:cNvPr>
                  <p:cNvSpPr/>
                  <p:nvPr/>
                </p:nvSpPr>
                <p:spPr>
                  <a:xfrm>
                    <a:off x="6916418" y="215812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6C8D2A7-9766-4697-8932-4839DE8F9269}"/>
                      </a:ext>
                    </a:extLst>
                  </p:cNvPr>
                  <p:cNvSpPr/>
                  <p:nvPr/>
                </p:nvSpPr>
                <p:spPr>
                  <a:xfrm>
                    <a:off x="6902542" y="362097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E762FED-34A8-4829-8421-37DDCA635150}"/>
                      </a:ext>
                    </a:extLst>
                  </p:cNvPr>
                  <p:cNvSpPr/>
                  <p:nvPr/>
                </p:nvSpPr>
                <p:spPr>
                  <a:xfrm>
                    <a:off x="6931001" y="1415527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A3E0D018-86E2-48E0-9EC8-D07B1DC251D9}"/>
                      </a:ext>
                    </a:extLst>
                  </p:cNvPr>
                  <p:cNvSpPr/>
                  <p:nvPr/>
                </p:nvSpPr>
                <p:spPr>
                  <a:xfrm>
                    <a:off x="6882695" y="4547841"/>
                    <a:ext cx="640080" cy="4572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300B716-DBA8-471C-865E-BABB6615410B}"/>
                      </a:ext>
                    </a:extLst>
                  </p:cNvPr>
                  <p:cNvSpPr/>
                  <p:nvPr/>
                </p:nvSpPr>
                <p:spPr>
                  <a:xfrm>
                    <a:off x="6906184" y="273810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B1152DC-FADB-433F-9169-ACBBE47BA398}"/>
                    </a:ext>
                  </a:extLst>
                </p:cNvPr>
                <p:cNvGrpSpPr/>
                <p:nvPr/>
              </p:nvGrpSpPr>
              <p:grpSpPr>
                <a:xfrm>
                  <a:off x="7579694" y="964827"/>
                  <a:ext cx="286250" cy="4658733"/>
                  <a:chOff x="7579694" y="964827"/>
                  <a:chExt cx="286250" cy="4658733"/>
                </a:xfrm>
              </p:grpSpPr>
              <p:cxnSp>
                <p:nvCxnSpPr>
                  <p:cNvPr id="50" name="Connector: Elbow 49">
                    <a:extLst>
                      <a:ext uri="{FF2B5EF4-FFF2-40B4-BE49-F238E27FC236}">
                        <a16:creationId xmlns:a16="http://schemas.microsoft.com/office/drawing/2014/main" id="{ED4BD561-AAB5-40FB-8C50-B6DF98216414}"/>
                      </a:ext>
                    </a:extLst>
                  </p:cNvPr>
                  <p:cNvCxnSpPr>
                    <a:cxnSpLocks/>
                    <a:stCxn id="22" idx="3"/>
                    <a:endCxn id="42" idx="0"/>
                  </p:cNvCxnSpPr>
                  <p:nvPr/>
                </p:nvCxnSpPr>
                <p:spPr>
                  <a:xfrm>
                    <a:off x="7579694" y="4764460"/>
                    <a:ext cx="286250" cy="859100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or: Elbow 57">
                    <a:extLst>
                      <a:ext uri="{FF2B5EF4-FFF2-40B4-BE49-F238E27FC236}">
                        <a16:creationId xmlns:a16="http://schemas.microsoft.com/office/drawing/2014/main" id="{3E135E94-896B-4AE2-BCD5-A1D0FD028721}"/>
                      </a:ext>
                    </a:extLst>
                  </p:cNvPr>
                  <p:cNvCxnSpPr>
                    <a:cxnSpLocks/>
                    <a:stCxn id="17" idx="3"/>
                    <a:endCxn id="42" idx="0"/>
                  </p:cNvCxnSpPr>
                  <p:nvPr/>
                </p:nvCxnSpPr>
                <p:spPr>
                  <a:xfrm>
                    <a:off x="7599541" y="3855853"/>
                    <a:ext cx="266403" cy="1767707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or: Elbow 60">
                    <a:extLst>
                      <a:ext uri="{FF2B5EF4-FFF2-40B4-BE49-F238E27FC236}">
                        <a16:creationId xmlns:a16="http://schemas.microsoft.com/office/drawing/2014/main" id="{ACDF1E48-6C63-4E43-8BE6-06B7B9A231C6}"/>
                      </a:ext>
                    </a:extLst>
                  </p:cNvPr>
                  <p:cNvCxnSpPr>
                    <a:cxnSpLocks/>
                    <a:stCxn id="23" idx="3"/>
                    <a:endCxn id="42" idx="0"/>
                  </p:cNvCxnSpPr>
                  <p:nvPr/>
                </p:nvCxnSpPr>
                <p:spPr>
                  <a:xfrm>
                    <a:off x="7603183" y="2990384"/>
                    <a:ext cx="262761" cy="2633176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or: Elbow 63">
                    <a:extLst>
                      <a:ext uri="{FF2B5EF4-FFF2-40B4-BE49-F238E27FC236}">
                        <a16:creationId xmlns:a16="http://schemas.microsoft.com/office/drawing/2014/main" id="{6C016144-4E36-48C3-A730-6E883BAC39FB}"/>
                      </a:ext>
                    </a:extLst>
                  </p:cNvPr>
                  <p:cNvCxnSpPr>
                    <a:cxnSpLocks/>
                    <a:stCxn id="16" idx="3"/>
                    <a:endCxn id="42" idx="0"/>
                  </p:cNvCxnSpPr>
                  <p:nvPr/>
                </p:nvCxnSpPr>
                <p:spPr>
                  <a:xfrm>
                    <a:off x="7613417" y="2421835"/>
                    <a:ext cx="252527" cy="3201725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ctor: Elbow 66">
                    <a:extLst>
                      <a:ext uri="{FF2B5EF4-FFF2-40B4-BE49-F238E27FC236}">
                        <a16:creationId xmlns:a16="http://schemas.microsoft.com/office/drawing/2014/main" id="{54A41CF9-A262-4266-B3DD-49399ECACC72}"/>
                      </a:ext>
                    </a:extLst>
                  </p:cNvPr>
                  <p:cNvCxnSpPr>
                    <a:cxnSpLocks/>
                    <a:stCxn id="18" idx="3"/>
                    <a:endCxn id="42" idx="0"/>
                  </p:cNvCxnSpPr>
                  <p:nvPr/>
                </p:nvCxnSpPr>
                <p:spPr>
                  <a:xfrm>
                    <a:off x="7628000" y="1693867"/>
                    <a:ext cx="237944" cy="392969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or: Elbow 69">
                    <a:extLst>
                      <a:ext uri="{FF2B5EF4-FFF2-40B4-BE49-F238E27FC236}">
                        <a16:creationId xmlns:a16="http://schemas.microsoft.com/office/drawing/2014/main" id="{83FFDD8C-9F20-4C66-8AC7-54B7AF27267D}"/>
                      </a:ext>
                    </a:extLst>
                  </p:cNvPr>
                  <p:cNvCxnSpPr>
                    <a:cxnSpLocks/>
                    <a:stCxn id="15" idx="3"/>
                    <a:endCxn id="42" idx="0"/>
                  </p:cNvCxnSpPr>
                  <p:nvPr/>
                </p:nvCxnSpPr>
                <p:spPr>
                  <a:xfrm>
                    <a:off x="7627518" y="964827"/>
                    <a:ext cx="238426" cy="465873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9161537-5332-4457-9E91-9DAADDD3D42D}"/>
                    </a:ext>
                  </a:extLst>
                </p:cNvPr>
                <p:cNvCxnSpPr>
                  <a:cxnSpLocks/>
                  <a:stCxn id="8" idx="3"/>
                  <a:endCxn id="15" idx="1"/>
                </p:cNvCxnSpPr>
                <p:nvPr/>
              </p:nvCxnSpPr>
              <p:spPr>
                <a:xfrm flipV="1">
                  <a:off x="6726828" y="964827"/>
                  <a:ext cx="260610" cy="4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440230-3C9F-4B1A-A7C0-73408199E36B}"/>
                    </a:ext>
                  </a:extLst>
                </p:cNvPr>
                <p:cNvCxnSpPr>
                  <a:cxnSpLocks/>
                  <a:stCxn id="9" idx="3"/>
                  <a:endCxn id="18" idx="1"/>
                </p:cNvCxnSpPr>
                <p:nvPr/>
              </p:nvCxnSpPr>
              <p:spPr>
                <a:xfrm>
                  <a:off x="6727900" y="1691888"/>
                  <a:ext cx="260020" cy="19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4C22354-49C8-4908-835C-35A6CA797B92}"/>
                    </a:ext>
                  </a:extLst>
                </p:cNvPr>
                <p:cNvCxnSpPr>
                  <a:cxnSpLocks/>
                  <a:stCxn id="11" idx="3"/>
                  <a:endCxn id="16" idx="1"/>
                </p:cNvCxnSpPr>
                <p:nvPr/>
              </p:nvCxnSpPr>
              <p:spPr>
                <a:xfrm>
                  <a:off x="6725103" y="2414909"/>
                  <a:ext cx="248234" cy="69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4475F92B-5807-4C48-9216-A5B07969B605}"/>
                    </a:ext>
                  </a:extLst>
                </p:cNvPr>
                <p:cNvCxnSpPr>
                  <a:cxnSpLocks/>
                  <a:stCxn id="12" idx="3"/>
                  <a:endCxn id="22" idx="1"/>
                </p:cNvCxnSpPr>
                <p:nvPr/>
              </p:nvCxnSpPr>
              <p:spPr>
                <a:xfrm>
                  <a:off x="6725500" y="4759960"/>
                  <a:ext cx="214114" cy="45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90FAEEE-01D7-483E-A323-B61BE74023BF}"/>
                    </a:ext>
                  </a:extLst>
                </p:cNvPr>
                <p:cNvCxnSpPr>
                  <a:cxnSpLocks/>
                  <a:stCxn id="10" idx="3"/>
                  <a:endCxn id="23" idx="1"/>
                </p:cNvCxnSpPr>
                <p:nvPr/>
              </p:nvCxnSpPr>
              <p:spPr>
                <a:xfrm flipV="1">
                  <a:off x="6724276" y="2990384"/>
                  <a:ext cx="238827" cy="21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8B1E2BA1-C655-4826-B2F7-E3C3A6D77F63}"/>
                    </a:ext>
                  </a:extLst>
                </p:cNvPr>
                <p:cNvCxnSpPr>
                  <a:cxnSpLocks/>
                  <a:stCxn id="13" idx="3"/>
                  <a:endCxn id="17" idx="1"/>
                </p:cNvCxnSpPr>
                <p:nvPr/>
              </p:nvCxnSpPr>
              <p:spPr>
                <a:xfrm>
                  <a:off x="6723703" y="3849523"/>
                  <a:ext cx="235758" cy="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92014B6-98FF-4F9F-A97E-8BD773FF0AD0}"/>
                </a:ext>
              </a:extLst>
            </p:cNvPr>
            <p:cNvSpPr txBox="1"/>
            <p:nvPr/>
          </p:nvSpPr>
          <p:spPr>
            <a:xfrm>
              <a:off x="4371219" y="6488765"/>
              <a:ext cx="3621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http://csanr.wsu.edu/whats-the-problem-with-my-soil/</a:t>
              </a:r>
            </a:p>
          </p:txBody>
        </p:sp>
      </p:grp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DDD1423-F137-2EA4-D631-1FFC5474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05" y="732323"/>
            <a:ext cx="2231310" cy="11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Blood Is Drawn: Procedure, Tips to Relax, and More">
            <a:extLst>
              <a:ext uri="{FF2B5EF4-FFF2-40B4-BE49-F238E27FC236}">
                <a16:creationId xmlns:a16="http://schemas.microsoft.com/office/drawing/2014/main" id="{C4F3B45C-B3D5-7172-3004-3992103A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54" y="2035897"/>
            <a:ext cx="1823805" cy="13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SE Cardiac Assessment System for Exercise Testing | GE Healthcare">
            <a:extLst>
              <a:ext uri="{FF2B5EF4-FFF2-40B4-BE49-F238E27FC236}">
                <a16:creationId xmlns:a16="http://schemas.microsoft.com/office/drawing/2014/main" id="{74845891-4737-A8DF-0135-E14A283FA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3398" r="3540" b="2907"/>
          <a:stretch/>
        </p:blipFill>
        <p:spPr bwMode="auto">
          <a:xfrm>
            <a:off x="9558603" y="3541602"/>
            <a:ext cx="1934913" cy="13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8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30"/>
          <p:cNvGrpSpPr>
            <a:grpSpLocks/>
          </p:cNvGrpSpPr>
          <p:nvPr/>
        </p:nvGrpSpPr>
        <p:grpSpPr bwMode="auto">
          <a:xfrm>
            <a:off x="4671060" y="1001714"/>
            <a:ext cx="6419850" cy="4789731"/>
            <a:chOff x="1418736" y="1276532"/>
            <a:chExt cx="6419990" cy="4790549"/>
          </a:xfrm>
        </p:grpSpPr>
        <p:sp>
          <p:nvSpPr>
            <p:cNvPr id="73746" name="Rectangle 31"/>
            <p:cNvSpPr>
              <a:spLocks/>
            </p:cNvSpPr>
            <p:nvPr/>
          </p:nvSpPr>
          <p:spPr bwMode="auto">
            <a:xfrm>
              <a:off x="1427841" y="1276532"/>
              <a:ext cx="3200400" cy="228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>
                  <a:latin typeface="Calibri" panose="020F0502020204030204" pitchFamily="34" charset="0"/>
                </a:rPr>
                <a:t>Tissue - </a:t>
              </a:r>
              <a:r>
                <a:rPr lang="en-US" altLang="en-US" sz="2800" b="1">
                  <a:latin typeface="Calibri" panose="020F0502020204030204" pitchFamily="34" charset="0"/>
                </a:rPr>
                <a:t>Low</a:t>
              </a:r>
            </a:p>
            <a:p>
              <a:pPr algn="ctr"/>
              <a:r>
                <a:rPr lang="en-US" altLang="en-US" sz="2800">
                  <a:latin typeface="Calibri" panose="020F0502020204030204" pitchFamily="34" charset="0"/>
                </a:rPr>
                <a:t>Soil - </a:t>
              </a:r>
              <a:r>
                <a:rPr lang="en-US" altLang="en-US" sz="2800" b="1">
                  <a:latin typeface="Calibri" panose="020F0502020204030204" pitchFamily="34" charset="0"/>
                </a:rPr>
                <a:t>High</a:t>
              </a:r>
            </a:p>
            <a:p>
              <a:pPr algn="ctr"/>
              <a:endParaRPr lang="en-US" altLang="en-US" sz="2800">
                <a:latin typeface="Calibri" panose="020F0502020204030204" pitchFamily="34" charset="0"/>
              </a:endParaRPr>
            </a:p>
            <a:p>
              <a:pPr algn="ctr"/>
              <a:endParaRPr lang="en-US" altLang="en-US" sz="2800">
                <a:latin typeface="Calibri" panose="020F0502020204030204" pitchFamily="34" charset="0"/>
              </a:endParaRPr>
            </a:p>
            <a:p>
              <a:pPr algn="ctr"/>
              <a:endParaRPr lang="en-US" altLang="en-US" sz="2800">
                <a:latin typeface="Calibri" panose="020F0502020204030204" pitchFamily="34" charset="0"/>
              </a:endParaRPr>
            </a:p>
          </p:txBody>
        </p:sp>
        <p:sp>
          <p:nvSpPr>
            <p:cNvPr id="73747" name="TextBox 32"/>
            <p:cNvSpPr txBox="1">
              <a:spLocks noChangeArrowheads="1"/>
            </p:cNvSpPr>
            <p:nvPr/>
          </p:nvSpPr>
          <p:spPr bwMode="auto">
            <a:xfrm>
              <a:off x="1638319" y="2351885"/>
              <a:ext cx="2888546" cy="143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altLang="en-US" b="1" dirty="0">
                  <a:latin typeface="Calibri" panose="020F0502020204030204" pitchFamily="34" charset="0"/>
                </a:rPr>
                <a:t>Root or Water Problem?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en-US" b="1" dirty="0">
                  <a:latin typeface="Calibri" panose="020F0502020204030204" pitchFamily="34" charset="0"/>
                </a:rPr>
                <a:t>“False/Transient Deficiency”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en-US" b="1" dirty="0">
                  <a:latin typeface="Calibri" panose="020F0502020204030204" pitchFamily="34" charset="0"/>
                </a:rPr>
                <a:t>Rapid growth (dilution)?</a:t>
              </a:r>
            </a:p>
            <a:p>
              <a:pPr algn="ctr">
                <a:spcAft>
                  <a:spcPts val="600"/>
                </a:spcAft>
              </a:pPr>
              <a:endParaRPr lang="en-US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>
              <a:spLocks/>
            </p:cNvSpPr>
            <p:nvPr/>
          </p:nvSpPr>
          <p:spPr bwMode="auto">
            <a:xfrm>
              <a:off x="1418736" y="3569274"/>
              <a:ext cx="3200470" cy="228480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Tissue -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Low</a:t>
              </a:r>
            </a:p>
            <a:p>
              <a:pPr algn="ctr" eaLnBrk="0" hangingPunct="0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Soil -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Low</a:t>
              </a:r>
            </a:p>
            <a:p>
              <a:pPr algn="ctr" eaLnBrk="0" hangingPunct="0">
                <a:defRPr/>
              </a:pP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pPr algn="ctr" eaLnBrk="0" hangingPunct="0">
                <a:defRPr/>
              </a:pP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pPr algn="ctr" eaLnBrk="0" hangingPunct="0">
                <a:defRPr/>
              </a:pP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3749" name="Rectangle 34"/>
            <p:cNvSpPr>
              <a:spLocks/>
            </p:cNvSpPr>
            <p:nvPr/>
          </p:nvSpPr>
          <p:spPr bwMode="auto">
            <a:xfrm>
              <a:off x="4638326" y="1288139"/>
              <a:ext cx="3200400" cy="228600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>
                  <a:latin typeface="Calibri" panose="020F0502020204030204" pitchFamily="34" charset="0"/>
                </a:rPr>
                <a:t>Tissue - </a:t>
              </a:r>
              <a:r>
                <a:rPr lang="en-US" altLang="en-US" sz="2800" b="1">
                  <a:latin typeface="Calibri" panose="020F0502020204030204" pitchFamily="34" charset="0"/>
                </a:rPr>
                <a:t>High</a:t>
              </a:r>
            </a:p>
            <a:p>
              <a:pPr algn="ctr"/>
              <a:r>
                <a:rPr lang="en-US" altLang="en-US" sz="2800">
                  <a:latin typeface="Calibri" panose="020F0502020204030204" pitchFamily="34" charset="0"/>
                </a:rPr>
                <a:t>Soil - </a:t>
              </a:r>
              <a:r>
                <a:rPr lang="en-US" altLang="en-US" sz="2800" b="1">
                  <a:latin typeface="Calibri" panose="020F0502020204030204" pitchFamily="34" charset="0"/>
                </a:rPr>
                <a:t>High</a:t>
              </a:r>
            </a:p>
            <a:p>
              <a:pPr algn="ctr"/>
              <a:endParaRPr lang="en-US" altLang="en-US" sz="2800">
                <a:latin typeface="Calibri" panose="020F0502020204030204" pitchFamily="34" charset="0"/>
              </a:endParaRPr>
            </a:p>
            <a:p>
              <a:pPr algn="ctr"/>
              <a:endParaRPr lang="en-US" altLang="en-US" sz="2800">
                <a:latin typeface="Calibri" panose="020F0502020204030204" pitchFamily="34" charset="0"/>
              </a:endParaRPr>
            </a:p>
            <a:p>
              <a:pPr algn="ctr"/>
              <a:endParaRPr lang="en-US" altLang="en-US" sz="2800"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4628731" y="3583563"/>
              <a:ext cx="3200470" cy="228639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Tissue -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High</a:t>
              </a:r>
            </a:p>
            <a:p>
              <a:pPr algn="ctr" eaLnBrk="0" hangingPunct="0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Soil -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Low</a:t>
              </a:r>
            </a:p>
            <a:p>
              <a:pPr algn="ctr" eaLnBrk="0" hangingPunct="0">
                <a:defRPr/>
              </a:pP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pPr algn="ctr" eaLnBrk="0" hangingPunct="0">
                <a:defRPr/>
              </a:pP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pPr algn="ctr" eaLnBrk="0" hangingPunct="0">
                <a:defRPr/>
              </a:pP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3751" name="TextBox 36"/>
            <p:cNvSpPr txBox="1">
              <a:spLocks noChangeArrowheads="1"/>
            </p:cNvSpPr>
            <p:nvPr/>
          </p:nvSpPr>
          <p:spPr bwMode="auto">
            <a:xfrm>
              <a:off x="5311702" y="2436544"/>
              <a:ext cx="2111906" cy="72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altLang="en-US" b="1">
                  <a:latin typeface="Calibri" panose="020F0502020204030204" pitchFamily="34" charset="0"/>
                </a:rPr>
                <a:t>Too much nutrient –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en-US" b="1">
                  <a:latin typeface="Calibri" panose="020F0502020204030204" pitchFamily="34" charset="0"/>
                </a:rPr>
                <a:t>Hold back!</a:t>
              </a:r>
            </a:p>
          </p:txBody>
        </p:sp>
        <p:sp>
          <p:nvSpPr>
            <p:cNvPr id="73752" name="TextBox 37"/>
            <p:cNvSpPr txBox="1">
              <a:spLocks noChangeArrowheads="1"/>
            </p:cNvSpPr>
            <p:nvPr/>
          </p:nvSpPr>
          <p:spPr bwMode="auto">
            <a:xfrm>
              <a:off x="1874494" y="4654816"/>
              <a:ext cx="2314593" cy="107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altLang="en-US" b="1">
                  <a:latin typeface="Calibri" panose="020F0502020204030204" pitchFamily="34" charset="0"/>
                </a:rPr>
                <a:t>Not enough nutrient –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en-US" b="1">
                  <a:latin typeface="Calibri" panose="020F0502020204030204" pitchFamily="34" charset="0"/>
                </a:rPr>
                <a:t>Add some!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en-US" b="1">
                  <a:latin typeface="Calibri" panose="020F0502020204030204" pitchFamily="34" charset="0"/>
                </a:rPr>
                <a:t>“True deficiency”</a:t>
              </a:r>
            </a:p>
          </p:txBody>
        </p:sp>
        <p:sp>
          <p:nvSpPr>
            <p:cNvPr id="73753" name="TextBox 38"/>
            <p:cNvSpPr txBox="1">
              <a:spLocks noChangeArrowheads="1"/>
            </p:cNvSpPr>
            <p:nvPr/>
          </p:nvSpPr>
          <p:spPr bwMode="auto">
            <a:xfrm>
              <a:off x="4959803" y="4635676"/>
              <a:ext cx="2578647" cy="143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altLang="en-US" b="1" dirty="0">
                  <a:latin typeface="Calibri" panose="020F0502020204030204" pitchFamily="34" charset="0"/>
                </a:rPr>
                <a:t>Stressed, stunted plants?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en-US" i="1" dirty="0">
                  <a:latin typeface="Calibri" panose="020F0502020204030204" pitchFamily="34" charset="0"/>
                </a:rPr>
                <a:t>(concentration)</a:t>
              </a:r>
            </a:p>
            <a:p>
              <a:pPr algn="ctr">
                <a:spcAft>
                  <a:spcPts val="600"/>
                </a:spcAft>
              </a:pPr>
              <a:r>
                <a:rPr lang="en-US" altLang="en-US" b="1" dirty="0">
                  <a:latin typeface="Calibri" panose="020F0502020204030204" pitchFamily="34" charset="0"/>
                </a:rPr>
                <a:t>Sample contamination?</a:t>
              </a:r>
            </a:p>
            <a:p>
              <a:pPr algn="ctr">
                <a:spcAft>
                  <a:spcPts val="600"/>
                </a:spcAft>
              </a:pPr>
              <a:endParaRPr lang="en-US" altLang="en-US" i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3730" name="Group 27"/>
          <p:cNvGrpSpPr>
            <a:grpSpLocks/>
          </p:cNvGrpSpPr>
          <p:nvPr/>
        </p:nvGrpSpPr>
        <p:grpSpPr bwMode="auto">
          <a:xfrm>
            <a:off x="3680468" y="1020763"/>
            <a:ext cx="7404093" cy="5482342"/>
            <a:chOff x="419402" y="1278456"/>
            <a:chExt cx="7403817" cy="5482416"/>
          </a:xfrm>
        </p:grpSpPr>
        <p:sp>
          <p:nvSpPr>
            <p:cNvPr id="73736" name="TextBox 4"/>
            <p:cNvSpPr txBox="1">
              <a:spLocks noChangeArrowheads="1"/>
            </p:cNvSpPr>
            <p:nvPr/>
          </p:nvSpPr>
          <p:spPr bwMode="auto">
            <a:xfrm>
              <a:off x="6157862" y="2842582"/>
              <a:ext cx="290453" cy="3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</a:rPr>
                <a:t>  </a:t>
              </a:r>
            </a:p>
          </p:txBody>
        </p:sp>
        <p:sp>
          <p:nvSpPr>
            <p:cNvPr id="73737" name="Rectangle 12"/>
            <p:cNvSpPr>
              <a:spLocks noChangeArrowheads="1"/>
            </p:cNvSpPr>
            <p:nvPr/>
          </p:nvSpPr>
          <p:spPr bwMode="auto">
            <a:xfrm>
              <a:off x="1413953" y="1278456"/>
              <a:ext cx="6409266" cy="458046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cxnSp>
          <p:nvCxnSpPr>
            <p:cNvPr id="73738" name="Straight Connector 14"/>
            <p:cNvCxnSpPr>
              <a:cxnSpLocks noChangeShapeType="1"/>
              <a:stCxn id="73737" idx="0"/>
            </p:cNvCxnSpPr>
            <p:nvPr/>
          </p:nvCxnSpPr>
          <p:spPr bwMode="auto">
            <a:xfrm>
              <a:off x="4618586" y="1278456"/>
              <a:ext cx="29606" cy="4605875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3739" name="Straight Connector 15"/>
            <p:cNvCxnSpPr>
              <a:cxnSpLocks noChangeShapeType="1"/>
              <a:endCxn id="73737" idx="3"/>
            </p:cNvCxnSpPr>
            <p:nvPr/>
          </p:nvCxnSpPr>
          <p:spPr bwMode="auto">
            <a:xfrm>
              <a:off x="1388525" y="3564464"/>
              <a:ext cx="6434694" cy="422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3740" name="TextBox 18"/>
            <p:cNvSpPr txBox="1">
              <a:spLocks noChangeArrowheads="1"/>
            </p:cNvSpPr>
            <p:nvPr/>
          </p:nvSpPr>
          <p:spPr bwMode="auto">
            <a:xfrm>
              <a:off x="3293522" y="6299201"/>
              <a:ext cx="2584586" cy="461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b="1" dirty="0">
                  <a:latin typeface="Calibri" panose="020F0502020204030204" pitchFamily="34" charset="0"/>
                </a:rPr>
                <a:t>PLANT</a:t>
              </a:r>
              <a:r>
                <a:rPr lang="en-US" altLang="en-US" sz="2000" b="1" dirty="0">
                  <a:latin typeface="Calibri" panose="020F0502020204030204" pitchFamily="34" charset="0"/>
                </a:rPr>
                <a:t> analysis result</a:t>
              </a:r>
            </a:p>
          </p:txBody>
        </p:sp>
        <p:sp>
          <p:nvSpPr>
            <p:cNvPr id="73741" name="TextBox 19"/>
            <p:cNvSpPr txBox="1">
              <a:spLocks noChangeArrowheads="1"/>
            </p:cNvSpPr>
            <p:nvPr/>
          </p:nvSpPr>
          <p:spPr bwMode="auto">
            <a:xfrm rot="16200000">
              <a:off x="-492569" y="3493065"/>
              <a:ext cx="2224037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latin typeface="Calibri" panose="020F0502020204030204" pitchFamily="34" charset="0"/>
                </a:rPr>
                <a:t>SOIL analysis result</a:t>
              </a:r>
            </a:p>
          </p:txBody>
        </p:sp>
        <p:sp>
          <p:nvSpPr>
            <p:cNvPr id="73742" name="TextBox 23"/>
            <p:cNvSpPr txBox="1">
              <a:spLocks noChangeArrowheads="1"/>
            </p:cNvSpPr>
            <p:nvPr/>
          </p:nvSpPr>
          <p:spPr bwMode="auto">
            <a:xfrm rot="16200000">
              <a:off x="816555" y="4351872"/>
              <a:ext cx="621781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latin typeface="Calibri" panose="020F0502020204030204" pitchFamily="34" charset="0"/>
                </a:rPr>
                <a:t>Low</a:t>
              </a:r>
            </a:p>
          </p:txBody>
        </p:sp>
        <p:sp>
          <p:nvSpPr>
            <p:cNvPr id="73743" name="TextBox 24"/>
            <p:cNvSpPr txBox="1">
              <a:spLocks noChangeArrowheads="1"/>
            </p:cNvSpPr>
            <p:nvPr/>
          </p:nvSpPr>
          <p:spPr bwMode="auto">
            <a:xfrm rot="16200000">
              <a:off x="784590" y="2252137"/>
              <a:ext cx="668782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latin typeface="Calibri" panose="020F0502020204030204" pitchFamily="34" charset="0"/>
                </a:rPr>
                <a:t>High</a:t>
              </a:r>
            </a:p>
          </p:txBody>
        </p:sp>
        <p:sp>
          <p:nvSpPr>
            <p:cNvPr id="73744" name="TextBox 25"/>
            <p:cNvSpPr txBox="1">
              <a:spLocks noChangeArrowheads="1"/>
            </p:cNvSpPr>
            <p:nvPr/>
          </p:nvSpPr>
          <p:spPr bwMode="auto">
            <a:xfrm>
              <a:off x="2819101" y="5952068"/>
              <a:ext cx="621750" cy="40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latin typeface="Calibri" panose="020F0502020204030204" pitchFamily="34" charset="0"/>
                </a:rPr>
                <a:t>Low</a:t>
              </a:r>
            </a:p>
          </p:txBody>
        </p:sp>
        <p:sp>
          <p:nvSpPr>
            <p:cNvPr id="73745" name="TextBox 26"/>
            <p:cNvSpPr txBox="1">
              <a:spLocks noChangeArrowheads="1"/>
            </p:cNvSpPr>
            <p:nvPr/>
          </p:nvSpPr>
          <p:spPr bwMode="auto">
            <a:xfrm>
              <a:off x="5999115" y="5935134"/>
              <a:ext cx="668748" cy="40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latin typeface="Calibri" panose="020F0502020204030204" pitchFamily="34" charset="0"/>
                </a:rPr>
                <a:t>High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69351" y="204939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latin typeface="Calibri" panose="020F0502020204030204" pitchFamily="34" charset="0"/>
              </a:rPr>
              <a:t>solid   ⇌   solution  ⇌   root surface   ⇌   plant  tissue</a:t>
            </a:r>
          </a:p>
        </p:txBody>
      </p:sp>
      <p:sp>
        <p:nvSpPr>
          <p:cNvPr id="30" name="Line 52"/>
          <p:cNvSpPr>
            <a:spLocks noChangeShapeType="1"/>
          </p:cNvSpPr>
          <p:nvPr/>
        </p:nvSpPr>
        <p:spPr bwMode="auto">
          <a:xfrm flipV="1">
            <a:off x="9197548" y="6281739"/>
            <a:ext cx="155448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auto">
          <a:xfrm>
            <a:off x="5218748" y="6291263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2" name="Line 52"/>
          <p:cNvSpPr>
            <a:spLocks noChangeShapeType="1"/>
          </p:cNvSpPr>
          <p:nvPr/>
        </p:nvSpPr>
        <p:spPr bwMode="auto">
          <a:xfrm rot="16200000">
            <a:off x="3464243" y="1748053"/>
            <a:ext cx="8229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rot="16200000">
            <a:off x="3497580" y="5097145"/>
            <a:ext cx="8229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ECBA3-5727-B3D9-A9D9-A047823F2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r="14559"/>
          <a:stretch/>
        </p:blipFill>
        <p:spPr>
          <a:xfrm>
            <a:off x="688740" y="1578909"/>
            <a:ext cx="2599522" cy="238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DE7B49-220A-786E-5CC7-8BA76F18804B}"/>
              </a:ext>
            </a:extLst>
          </p:cNvPr>
          <p:cNvSpPr txBox="1"/>
          <p:nvPr/>
        </p:nvSpPr>
        <p:spPr>
          <a:xfrm>
            <a:off x="1040357" y="551348"/>
            <a:ext cx="1991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Plant tissue </a:t>
            </a:r>
          </a:p>
          <a:p>
            <a:pPr algn="ctr"/>
            <a:r>
              <a:rPr lang="en-US" sz="2800" b="1" dirty="0"/>
              <a:t>analysis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3C95C1-FE50-2A0E-DC2A-54605C088B3F}"/>
              </a:ext>
            </a:extLst>
          </p:cNvPr>
          <p:cNvSpPr/>
          <p:nvPr/>
        </p:nvSpPr>
        <p:spPr>
          <a:xfrm>
            <a:off x="4852861" y="78270"/>
            <a:ext cx="539511" cy="73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59E4D3-2110-AFE5-A317-D999A4C8BF48}"/>
              </a:ext>
            </a:extLst>
          </p:cNvPr>
          <p:cNvSpPr/>
          <p:nvPr/>
        </p:nvSpPr>
        <p:spPr>
          <a:xfrm>
            <a:off x="8610026" y="78270"/>
            <a:ext cx="539511" cy="73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17"/>
          <p:cNvGrpSpPr>
            <a:grpSpLocks/>
          </p:cNvGrpSpPr>
          <p:nvPr/>
        </p:nvGrpSpPr>
        <p:grpSpPr bwMode="auto">
          <a:xfrm>
            <a:off x="1725614" y="3124200"/>
            <a:ext cx="8256587" cy="1931988"/>
            <a:chOff x="127" y="1968"/>
            <a:chExt cx="5201" cy="1217"/>
          </a:xfrm>
        </p:grpSpPr>
        <p:grpSp>
          <p:nvGrpSpPr>
            <p:cNvPr id="35956" name="Group 30"/>
            <p:cNvGrpSpPr>
              <a:grpSpLocks/>
            </p:cNvGrpSpPr>
            <p:nvPr/>
          </p:nvGrpSpPr>
          <p:grpSpPr bwMode="auto">
            <a:xfrm>
              <a:off x="629" y="1998"/>
              <a:ext cx="121" cy="105"/>
              <a:chOff x="827" y="1646"/>
              <a:chExt cx="121" cy="105"/>
            </a:xfrm>
          </p:grpSpPr>
          <p:sp>
            <p:nvSpPr>
              <p:cNvPr id="36205" name="Line 21"/>
              <p:cNvSpPr>
                <a:spLocks noChangeShapeType="1"/>
              </p:cNvSpPr>
              <p:nvPr/>
            </p:nvSpPr>
            <p:spPr bwMode="auto">
              <a:xfrm flipH="1" flipV="1">
                <a:off x="837" y="1649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6" name="Line 22"/>
              <p:cNvSpPr>
                <a:spLocks noChangeShapeType="1"/>
              </p:cNvSpPr>
              <p:nvPr/>
            </p:nvSpPr>
            <p:spPr bwMode="auto">
              <a:xfrm flipV="1">
                <a:off x="894" y="164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7" name="Line 23"/>
              <p:cNvSpPr>
                <a:spLocks noChangeShapeType="1"/>
              </p:cNvSpPr>
              <p:nvPr/>
            </p:nvSpPr>
            <p:spPr bwMode="auto">
              <a:xfrm flipV="1">
                <a:off x="900" y="1653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8" name="Line 24"/>
              <p:cNvSpPr>
                <a:spLocks noChangeShapeType="1"/>
              </p:cNvSpPr>
              <p:nvPr/>
            </p:nvSpPr>
            <p:spPr bwMode="auto">
              <a:xfrm flipV="1">
                <a:off x="901" y="1647"/>
                <a:ext cx="26" cy="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9" name="Line 25"/>
              <p:cNvSpPr>
                <a:spLocks noChangeShapeType="1"/>
              </p:cNvSpPr>
              <p:nvPr/>
            </p:nvSpPr>
            <p:spPr bwMode="auto">
              <a:xfrm flipH="1" flipV="1">
                <a:off x="862" y="1648"/>
                <a:ext cx="30" cy="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10" name="Line 28"/>
              <p:cNvSpPr>
                <a:spLocks noChangeShapeType="1"/>
              </p:cNvSpPr>
              <p:nvPr/>
            </p:nvSpPr>
            <p:spPr bwMode="auto">
              <a:xfrm flipH="1" flipV="1">
                <a:off x="827" y="1684"/>
                <a:ext cx="64" cy="6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5957" name="Line 7"/>
            <p:cNvSpPr>
              <a:spLocks noChangeShapeType="1"/>
            </p:cNvSpPr>
            <p:nvPr/>
          </p:nvSpPr>
          <p:spPr bwMode="auto">
            <a:xfrm flipH="1" flipV="1">
              <a:off x="562" y="2695"/>
              <a:ext cx="138" cy="2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58" name="Line 9"/>
            <p:cNvSpPr>
              <a:spLocks noChangeShapeType="1"/>
            </p:cNvSpPr>
            <p:nvPr/>
          </p:nvSpPr>
          <p:spPr bwMode="auto">
            <a:xfrm flipH="1">
              <a:off x="506" y="2695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59" name="Line 11"/>
            <p:cNvSpPr>
              <a:spLocks noChangeShapeType="1"/>
            </p:cNvSpPr>
            <p:nvPr/>
          </p:nvSpPr>
          <p:spPr bwMode="auto">
            <a:xfrm flipV="1">
              <a:off x="699" y="2896"/>
              <a:ext cx="68" cy="15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0" name="Line 12"/>
            <p:cNvSpPr>
              <a:spLocks noChangeShapeType="1"/>
            </p:cNvSpPr>
            <p:nvPr/>
          </p:nvSpPr>
          <p:spPr bwMode="auto">
            <a:xfrm>
              <a:off x="764" y="2895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1" name="Line 13"/>
            <p:cNvSpPr>
              <a:spLocks noChangeShapeType="1"/>
            </p:cNvSpPr>
            <p:nvPr/>
          </p:nvSpPr>
          <p:spPr bwMode="auto">
            <a:xfrm flipH="1" flipV="1">
              <a:off x="630" y="2457"/>
              <a:ext cx="69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2" name="Line 14"/>
            <p:cNvSpPr>
              <a:spLocks noChangeShapeType="1"/>
            </p:cNvSpPr>
            <p:nvPr/>
          </p:nvSpPr>
          <p:spPr bwMode="auto">
            <a:xfrm flipH="1">
              <a:off x="562" y="2457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3" name="Line 15"/>
            <p:cNvSpPr>
              <a:spLocks noChangeShapeType="1"/>
            </p:cNvSpPr>
            <p:nvPr/>
          </p:nvSpPr>
          <p:spPr bwMode="auto">
            <a:xfrm flipV="1">
              <a:off x="704" y="2624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4" name="Line 16"/>
            <p:cNvSpPr>
              <a:spLocks noChangeShapeType="1"/>
            </p:cNvSpPr>
            <p:nvPr/>
          </p:nvSpPr>
          <p:spPr bwMode="auto">
            <a:xfrm>
              <a:off x="769" y="2624"/>
              <a:ext cx="68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5" name="Line 17"/>
            <p:cNvSpPr>
              <a:spLocks noChangeShapeType="1"/>
            </p:cNvSpPr>
            <p:nvPr/>
          </p:nvSpPr>
          <p:spPr bwMode="auto">
            <a:xfrm flipH="1" flipV="1">
              <a:off x="626" y="2146"/>
              <a:ext cx="68" cy="23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6" name="Line 18"/>
            <p:cNvSpPr>
              <a:spLocks noChangeShapeType="1"/>
            </p:cNvSpPr>
            <p:nvPr/>
          </p:nvSpPr>
          <p:spPr bwMode="auto">
            <a:xfrm flipH="1">
              <a:off x="562" y="2142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7" name="Line 19"/>
            <p:cNvSpPr>
              <a:spLocks noChangeShapeType="1"/>
            </p:cNvSpPr>
            <p:nvPr/>
          </p:nvSpPr>
          <p:spPr bwMode="auto">
            <a:xfrm flipV="1">
              <a:off x="689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8" name="Line 20"/>
            <p:cNvSpPr>
              <a:spLocks noChangeShapeType="1"/>
            </p:cNvSpPr>
            <p:nvPr/>
          </p:nvSpPr>
          <p:spPr bwMode="auto">
            <a:xfrm>
              <a:off x="749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69" name="Line 6"/>
            <p:cNvSpPr>
              <a:spLocks noChangeShapeType="1"/>
            </p:cNvSpPr>
            <p:nvPr/>
          </p:nvSpPr>
          <p:spPr bwMode="auto">
            <a:xfrm flipH="1" flipV="1">
              <a:off x="694" y="2461"/>
              <a:ext cx="5" cy="70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70" name="Line 29"/>
            <p:cNvSpPr>
              <a:spLocks noChangeShapeType="1"/>
            </p:cNvSpPr>
            <p:nvPr/>
          </p:nvSpPr>
          <p:spPr bwMode="auto">
            <a:xfrm flipV="1">
              <a:off x="690" y="2100"/>
              <a:ext cx="1" cy="37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5971" name="Group 33"/>
            <p:cNvGrpSpPr>
              <a:grpSpLocks/>
            </p:cNvGrpSpPr>
            <p:nvPr/>
          </p:nvGrpSpPr>
          <p:grpSpPr bwMode="auto">
            <a:xfrm>
              <a:off x="250" y="1984"/>
              <a:ext cx="121" cy="105"/>
              <a:chOff x="827" y="1646"/>
              <a:chExt cx="121" cy="105"/>
            </a:xfrm>
          </p:grpSpPr>
          <p:sp>
            <p:nvSpPr>
              <p:cNvPr id="36199" name="Line 34"/>
              <p:cNvSpPr>
                <a:spLocks noChangeShapeType="1"/>
              </p:cNvSpPr>
              <p:nvPr/>
            </p:nvSpPr>
            <p:spPr bwMode="auto">
              <a:xfrm flipH="1" flipV="1">
                <a:off x="837" y="1649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0" name="Line 35"/>
              <p:cNvSpPr>
                <a:spLocks noChangeShapeType="1"/>
              </p:cNvSpPr>
              <p:nvPr/>
            </p:nvSpPr>
            <p:spPr bwMode="auto">
              <a:xfrm flipV="1">
                <a:off x="894" y="164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1" name="Line 36"/>
              <p:cNvSpPr>
                <a:spLocks noChangeShapeType="1"/>
              </p:cNvSpPr>
              <p:nvPr/>
            </p:nvSpPr>
            <p:spPr bwMode="auto">
              <a:xfrm flipV="1">
                <a:off x="900" y="1653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2" name="Line 37"/>
              <p:cNvSpPr>
                <a:spLocks noChangeShapeType="1"/>
              </p:cNvSpPr>
              <p:nvPr/>
            </p:nvSpPr>
            <p:spPr bwMode="auto">
              <a:xfrm flipV="1">
                <a:off x="901" y="1647"/>
                <a:ext cx="26" cy="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3" name="Line 38"/>
              <p:cNvSpPr>
                <a:spLocks noChangeShapeType="1"/>
              </p:cNvSpPr>
              <p:nvPr/>
            </p:nvSpPr>
            <p:spPr bwMode="auto">
              <a:xfrm flipH="1" flipV="1">
                <a:off x="862" y="1648"/>
                <a:ext cx="30" cy="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204" name="Line 39"/>
              <p:cNvSpPr>
                <a:spLocks noChangeShapeType="1"/>
              </p:cNvSpPr>
              <p:nvPr/>
            </p:nvSpPr>
            <p:spPr bwMode="auto">
              <a:xfrm flipH="1" flipV="1">
                <a:off x="827" y="1684"/>
                <a:ext cx="64" cy="6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5972" name="Line 41"/>
            <p:cNvSpPr>
              <a:spLocks noChangeShapeType="1"/>
            </p:cNvSpPr>
            <p:nvPr/>
          </p:nvSpPr>
          <p:spPr bwMode="auto">
            <a:xfrm flipH="1" flipV="1">
              <a:off x="183" y="2681"/>
              <a:ext cx="138" cy="2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73" name="Line 42"/>
            <p:cNvSpPr>
              <a:spLocks noChangeShapeType="1"/>
            </p:cNvSpPr>
            <p:nvPr/>
          </p:nvSpPr>
          <p:spPr bwMode="auto">
            <a:xfrm flipH="1">
              <a:off x="127" y="2681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74" name="Line 43"/>
            <p:cNvSpPr>
              <a:spLocks noChangeShapeType="1"/>
            </p:cNvSpPr>
            <p:nvPr/>
          </p:nvSpPr>
          <p:spPr bwMode="auto">
            <a:xfrm flipV="1">
              <a:off x="320" y="2896"/>
              <a:ext cx="68" cy="15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75" name="Line 44"/>
            <p:cNvSpPr>
              <a:spLocks noChangeShapeType="1"/>
            </p:cNvSpPr>
            <p:nvPr/>
          </p:nvSpPr>
          <p:spPr bwMode="auto">
            <a:xfrm>
              <a:off x="385" y="2895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76" name="Line 45"/>
            <p:cNvSpPr>
              <a:spLocks noChangeShapeType="1"/>
            </p:cNvSpPr>
            <p:nvPr/>
          </p:nvSpPr>
          <p:spPr bwMode="auto">
            <a:xfrm flipH="1" flipV="1">
              <a:off x="251" y="2443"/>
              <a:ext cx="69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77" name="Line 46"/>
            <p:cNvSpPr>
              <a:spLocks noChangeShapeType="1"/>
            </p:cNvSpPr>
            <p:nvPr/>
          </p:nvSpPr>
          <p:spPr bwMode="auto">
            <a:xfrm flipH="1">
              <a:off x="183" y="2443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78" name="Line 47"/>
            <p:cNvSpPr>
              <a:spLocks noChangeShapeType="1"/>
            </p:cNvSpPr>
            <p:nvPr/>
          </p:nvSpPr>
          <p:spPr bwMode="auto">
            <a:xfrm flipV="1">
              <a:off x="325" y="2576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79" name="Line 48"/>
            <p:cNvSpPr>
              <a:spLocks noChangeShapeType="1"/>
            </p:cNvSpPr>
            <p:nvPr/>
          </p:nvSpPr>
          <p:spPr bwMode="auto">
            <a:xfrm>
              <a:off x="390" y="2576"/>
              <a:ext cx="68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80" name="Line 49"/>
            <p:cNvSpPr>
              <a:spLocks noChangeShapeType="1"/>
            </p:cNvSpPr>
            <p:nvPr/>
          </p:nvSpPr>
          <p:spPr bwMode="auto">
            <a:xfrm flipH="1" flipV="1">
              <a:off x="247" y="2146"/>
              <a:ext cx="68" cy="23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81" name="Line 50"/>
            <p:cNvSpPr>
              <a:spLocks noChangeShapeType="1"/>
            </p:cNvSpPr>
            <p:nvPr/>
          </p:nvSpPr>
          <p:spPr bwMode="auto">
            <a:xfrm flipH="1">
              <a:off x="183" y="2142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82" name="Line 51"/>
            <p:cNvSpPr>
              <a:spLocks noChangeShapeType="1"/>
            </p:cNvSpPr>
            <p:nvPr/>
          </p:nvSpPr>
          <p:spPr bwMode="auto">
            <a:xfrm flipV="1">
              <a:off x="310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83" name="Line 52"/>
            <p:cNvSpPr>
              <a:spLocks noChangeShapeType="1"/>
            </p:cNvSpPr>
            <p:nvPr/>
          </p:nvSpPr>
          <p:spPr bwMode="auto">
            <a:xfrm>
              <a:off x="370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84" name="Line 53"/>
            <p:cNvSpPr>
              <a:spLocks noChangeShapeType="1"/>
            </p:cNvSpPr>
            <p:nvPr/>
          </p:nvSpPr>
          <p:spPr bwMode="auto">
            <a:xfrm flipH="1" flipV="1">
              <a:off x="315" y="2447"/>
              <a:ext cx="5" cy="70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85" name="Line 54"/>
            <p:cNvSpPr>
              <a:spLocks noChangeShapeType="1"/>
            </p:cNvSpPr>
            <p:nvPr/>
          </p:nvSpPr>
          <p:spPr bwMode="auto">
            <a:xfrm flipV="1">
              <a:off x="311" y="2086"/>
              <a:ext cx="1" cy="37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5986" name="Group 55"/>
            <p:cNvGrpSpPr>
              <a:grpSpLocks/>
            </p:cNvGrpSpPr>
            <p:nvPr/>
          </p:nvGrpSpPr>
          <p:grpSpPr bwMode="auto">
            <a:xfrm>
              <a:off x="1011" y="1985"/>
              <a:ext cx="121" cy="105"/>
              <a:chOff x="827" y="1646"/>
              <a:chExt cx="121" cy="105"/>
            </a:xfrm>
          </p:grpSpPr>
          <p:sp>
            <p:nvSpPr>
              <p:cNvPr id="36193" name="Line 56"/>
              <p:cNvSpPr>
                <a:spLocks noChangeShapeType="1"/>
              </p:cNvSpPr>
              <p:nvPr/>
            </p:nvSpPr>
            <p:spPr bwMode="auto">
              <a:xfrm flipH="1" flipV="1">
                <a:off x="837" y="1649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94" name="Line 57"/>
              <p:cNvSpPr>
                <a:spLocks noChangeShapeType="1"/>
              </p:cNvSpPr>
              <p:nvPr/>
            </p:nvSpPr>
            <p:spPr bwMode="auto">
              <a:xfrm flipV="1">
                <a:off x="894" y="164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95" name="Line 58"/>
              <p:cNvSpPr>
                <a:spLocks noChangeShapeType="1"/>
              </p:cNvSpPr>
              <p:nvPr/>
            </p:nvSpPr>
            <p:spPr bwMode="auto">
              <a:xfrm flipV="1">
                <a:off x="900" y="1653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96" name="Line 59"/>
              <p:cNvSpPr>
                <a:spLocks noChangeShapeType="1"/>
              </p:cNvSpPr>
              <p:nvPr/>
            </p:nvSpPr>
            <p:spPr bwMode="auto">
              <a:xfrm flipV="1">
                <a:off x="901" y="1647"/>
                <a:ext cx="26" cy="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97" name="Line 60"/>
              <p:cNvSpPr>
                <a:spLocks noChangeShapeType="1"/>
              </p:cNvSpPr>
              <p:nvPr/>
            </p:nvSpPr>
            <p:spPr bwMode="auto">
              <a:xfrm flipH="1" flipV="1">
                <a:off x="862" y="1648"/>
                <a:ext cx="30" cy="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98" name="Line 61"/>
              <p:cNvSpPr>
                <a:spLocks noChangeShapeType="1"/>
              </p:cNvSpPr>
              <p:nvPr/>
            </p:nvSpPr>
            <p:spPr bwMode="auto">
              <a:xfrm flipH="1" flipV="1">
                <a:off x="827" y="1684"/>
                <a:ext cx="64" cy="6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5987" name="Line 63"/>
            <p:cNvSpPr>
              <a:spLocks noChangeShapeType="1"/>
            </p:cNvSpPr>
            <p:nvPr/>
          </p:nvSpPr>
          <p:spPr bwMode="auto">
            <a:xfrm flipH="1" flipV="1">
              <a:off x="944" y="2682"/>
              <a:ext cx="138" cy="2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88" name="Line 64"/>
            <p:cNvSpPr>
              <a:spLocks noChangeShapeType="1"/>
            </p:cNvSpPr>
            <p:nvPr/>
          </p:nvSpPr>
          <p:spPr bwMode="auto">
            <a:xfrm flipH="1">
              <a:off x="888" y="2682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89" name="Line 65"/>
            <p:cNvSpPr>
              <a:spLocks noChangeShapeType="1"/>
            </p:cNvSpPr>
            <p:nvPr/>
          </p:nvSpPr>
          <p:spPr bwMode="auto">
            <a:xfrm flipV="1">
              <a:off x="1081" y="2896"/>
              <a:ext cx="68" cy="15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0" name="Line 66"/>
            <p:cNvSpPr>
              <a:spLocks noChangeShapeType="1"/>
            </p:cNvSpPr>
            <p:nvPr/>
          </p:nvSpPr>
          <p:spPr bwMode="auto">
            <a:xfrm>
              <a:off x="1146" y="2895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1" name="Line 67"/>
            <p:cNvSpPr>
              <a:spLocks noChangeShapeType="1"/>
            </p:cNvSpPr>
            <p:nvPr/>
          </p:nvSpPr>
          <p:spPr bwMode="auto">
            <a:xfrm flipH="1" flipV="1">
              <a:off x="1012" y="2444"/>
              <a:ext cx="69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2" name="Line 68"/>
            <p:cNvSpPr>
              <a:spLocks noChangeShapeType="1"/>
            </p:cNvSpPr>
            <p:nvPr/>
          </p:nvSpPr>
          <p:spPr bwMode="auto">
            <a:xfrm flipH="1">
              <a:off x="944" y="2444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3" name="Line 69"/>
            <p:cNvSpPr>
              <a:spLocks noChangeShapeType="1"/>
            </p:cNvSpPr>
            <p:nvPr/>
          </p:nvSpPr>
          <p:spPr bwMode="auto">
            <a:xfrm flipV="1">
              <a:off x="1086" y="2576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4" name="Line 70"/>
            <p:cNvSpPr>
              <a:spLocks noChangeShapeType="1"/>
            </p:cNvSpPr>
            <p:nvPr/>
          </p:nvSpPr>
          <p:spPr bwMode="auto">
            <a:xfrm>
              <a:off x="1151" y="2576"/>
              <a:ext cx="68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5" name="Line 71"/>
            <p:cNvSpPr>
              <a:spLocks noChangeShapeType="1"/>
            </p:cNvSpPr>
            <p:nvPr/>
          </p:nvSpPr>
          <p:spPr bwMode="auto">
            <a:xfrm flipH="1" flipV="1">
              <a:off x="1008" y="2146"/>
              <a:ext cx="68" cy="23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6" name="Line 72"/>
            <p:cNvSpPr>
              <a:spLocks noChangeShapeType="1"/>
            </p:cNvSpPr>
            <p:nvPr/>
          </p:nvSpPr>
          <p:spPr bwMode="auto">
            <a:xfrm flipH="1">
              <a:off x="944" y="2142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7" name="Line 73"/>
            <p:cNvSpPr>
              <a:spLocks noChangeShapeType="1"/>
            </p:cNvSpPr>
            <p:nvPr/>
          </p:nvSpPr>
          <p:spPr bwMode="auto">
            <a:xfrm flipV="1">
              <a:off x="1071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8" name="Line 74"/>
            <p:cNvSpPr>
              <a:spLocks noChangeShapeType="1"/>
            </p:cNvSpPr>
            <p:nvPr/>
          </p:nvSpPr>
          <p:spPr bwMode="auto">
            <a:xfrm>
              <a:off x="1131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99" name="Line 75"/>
            <p:cNvSpPr>
              <a:spLocks noChangeShapeType="1"/>
            </p:cNvSpPr>
            <p:nvPr/>
          </p:nvSpPr>
          <p:spPr bwMode="auto">
            <a:xfrm flipH="1" flipV="1">
              <a:off x="1076" y="2448"/>
              <a:ext cx="5" cy="70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0" name="Line 76"/>
            <p:cNvSpPr>
              <a:spLocks noChangeShapeType="1"/>
            </p:cNvSpPr>
            <p:nvPr/>
          </p:nvSpPr>
          <p:spPr bwMode="auto">
            <a:xfrm flipV="1">
              <a:off x="1072" y="2087"/>
              <a:ext cx="1" cy="37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1" name="Line 80"/>
            <p:cNvSpPr>
              <a:spLocks noChangeShapeType="1"/>
            </p:cNvSpPr>
            <p:nvPr/>
          </p:nvSpPr>
          <p:spPr bwMode="auto">
            <a:xfrm flipH="1" flipV="1">
              <a:off x="1328" y="2670"/>
              <a:ext cx="138" cy="2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2" name="Line 81"/>
            <p:cNvSpPr>
              <a:spLocks noChangeShapeType="1"/>
            </p:cNvSpPr>
            <p:nvPr/>
          </p:nvSpPr>
          <p:spPr bwMode="auto">
            <a:xfrm flipH="1">
              <a:off x="1272" y="267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3" name="Line 82"/>
            <p:cNvSpPr>
              <a:spLocks noChangeShapeType="1"/>
            </p:cNvSpPr>
            <p:nvPr/>
          </p:nvSpPr>
          <p:spPr bwMode="auto">
            <a:xfrm flipV="1">
              <a:off x="1465" y="2896"/>
              <a:ext cx="68" cy="15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4" name="Line 83"/>
            <p:cNvSpPr>
              <a:spLocks noChangeShapeType="1"/>
            </p:cNvSpPr>
            <p:nvPr/>
          </p:nvSpPr>
          <p:spPr bwMode="auto">
            <a:xfrm>
              <a:off x="1530" y="2895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5" name="Line 84"/>
            <p:cNvSpPr>
              <a:spLocks noChangeShapeType="1"/>
            </p:cNvSpPr>
            <p:nvPr/>
          </p:nvSpPr>
          <p:spPr bwMode="auto">
            <a:xfrm flipH="1" flipV="1">
              <a:off x="1396" y="2432"/>
              <a:ext cx="69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6" name="Line 85"/>
            <p:cNvSpPr>
              <a:spLocks noChangeShapeType="1"/>
            </p:cNvSpPr>
            <p:nvPr/>
          </p:nvSpPr>
          <p:spPr bwMode="auto">
            <a:xfrm flipH="1">
              <a:off x="1328" y="2432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7" name="Line 86"/>
            <p:cNvSpPr>
              <a:spLocks noChangeShapeType="1"/>
            </p:cNvSpPr>
            <p:nvPr/>
          </p:nvSpPr>
          <p:spPr bwMode="auto">
            <a:xfrm flipV="1">
              <a:off x="1470" y="2576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8" name="Line 87"/>
            <p:cNvSpPr>
              <a:spLocks noChangeShapeType="1"/>
            </p:cNvSpPr>
            <p:nvPr/>
          </p:nvSpPr>
          <p:spPr bwMode="auto">
            <a:xfrm>
              <a:off x="1535" y="2576"/>
              <a:ext cx="68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09" name="Line 88"/>
            <p:cNvSpPr>
              <a:spLocks noChangeShapeType="1"/>
            </p:cNvSpPr>
            <p:nvPr/>
          </p:nvSpPr>
          <p:spPr bwMode="auto">
            <a:xfrm flipH="1" flipV="1">
              <a:off x="1392" y="2098"/>
              <a:ext cx="68" cy="23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0" name="Line 89"/>
            <p:cNvSpPr>
              <a:spLocks noChangeShapeType="1"/>
            </p:cNvSpPr>
            <p:nvPr/>
          </p:nvSpPr>
          <p:spPr bwMode="auto">
            <a:xfrm flipH="1">
              <a:off x="1328" y="2094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1" name="Line 90"/>
            <p:cNvSpPr>
              <a:spLocks noChangeShapeType="1"/>
            </p:cNvSpPr>
            <p:nvPr/>
          </p:nvSpPr>
          <p:spPr bwMode="auto">
            <a:xfrm flipV="1">
              <a:off x="1455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2" name="Line 91"/>
            <p:cNvSpPr>
              <a:spLocks noChangeShapeType="1"/>
            </p:cNvSpPr>
            <p:nvPr/>
          </p:nvSpPr>
          <p:spPr bwMode="auto">
            <a:xfrm>
              <a:off x="1515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3" name="Line 92"/>
            <p:cNvSpPr>
              <a:spLocks noChangeShapeType="1"/>
            </p:cNvSpPr>
            <p:nvPr/>
          </p:nvSpPr>
          <p:spPr bwMode="auto">
            <a:xfrm flipH="1" flipV="1">
              <a:off x="1460" y="2436"/>
              <a:ext cx="5" cy="70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4" name="Line 93"/>
            <p:cNvSpPr>
              <a:spLocks noChangeShapeType="1"/>
            </p:cNvSpPr>
            <p:nvPr/>
          </p:nvSpPr>
          <p:spPr bwMode="auto">
            <a:xfrm flipV="1">
              <a:off x="1456" y="2075"/>
              <a:ext cx="1" cy="37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5" name="Line 95"/>
            <p:cNvSpPr>
              <a:spLocks noChangeShapeType="1"/>
            </p:cNvSpPr>
            <p:nvPr/>
          </p:nvSpPr>
          <p:spPr bwMode="auto">
            <a:xfrm flipH="1" flipV="1">
              <a:off x="1710" y="2691"/>
              <a:ext cx="138" cy="2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6" name="Line 96"/>
            <p:cNvSpPr>
              <a:spLocks noChangeShapeType="1"/>
            </p:cNvSpPr>
            <p:nvPr/>
          </p:nvSpPr>
          <p:spPr bwMode="auto">
            <a:xfrm flipH="1">
              <a:off x="1654" y="2691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7" name="Line 97"/>
            <p:cNvSpPr>
              <a:spLocks noChangeShapeType="1"/>
            </p:cNvSpPr>
            <p:nvPr/>
          </p:nvSpPr>
          <p:spPr bwMode="auto">
            <a:xfrm flipV="1">
              <a:off x="1847" y="2896"/>
              <a:ext cx="68" cy="15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8" name="Line 99"/>
            <p:cNvSpPr>
              <a:spLocks noChangeShapeType="1"/>
            </p:cNvSpPr>
            <p:nvPr/>
          </p:nvSpPr>
          <p:spPr bwMode="auto">
            <a:xfrm flipH="1" flipV="1">
              <a:off x="1778" y="2453"/>
              <a:ext cx="69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19" name="Line 100"/>
            <p:cNvSpPr>
              <a:spLocks noChangeShapeType="1"/>
            </p:cNvSpPr>
            <p:nvPr/>
          </p:nvSpPr>
          <p:spPr bwMode="auto">
            <a:xfrm flipH="1">
              <a:off x="1710" y="2453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0" name="Line 101"/>
            <p:cNvSpPr>
              <a:spLocks noChangeShapeType="1"/>
            </p:cNvSpPr>
            <p:nvPr/>
          </p:nvSpPr>
          <p:spPr bwMode="auto">
            <a:xfrm flipV="1">
              <a:off x="1852" y="2574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1" name="Line 102"/>
            <p:cNvSpPr>
              <a:spLocks noChangeShapeType="1"/>
            </p:cNvSpPr>
            <p:nvPr/>
          </p:nvSpPr>
          <p:spPr bwMode="auto">
            <a:xfrm>
              <a:off x="1917" y="2574"/>
              <a:ext cx="68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2" name="Line 103"/>
            <p:cNvSpPr>
              <a:spLocks noChangeShapeType="1"/>
            </p:cNvSpPr>
            <p:nvPr/>
          </p:nvSpPr>
          <p:spPr bwMode="auto">
            <a:xfrm flipH="1" flipV="1">
              <a:off x="1774" y="2146"/>
              <a:ext cx="68" cy="23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3" name="Line 104"/>
            <p:cNvSpPr>
              <a:spLocks noChangeShapeType="1"/>
            </p:cNvSpPr>
            <p:nvPr/>
          </p:nvSpPr>
          <p:spPr bwMode="auto">
            <a:xfrm flipH="1">
              <a:off x="1710" y="2142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4" name="Line 105"/>
            <p:cNvSpPr>
              <a:spLocks noChangeShapeType="1"/>
            </p:cNvSpPr>
            <p:nvPr/>
          </p:nvSpPr>
          <p:spPr bwMode="auto">
            <a:xfrm flipV="1">
              <a:off x="1837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5" name="Line 106"/>
            <p:cNvSpPr>
              <a:spLocks noChangeShapeType="1"/>
            </p:cNvSpPr>
            <p:nvPr/>
          </p:nvSpPr>
          <p:spPr bwMode="auto">
            <a:xfrm>
              <a:off x="1897" y="232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6" name="Line 107"/>
            <p:cNvSpPr>
              <a:spLocks noChangeShapeType="1"/>
            </p:cNvSpPr>
            <p:nvPr/>
          </p:nvSpPr>
          <p:spPr bwMode="auto">
            <a:xfrm flipH="1" flipV="1">
              <a:off x="1842" y="2457"/>
              <a:ext cx="5" cy="70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7" name="Line 108"/>
            <p:cNvSpPr>
              <a:spLocks noChangeShapeType="1"/>
            </p:cNvSpPr>
            <p:nvPr/>
          </p:nvSpPr>
          <p:spPr bwMode="auto">
            <a:xfrm flipV="1">
              <a:off x="1838" y="2096"/>
              <a:ext cx="1" cy="37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8" name="Line 111"/>
            <p:cNvSpPr>
              <a:spLocks noChangeShapeType="1"/>
            </p:cNvSpPr>
            <p:nvPr/>
          </p:nvSpPr>
          <p:spPr bwMode="auto">
            <a:xfrm flipH="1" flipV="1">
              <a:off x="2094" y="2685"/>
              <a:ext cx="138" cy="2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29" name="Line 112"/>
            <p:cNvSpPr>
              <a:spLocks noChangeShapeType="1"/>
            </p:cNvSpPr>
            <p:nvPr/>
          </p:nvSpPr>
          <p:spPr bwMode="auto">
            <a:xfrm flipH="1">
              <a:off x="2038" y="2685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0" name="Line 113"/>
            <p:cNvSpPr>
              <a:spLocks noChangeShapeType="1"/>
            </p:cNvSpPr>
            <p:nvPr/>
          </p:nvSpPr>
          <p:spPr bwMode="auto">
            <a:xfrm flipV="1">
              <a:off x="2231" y="2863"/>
              <a:ext cx="68" cy="15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1" name="Line 114"/>
            <p:cNvSpPr>
              <a:spLocks noChangeShapeType="1"/>
            </p:cNvSpPr>
            <p:nvPr/>
          </p:nvSpPr>
          <p:spPr bwMode="auto">
            <a:xfrm>
              <a:off x="2296" y="2862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2" name="Line 115"/>
            <p:cNvSpPr>
              <a:spLocks noChangeShapeType="1"/>
            </p:cNvSpPr>
            <p:nvPr/>
          </p:nvSpPr>
          <p:spPr bwMode="auto">
            <a:xfrm flipH="1" flipV="1">
              <a:off x="2162" y="2447"/>
              <a:ext cx="69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3" name="Line 116"/>
            <p:cNvSpPr>
              <a:spLocks noChangeShapeType="1"/>
            </p:cNvSpPr>
            <p:nvPr/>
          </p:nvSpPr>
          <p:spPr bwMode="auto">
            <a:xfrm flipH="1">
              <a:off x="2094" y="2447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4" name="Line 117"/>
            <p:cNvSpPr>
              <a:spLocks noChangeShapeType="1"/>
            </p:cNvSpPr>
            <p:nvPr/>
          </p:nvSpPr>
          <p:spPr bwMode="auto">
            <a:xfrm flipV="1">
              <a:off x="2236" y="2576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5" name="Line 118"/>
            <p:cNvSpPr>
              <a:spLocks noChangeShapeType="1"/>
            </p:cNvSpPr>
            <p:nvPr/>
          </p:nvSpPr>
          <p:spPr bwMode="auto">
            <a:xfrm>
              <a:off x="2301" y="2576"/>
              <a:ext cx="68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6" name="Line 119"/>
            <p:cNvSpPr>
              <a:spLocks noChangeShapeType="1"/>
            </p:cNvSpPr>
            <p:nvPr/>
          </p:nvSpPr>
          <p:spPr bwMode="auto">
            <a:xfrm flipH="1" flipV="1">
              <a:off x="2158" y="2214"/>
              <a:ext cx="68" cy="23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7" name="Line 120"/>
            <p:cNvSpPr>
              <a:spLocks noChangeShapeType="1"/>
            </p:cNvSpPr>
            <p:nvPr/>
          </p:nvSpPr>
          <p:spPr bwMode="auto">
            <a:xfrm flipH="1">
              <a:off x="2094" y="221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8" name="Line 123"/>
            <p:cNvSpPr>
              <a:spLocks noChangeShapeType="1"/>
            </p:cNvSpPr>
            <p:nvPr/>
          </p:nvSpPr>
          <p:spPr bwMode="auto">
            <a:xfrm flipH="1" flipV="1">
              <a:off x="2226" y="2451"/>
              <a:ext cx="5" cy="70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39" name="Line 124"/>
            <p:cNvSpPr>
              <a:spLocks noChangeShapeType="1"/>
            </p:cNvSpPr>
            <p:nvPr/>
          </p:nvSpPr>
          <p:spPr bwMode="auto">
            <a:xfrm flipH="1" flipV="1">
              <a:off x="2220" y="2196"/>
              <a:ext cx="2" cy="26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0" name="Line 126"/>
            <p:cNvSpPr>
              <a:spLocks noChangeShapeType="1"/>
            </p:cNvSpPr>
            <p:nvPr/>
          </p:nvSpPr>
          <p:spPr bwMode="auto">
            <a:xfrm flipH="1" flipV="1">
              <a:off x="2478" y="2723"/>
              <a:ext cx="138" cy="23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1" name="Line 127"/>
            <p:cNvSpPr>
              <a:spLocks noChangeShapeType="1"/>
            </p:cNvSpPr>
            <p:nvPr/>
          </p:nvSpPr>
          <p:spPr bwMode="auto">
            <a:xfrm flipH="1">
              <a:off x="2422" y="2723"/>
              <a:ext cx="68" cy="15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2" name="Line 128"/>
            <p:cNvSpPr>
              <a:spLocks noChangeShapeType="1"/>
            </p:cNvSpPr>
            <p:nvPr/>
          </p:nvSpPr>
          <p:spPr bwMode="auto">
            <a:xfrm flipV="1">
              <a:off x="2615" y="2896"/>
              <a:ext cx="68" cy="15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3" name="Line 129"/>
            <p:cNvSpPr>
              <a:spLocks noChangeShapeType="1"/>
            </p:cNvSpPr>
            <p:nvPr/>
          </p:nvSpPr>
          <p:spPr bwMode="auto">
            <a:xfrm>
              <a:off x="2680" y="2895"/>
              <a:ext cx="68" cy="158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4" name="Line 130"/>
            <p:cNvSpPr>
              <a:spLocks noChangeShapeType="1"/>
            </p:cNvSpPr>
            <p:nvPr/>
          </p:nvSpPr>
          <p:spPr bwMode="auto">
            <a:xfrm flipH="1" flipV="1">
              <a:off x="2546" y="2480"/>
              <a:ext cx="69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5" name="Line 131"/>
            <p:cNvSpPr>
              <a:spLocks noChangeShapeType="1"/>
            </p:cNvSpPr>
            <p:nvPr/>
          </p:nvSpPr>
          <p:spPr bwMode="auto">
            <a:xfrm flipH="1">
              <a:off x="2478" y="2480"/>
              <a:ext cx="68" cy="15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6" name="Line 132"/>
            <p:cNvSpPr>
              <a:spLocks noChangeShapeType="1"/>
            </p:cNvSpPr>
            <p:nvPr/>
          </p:nvSpPr>
          <p:spPr bwMode="auto">
            <a:xfrm flipV="1">
              <a:off x="2620" y="2624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7" name="Line 133"/>
            <p:cNvSpPr>
              <a:spLocks noChangeShapeType="1"/>
            </p:cNvSpPr>
            <p:nvPr/>
          </p:nvSpPr>
          <p:spPr bwMode="auto">
            <a:xfrm>
              <a:off x="2685" y="2624"/>
              <a:ext cx="68" cy="23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8" name="Line 138"/>
            <p:cNvSpPr>
              <a:spLocks noChangeShapeType="1"/>
            </p:cNvSpPr>
            <p:nvPr/>
          </p:nvSpPr>
          <p:spPr bwMode="auto">
            <a:xfrm flipH="1" flipV="1">
              <a:off x="2610" y="2445"/>
              <a:ext cx="5" cy="70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49" name="Line 139"/>
            <p:cNvSpPr>
              <a:spLocks noChangeShapeType="1"/>
            </p:cNvSpPr>
            <p:nvPr/>
          </p:nvSpPr>
          <p:spPr bwMode="auto">
            <a:xfrm flipV="1">
              <a:off x="2610" y="2284"/>
              <a:ext cx="1" cy="172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0" name="Line 141"/>
            <p:cNvSpPr>
              <a:spLocks noChangeShapeType="1"/>
            </p:cNvSpPr>
            <p:nvPr/>
          </p:nvSpPr>
          <p:spPr bwMode="auto">
            <a:xfrm flipH="1" flipV="1">
              <a:off x="3277" y="2778"/>
              <a:ext cx="95" cy="23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1" name="Line 142"/>
            <p:cNvSpPr>
              <a:spLocks noChangeShapeType="1"/>
            </p:cNvSpPr>
            <p:nvPr/>
          </p:nvSpPr>
          <p:spPr bwMode="auto">
            <a:xfrm flipH="1">
              <a:off x="3238" y="2778"/>
              <a:ext cx="47" cy="158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2" name="Line 143"/>
            <p:cNvSpPr>
              <a:spLocks noChangeShapeType="1"/>
            </p:cNvSpPr>
            <p:nvPr/>
          </p:nvSpPr>
          <p:spPr bwMode="auto">
            <a:xfrm flipV="1">
              <a:off x="3371" y="2941"/>
              <a:ext cx="68" cy="159"/>
            </a:xfrm>
            <a:prstGeom prst="line">
              <a:avLst/>
            </a:prstGeom>
            <a:noFill/>
            <a:ln w="3810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3" name="Line 144"/>
            <p:cNvSpPr>
              <a:spLocks noChangeShapeType="1"/>
            </p:cNvSpPr>
            <p:nvPr/>
          </p:nvSpPr>
          <p:spPr bwMode="auto">
            <a:xfrm>
              <a:off x="3436" y="2940"/>
              <a:ext cx="48" cy="111"/>
            </a:xfrm>
            <a:prstGeom prst="line">
              <a:avLst/>
            </a:prstGeom>
            <a:noFill/>
            <a:ln w="19050">
              <a:solidFill>
                <a:srgbClr val="99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4" name="Line 145"/>
            <p:cNvSpPr>
              <a:spLocks noChangeShapeType="1"/>
            </p:cNvSpPr>
            <p:nvPr/>
          </p:nvSpPr>
          <p:spPr bwMode="auto">
            <a:xfrm flipH="1" flipV="1">
              <a:off x="3302" y="2544"/>
              <a:ext cx="69" cy="23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5" name="Line 146"/>
            <p:cNvSpPr>
              <a:spLocks noChangeShapeType="1"/>
            </p:cNvSpPr>
            <p:nvPr/>
          </p:nvSpPr>
          <p:spPr bwMode="auto">
            <a:xfrm flipH="1">
              <a:off x="3234" y="2544"/>
              <a:ext cx="68" cy="15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6" name="Line 147"/>
            <p:cNvSpPr>
              <a:spLocks noChangeShapeType="1"/>
            </p:cNvSpPr>
            <p:nvPr/>
          </p:nvSpPr>
          <p:spPr bwMode="auto">
            <a:xfrm flipV="1">
              <a:off x="3376" y="2708"/>
              <a:ext cx="68" cy="15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7" name="Line 148"/>
            <p:cNvSpPr>
              <a:spLocks noChangeShapeType="1"/>
            </p:cNvSpPr>
            <p:nvPr/>
          </p:nvSpPr>
          <p:spPr bwMode="auto">
            <a:xfrm>
              <a:off x="3441" y="2708"/>
              <a:ext cx="44" cy="13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8" name="Line 153"/>
            <p:cNvSpPr>
              <a:spLocks noChangeShapeType="1"/>
            </p:cNvSpPr>
            <p:nvPr/>
          </p:nvSpPr>
          <p:spPr bwMode="auto">
            <a:xfrm flipH="1" flipV="1">
              <a:off x="3366" y="2456"/>
              <a:ext cx="5" cy="70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59" name="Line 156"/>
            <p:cNvSpPr>
              <a:spLocks noChangeShapeType="1"/>
            </p:cNvSpPr>
            <p:nvPr/>
          </p:nvSpPr>
          <p:spPr bwMode="auto">
            <a:xfrm flipH="1" flipV="1">
              <a:off x="2876" y="2818"/>
              <a:ext cx="114" cy="16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0" name="Line 157"/>
            <p:cNvSpPr>
              <a:spLocks noChangeShapeType="1"/>
            </p:cNvSpPr>
            <p:nvPr/>
          </p:nvSpPr>
          <p:spPr bwMode="auto">
            <a:xfrm flipH="1">
              <a:off x="2836" y="2810"/>
              <a:ext cx="44" cy="13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1" name="Line 158"/>
            <p:cNvSpPr>
              <a:spLocks noChangeShapeType="1"/>
            </p:cNvSpPr>
            <p:nvPr/>
          </p:nvSpPr>
          <p:spPr bwMode="auto">
            <a:xfrm flipV="1">
              <a:off x="2993" y="2917"/>
              <a:ext cx="68" cy="14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2" name="Line 159"/>
            <p:cNvSpPr>
              <a:spLocks noChangeShapeType="1"/>
            </p:cNvSpPr>
            <p:nvPr/>
          </p:nvSpPr>
          <p:spPr bwMode="auto">
            <a:xfrm>
              <a:off x="3058" y="2916"/>
              <a:ext cx="68" cy="143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3" name="Line 160"/>
            <p:cNvSpPr>
              <a:spLocks noChangeShapeType="1"/>
            </p:cNvSpPr>
            <p:nvPr/>
          </p:nvSpPr>
          <p:spPr bwMode="auto">
            <a:xfrm flipH="1" flipV="1">
              <a:off x="2924" y="2540"/>
              <a:ext cx="69" cy="21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4" name="Line 161"/>
            <p:cNvSpPr>
              <a:spLocks noChangeShapeType="1"/>
            </p:cNvSpPr>
            <p:nvPr/>
          </p:nvSpPr>
          <p:spPr bwMode="auto">
            <a:xfrm flipH="1">
              <a:off x="2876" y="2540"/>
              <a:ext cx="48" cy="11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5" name="Line 162"/>
            <p:cNvSpPr>
              <a:spLocks noChangeShapeType="1"/>
            </p:cNvSpPr>
            <p:nvPr/>
          </p:nvSpPr>
          <p:spPr bwMode="auto">
            <a:xfrm flipV="1">
              <a:off x="2998" y="2688"/>
              <a:ext cx="68" cy="14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6" name="Line 163"/>
            <p:cNvSpPr>
              <a:spLocks noChangeShapeType="1"/>
            </p:cNvSpPr>
            <p:nvPr/>
          </p:nvSpPr>
          <p:spPr bwMode="auto">
            <a:xfrm>
              <a:off x="3063" y="2688"/>
              <a:ext cx="68" cy="21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7" name="Line 168"/>
            <p:cNvSpPr>
              <a:spLocks noChangeShapeType="1"/>
            </p:cNvSpPr>
            <p:nvPr/>
          </p:nvSpPr>
          <p:spPr bwMode="auto">
            <a:xfrm flipH="1" flipV="1">
              <a:off x="2988" y="2538"/>
              <a:ext cx="5" cy="61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8" name="Line 235"/>
            <p:cNvSpPr>
              <a:spLocks noChangeShapeType="1"/>
            </p:cNvSpPr>
            <p:nvPr/>
          </p:nvSpPr>
          <p:spPr bwMode="auto">
            <a:xfrm flipH="1" flipV="1">
              <a:off x="4442" y="2991"/>
              <a:ext cx="45" cy="12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69" name="Line 236"/>
            <p:cNvSpPr>
              <a:spLocks noChangeShapeType="1"/>
            </p:cNvSpPr>
            <p:nvPr/>
          </p:nvSpPr>
          <p:spPr bwMode="auto">
            <a:xfrm flipH="1">
              <a:off x="4402" y="2999"/>
              <a:ext cx="32" cy="87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70" name="Line 237"/>
            <p:cNvSpPr>
              <a:spLocks noChangeShapeType="1"/>
            </p:cNvSpPr>
            <p:nvPr/>
          </p:nvSpPr>
          <p:spPr bwMode="auto">
            <a:xfrm flipV="1">
              <a:off x="4492" y="2882"/>
              <a:ext cx="68" cy="127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71" name="Line 238"/>
            <p:cNvSpPr>
              <a:spLocks noChangeShapeType="1"/>
            </p:cNvSpPr>
            <p:nvPr/>
          </p:nvSpPr>
          <p:spPr bwMode="auto">
            <a:xfrm>
              <a:off x="4557" y="2882"/>
              <a:ext cx="44" cy="111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72" name="Line 241"/>
            <p:cNvSpPr>
              <a:spLocks noChangeShapeType="1"/>
            </p:cNvSpPr>
            <p:nvPr/>
          </p:nvSpPr>
          <p:spPr bwMode="auto">
            <a:xfrm flipV="1">
              <a:off x="4392" y="2792"/>
              <a:ext cx="52" cy="98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73" name="Line 242"/>
            <p:cNvSpPr>
              <a:spLocks noChangeShapeType="1"/>
            </p:cNvSpPr>
            <p:nvPr/>
          </p:nvSpPr>
          <p:spPr bwMode="auto">
            <a:xfrm>
              <a:off x="4436" y="2796"/>
              <a:ext cx="52" cy="138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74" name="Line 243"/>
            <p:cNvSpPr>
              <a:spLocks noChangeShapeType="1"/>
            </p:cNvSpPr>
            <p:nvPr/>
          </p:nvSpPr>
          <p:spPr bwMode="auto">
            <a:xfrm flipV="1">
              <a:off x="4487" y="2726"/>
              <a:ext cx="3" cy="415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6075" name="Group 247"/>
            <p:cNvGrpSpPr>
              <a:grpSpLocks/>
            </p:cNvGrpSpPr>
            <p:nvPr/>
          </p:nvGrpSpPr>
          <p:grpSpPr bwMode="auto">
            <a:xfrm>
              <a:off x="5124" y="2976"/>
              <a:ext cx="204" cy="170"/>
              <a:chOff x="5208" y="2512"/>
              <a:chExt cx="204" cy="170"/>
            </a:xfrm>
          </p:grpSpPr>
          <p:sp>
            <p:nvSpPr>
              <p:cNvPr id="36191" name="Freeform 245"/>
              <p:cNvSpPr>
                <a:spLocks/>
              </p:cNvSpPr>
              <p:nvPr/>
            </p:nvSpPr>
            <p:spPr bwMode="auto">
              <a:xfrm>
                <a:off x="5280" y="2537"/>
                <a:ext cx="132" cy="145"/>
              </a:xfrm>
              <a:custGeom>
                <a:avLst/>
                <a:gdLst>
                  <a:gd name="T0" fmla="*/ 0 w 132"/>
                  <a:gd name="T1" fmla="*/ 145 h 145"/>
                  <a:gd name="T2" fmla="*/ 36 w 132"/>
                  <a:gd name="T3" fmla="*/ 13 h 145"/>
                  <a:gd name="T4" fmla="*/ 132 w 132"/>
                  <a:gd name="T5" fmla="*/ 67 h 1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145">
                    <a:moveTo>
                      <a:pt x="0" y="145"/>
                    </a:moveTo>
                    <a:cubicBezTo>
                      <a:pt x="7" y="85"/>
                      <a:pt x="14" y="26"/>
                      <a:pt x="36" y="13"/>
                    </a:cubicBezTo>
                    <a:cubicBezTo>
                      <a:pt x="58" y="0"/>
                      <a:pt x="95" y="33"/>
                      <a:pt x="132" y="67"/>
                    </a:cubicBezTo>
                  </a:path>
                </a:pathLst>
              </a:custGeom>
              <a:noFill/>
              <a:ln w="28575" cap="flat" cmpd="sng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92" name="Freeform 246"/>
              <p:cNvSpPr>
                <a:spLocks/>
              </p:cNvSpPr>
              <p:nvPr/>
            </p:nvSpPr>
            <p:spPr bwMode="auto">
              <a:xfrm>
                <a:off x="5208" y="2512"/>
                <a:ext cx="79" cy="170"/>
              </a:xfrm>
              <a:custGeom>
                <a:avLst/>
                <a:gdLst>
                  <a:gd name="T0" fmla="*/ 78 w 79"/>
                  <a:gd name="T1" fmla="*/ 170 h 170"/>
                  <a:gd name="T2" fmla="*/ 66 w 79"/>
                  <a:gd name="T3" fmla="*/ 20 h 170"/>
                  <a:gd name="T4" fmla="*/ 0 w 79"/>
                  <a:gd name="T5" fmla="*/ 50 h 1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9" h="170">
                    <a:moveTo>
                      <a:pt x="78" y="170"/>
                    </a:moveTo>
                    <a:cubicBezTo>
                      <a:pt x="78" y="105"/>
                      <a:pt x="79" y="40"/>
                      <a:pt x="66" y="20"/>
                    </a:cubicBezTo>
                    <a:cubicBezTo>
                      <a:pt x="53" y="0"/>
                      <a:pt x="12" y="41"/>
                      <a:pt x="0" y="50"/>
                    </a:cubicBezTo>
                  </a:path>
                </a:pathLst>
              </a:custGeom>
              <a:noFill/>
              <a:ln w="28575" cap="flat" cmpd="sng">
                <a:solidFill>
                  <a:srgbClr val="99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6076" name="Freeform 250"/>
            <p:cNvSpPr>
              <a:spLocks/>
            </p:cNvSpPr>
            <p:nvPr/>
          </p:nvSpPr>
          <p:spPr bwMode="auto">
            <a:xfrm>
              <a:off x="4848" y="2866"/>
              <a:ext cx="102" cy="88"/>
            </a:xfrm>
            <a:custGeom>
              <a:avLst/>
              <a:gdLst>
                <a:gd name="T0" fmla="*/ 0 w 138"/>
                <a:gd name="T1" fmla="*/ 6 h 140"/>
                <a:gd name="T2" fmla="*/ 9 w 138"/>
                <a:gd name="T3" fmla="*/ 1 h 140"/>
                <a:gd name="T4" fmla="*/ 18 w 138"/>
                <a:gd name="T5" fmla="*/ 3 h 140"/>
                <a:gd name="T6" fmla="*/ 22 w 138"/>
                <a:gd name="T7" fmla="*/ 9 h 1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40">
                  <a:moveTo>
                    <a:pt x="0" y="98"/>
                  </a:moveTo>
                  <a:cubicBezTo>
                    <a:pt x="18" y="57"/>
                    <a:pt x="36" y="16"/>
                    <a:pt x="54" y="8"/>
                  </a:cubicBezTo>
                  <a:cubicBezTo>
                    <a:pt x="72" y="0"/>
                    <a:pt x="94" y="28"/>
                    <a:pt x="108" y="50"/>
                  </a:cubicBezTo>
                  <a:cubicBezTo>
                    <a:pt x="122" y="72"/>
                    <a:pt x="130" y="106"/>
                    <a:pt x="138" y="140"/>
                  </a:cubicBezTo>
                </a:path>
              </a:pathLst>
            </a:custGeom>
            <a:noFill/>
            <a:ln w="28575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77" name="Freeform 251"/>
            <p:cNvSpPr>
              <a:spLocks/>
            </p:cNvSpPr>
            <p:nvPr/>
          </p:nvSpPr>
          <p:spPr bwMode="auto">
            <a:xfrm>
              <a:off x="4748" y="2954"/>
              <a:ext cx="100" cy="132"/>
            </a:xfrm>
            <a:custGeom>
              <a:avLst/>
              <a:gdLst>
                <a:gd name="T0" fmla="*/ 25 w 132"/>
                <a:gd name="T1" fmla="*/ 9 h 224"/>
                <a:gd name="T2" fmla="*/ 15 w 132"/>
                <a:gd name="T3" fmla="*/ 1 h 224"/>
                <a:gd name="T4" fmla="*/ 5 w 132"/>
                <a:gd name="T5" fmla="*/ 3 h 224"/>
                <a:gd name="T6" fmla="*/ 0 w 132"/>
                <a:gd name="T7" fmla="*/ 5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24">
                  <a:moveTo>
                    <a:pt x="132" y="224"/>
                  </a:moveTo>
                  <a:cubicBezTo>
                    <a:pt x="114" y="138"/>
                    <a:pt x="96" y="52"/>
                    <a:pt x="78" y="26"/>
                  </a:cubicBezTo>
                  <a:cubicBezTo>
                    <a:pt x="60" y="0"/>
                    <a:pt x="37" y="51"/>
                    <a:pt x="24" y="68"/>
                  </a:cubicBezTo>
                  <a:cubicBezTo>
                    <a:pt x="11" y="85"/>
                    <a:pt x="5" y="106"/>
                    <a:pt x="0" y="128"/>
                  </a:cubicBezTo>
                </a:path>
              </a:pathLst>
            </a:custGeom>
            <a:noFill/>
            <a:ln w="28575" cap="flat" cmpd="sng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78" name="Line 252"/>
            <p:cNvSpPr>
              <a:spLocks noChangeShapeType="1"/>
            </p:cNvSpPr>
            <p:nvPr/>
          </p:nvSpPr>
          <p:spPr bwMode="auto">
            <a:xfrm flipV="1">
              <a:off x="4848" y="2818"/>
              <a:ext cx="0" cy="332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6079" name="Group 254"/>
            <p:cNvGrpSpPr>
              <a:grpSpLocks/>
            </p:cNvGrpSpPr>
            <p:nvPr/>
          </p:nvGrpSpPr>
          <p:grpSpPr bwMode="auto">
            <a:xfrm flipH="1">
              <a:off x="1402" y="1968"/>
              <a:ext cx="121" cy="105"/>
              <a:chOff x="827" y="1646"/>
              <a:chExt cx="121" cy="105"/>
            </a:xfrm>
          </p:grpSpPr>
          <p:sp>
            <p:nvSpPr>
              <p:cNvPr id="36185" name="Line 255"/>
              <p:cNvSpPr>
                <a:spLocks noChangeShapeType="1"/>
              </p:cNvSpPr>
              <p:nvPr/>
            </p:nvSpPr>
            <p:spPr bwMode="auto">
              <a:xfrm flipH="1" flipV="1">
                <a:off x="837" y="1649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6" name="Line 256"/>
              <p:cNvSpPr>
                <a:spLocks noChangeShapeType="1"/>
              </p:cNvSpPr>
              <p:nvPr/>
            </p:nvSpPr>
            <p:spPr bwMode="auto">
              <a:xfrm flipV="1">
                <a:off x="894" y="164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7" name="Line 257"/>
              <p:cNvSpPr>
                <a:spLocks noChangeShapeType="1"/>
              </p:cNvSpPr>
              <p:nvPr/>
            </p:nvSpPr>
            <p:spPr bwMode="auto">
              <a:xfrm flipV="1">
                <a:off x="900" y="1653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8" name="Line 258"/>
              <p:cNvSpPr>
                <a:spLocks noChangeShapeType="1"/>
              </p:cNvSpPr>
              <p:nvPr/>
            </p:nvSpPr>
            <p:spPr bwMode="auto">
              <a:xfrm flipV="1">
                <a:off x="901" y="1647"/>
                <a:ext cx="26" cy="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9" name="Line 259"/>
              <p:cNvSpPr>
                <a:spLocks noChangeShapeType="1"/>
              </p:cNvSpPr>
              <p:nvPr/>
            </p:nvSpPr>
            <p:spPr bwMode="auto">
              <a:xfrm flipH="1" flipV="1">
                <a:off x="862" y="1648"/>
                <a:ext cx="30" cy="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90" name="Line 260"/>
              <p:cNvSpPr>
                <a:spLocks noChangeShapeType="1"/>
              </p:cNvSpPr>
              <p:nvPr/>
            </p:nvSpPr>
            <p:spPr bwMode="auto">
              <a:xfrm flipH="1" flipV="1">
                <a:off x="827" y="1684"/>
                <a:ext cx="64" cy="6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6080" name="Group 263"/>
            <p:cNvGrpSpPr>
              <a:grpSpLocks/>
            </p:cNvGrpSpPr>
            <p:nvPr/>
          </p:nvGrpSpPr>
          <p:grpSpPr bwMode="auto">
            <a:xfrm>
              <a:off x="1776" y="1998"/>
              <a:ext cx="121" cy="105"/>
              <a:chOff x="827" y="1646"/>
              <a:chExt cx="121" cy="105"/>
            </a:xfrm>
          </p:grpSpPr>
          <p:sp>
            <p:nvSpPr>
              <p:cNvPr id="36179" name="Line 264"/>
              <p:cNvSpPr>
                <a:spLocks noChangeShapeType="1"/>
              </p:cNvSpPr>
              <p:nvPr/>
            </p:nvSpPr>
            <p:spPr bwMode="auto">
              <a:xfrm flipH="1" flipV="1">
                <a:off x="837" y="1649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0" name="Line 265"/>
              <p:cNvSpPr>
                <a:spLocks noChangeShapeType="1"/>
              </p:cNvSpPr>
              <p:nvPr/>
            </p:nvSpPr>
            <p:spPr bwMode="auto">
              <a:xfrm flipV="1">
                <a:off x="894" y="164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1" name="Line 266"/>
              <p:cNvSpPr>
                <a:spLocks noChangeShapeType="1"/>
              </p:cNvSpPr>
              <p:nvPr/>
            </p:nvSpPr>
            <p:spPr bwMode="auto">
              <a:xfrm flipV="1">
                <a:off x="900" y="1653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2" name="Line 267"/>
              <p:cNvSpPr>
                <a:spLocks noChangeShapeType="1"/>
              </p:cNvSpPr>
              <p:nvPr/>
            </p:nvSpPr>
            <p:spPr bwMode="auto">
              <a:xfrm flipV="1">
                <a:off x="901" y="1647"/>
                <a:ext cx="26" cy="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3" name="Line 268"/>
              <p:cNvSpPr>
                <a:spLocks noChangeShapeType="1"/>
              </p:cNvSpPr>
              <p:nvPr/>
            </p:nvSpPr>
            <p:spPr bwMode="auto">
              <a:xfrm flipH="1" flipV="1">
                <a:off x="862" y="1648"/>
                <a:ext cx="30" cy="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84" name="Line 269"/>
              <p:cNvSpPr>
                <a:spLocks noChangeShapeType="1"/>
              </p:cNvSpPr>
              <p:nvPr/>
            </p:nvSpPr>
            <p:spPr bwMode="auto">
              <a:xfrm flipH="1" flipV="1">
                <a:off x="827" y="1684"/>
                <a:ext cx="64" cy="6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6081" name="Group 270"/>
            <p:cNvGrpSpPr>
              <a:grpSpLocks/>
            </p:cNvGrpSpPr>
            <p:nvPr/>
          </p:nvGrpSpPr>
          <p:grpSpPr bwMode="auto">
            <a:xfrm>
              <a:off x="2154" y="2082"/>
              <a:ext cx="121" cy="105"/>
              <a:chOff x="827" y="1646"/>
              <a:chExt cx="121" cy="105"/>
            </a:xfrm>
          </p:grpSpPr>
          <p:sp>
            <p:nvSpPr>
              <p:cNvPr id="36173" name="Line 271"/>
              <p:cNvSpPr>
                <a:spLocks noChangeShapeType="1"/>
              </p:cNvSpPr>
              <p:nvPr/>
            </p:nvSpPr>
            <p:spPr bwMode="auto">
              <a:xfrm flipH="1" flipV="1">
                <a:off x="837" y="1649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74" name="Line 272"/>
              <p:cNvSpPr>
                <a:spLocks noChangeShapeType="1"/>
              </p:cNvSpPr>
              <p:nvPr/>
            </p:nvSpPr>
            <p:spPr bwMode="auto">
              <a:xfrm flipV="1">
                <a:off x="894" y="164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75" name="Line 273"/>
              <p:cNvSpPr>
                <a:spLocks noChangeShapeType="1"/>
              </p:cNvSpPr>
              <p:nvPr/>
            </p:nvSpPr>
            <p:spPr bwMode="auto">
              <a:xfrm flipV="1">
                <a:off x="900" y="1653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76" name="Line 274"/>
              <p:cNvSpPr>
                <a:spLocks noChangeShapeType="1"/>
              </p:cNvSpPr>
              <p:nvPr/>
            </p:nvSpPr>
            <p:spPr bwMode="auto">
              <a:xfrm flipV="1">
                <a:off x="901" y="1647"/>
                <a:ext cx="26" cy="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77" name="Line 275"/>
              <p:cNvSpPr>
                <a:spLocks noChangeShapeType="1"/>
              </p:cNvSpPr>
              <p:nvPr/>
            </p:nvSpPr>
            <p:spPr bwMode="auto">
              <a:xfrm flipH="1" flipV="1">
                <a:off x="862" y="1648"/>
                <a:ext cx="30" cy="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78" name="Line 276"/>
              <p:cNvSpPr>
                <a:spLocks noChangeShapeType="1"/>
              </p:cNvSpPr>
              <p:nvPr/>
            </p:nvSpPr>
            <p:spPr bwMode="auto">
              <a:xfrm flipH="1" flipV="1">
                <a:off x="827" y="1684"/>
                <a:ext cx="64" cy="6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6082" name="Line 277"/>
            <p:cNvSpPr>
              <a:spLocks noChangeShapeType="1"/>
            </p:cNvSpPr>
            <p:nvPr/>
          </p:nvSpPr>
          <p:spPr bwMode="auto">
            <a:xfrm>
              <a:off x="1908" y="2890"/>
              <a:ext cx="68" cy="15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6083" name="Group 279"/>
            <p:cNvGrpSpPr>
              <a:grpSpLocks/>
            </p:cNvGrpSpPr>
            <p:nvPr/>
          </p:nvGrpSpPr>
          <p:grpSpPr bwMode="auto">
            <a:xfrm>
              <a:off x="312" y="2142"/>
              <a:ext cx="72" cy="116"/>
              <a:chOff x="312" y="1680"/>
              <a:chExt cx="72" cy="116"/>
            </a:xfrm>
          </p:grpSpPr>
          <p:sp>
            <p:nvSpPr>
              <p:cNvPr id="36171" name="Line 135"/>
              <p:cNvSpPr>
                <a:spLocks noChangeShapeType="1"/>
              </p:cNvSpPr>
              <p:nvPr/>
            </p:nvSpPr>
            <p:spPr bwMode="auto">
              <a:xfrm flipH="1">
                <a:off x="312" y="1680"/>
                <a:ext cx="48" cy="11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72" name="Line 278"/>
              <p:cNvSpPr>
                <a:spLocks noChangeShapeType="1"/>
              </p:cNvSpPr>
              <p:nvPr/>
            </p:nvSpPr>
            <p:spPr bwMode="auto">
              <a:xfrm>
                <a:off x="360" y="1680"/>
                <a:ext cx="24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6084" name="Group 280"/>
            <p:cNvGrpSpPr>
              <a:grpSpLocks/>
            </p:cNvGrpSpPr>
            <p:nvPr/>
          </p:nvGrpSpPr>
          <p:grpSpPr bwMode="auto">
            <a:xfrm>
              <a:off x="692" y="2122"/>
              <a:ext cx="72" cy="116"/>
              <a:chOff x="312" y="1680"/>
              <a:chExt cx="72" cy="116"/>
            </a:xfrm>
          </p:grpSpPr>
          <p:sp>
            <p:nvSpPr>
              <p:cNvPr id="36169" name="Line 281"/>
              <p:cNvSpPr>
                <a:spLocks noChangeShapeType="1"/>
              </p:cNvSpPr>
              <p:nvPr/>
            </p:nvSpPr>
            <p:spPr bwMode="auto">
              <a:xfrm flipH="1">
                <a:off x="312" y="1680"/>
                <a:ext cx="48" cy="11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70" name="Line 282"/>
              <p:cNvSpPr>
                <a:spLocks noChangeShapeType="1"/>
              </p:cNvSpPr>
              <p:nvPr/>
            </p:nvSpPr>
            <p:spPr bwMode="auto">
              <a:xfrm>
                <a:off x="360" y="1680"/>
                <a:ext cx="24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6085" name="Group 283"/>
            <p:cNvGrpSpPr>
              <a:grpSpLocks/>
            </p:cNvGrpSpPr>
            <p:nvPr/>
          </p:nvGrpSpPr>
          <p:grpSpPr bwMode="auto">
            <a:xfrm>
              <a:off x="1080" y="2094"/>
              <a:ext cx="72" cy="116"/>
              <a:chOff x="312" y="1680"/>
              <a:chExt cx="72" cy="116"/>
            </a:xfrm>
          </p:grpSpPr>
          <p:sp>
            <p:nvSpPr>
              <p:cNvPr id="36167" name="Line 284"/>
              <p:cNvSpPr>
                <a:spLocks noChangeShapeType="1"/>
              </p:cNvSpPr>
              <p:nvPr/>
            </p:nvSpPr>
            <p:spPr bwMode="auto">
              <a:xfrm flipH="1">
                <a:off x="312" y="1680"/>
                <a:ext cx="48" cy="11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68" name="Line 285"/>
              <p:cNvSpPr>
                <a:spLocks noChangeShapeType="1"/>
              </p:cNvSpPr>
              <p:nvPr/>
            </p:nvSpPr>
            <p:spPr bwMode="auto">
              <a:xfrm>
                <a:off x="360" y="1680"/>
                <a:ext cx="24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6086" name="Group 286"/>
            <p:cNvGrpSpPr>
              <a:grpSpLocks/>
            </p:cNvGrpSpPr>
            <p:nvPr/>
          </p:nvGrpSpPr>
          <p:grpSpPr bwMode="auto">
            <a:xfrm>
              <a:off x="1464" y="2094"/>
              <a:ext cx="72" cy="116"/>
              <a:chOff x="312" y="1680"/>
              <a:chExt cx="72" cy="116"/>
            </a:xfrm>
          </p:grpSpPr>
          <p:sp>
            <p:nvSpPr>
              <p:cNvPr id="36165" name="Line 287"/>
              <p:cNvSpPr>
                <a:spLocks noChangeShapeType="1"/>
              </p:cNvSpPr>
              <p:nvPr/>
            </p:nvSpPr>
            <p:spPr bwMode="auto">
              <a:xfrm flipH="1">
                <a:off x="312" y="1680"/>
                <a:ext cx="48" cy="11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66" name="Line 288"/>
              <p:cNvSpPr>
                <a:spLocks noChangeShapeType="1"/>
              </p:cNvSpPr>
              <p:nvPr/>
            </p:nvSpPr>
            <p:spPr bwMode="auto">
              <a:xfrm>
                <a:off x="360" y="1680"/>
                <a:ext cx="24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6087" name="Group 289"/>
            <p:cNvGrpSpPr>
              <a:grpSpLocks/>
            </p:cNvGrpSpPr>
            <p:nvPr/>
          </p:nvGrpSpPr>
          <p:grpSpPr bwMode="auto">
            <a:xfrm>
              <a:off x="1848" y="2142"/>
              <a:ext cx="72" cy="116"/>
              <a:chOff x="312" y="1680"/>
              <a:chExt cx="72" cy="116"/>
            </a:xfrm>
          </p:grpSpPr>
          <p:sp>
            <p:nvSpPr>
              <p:cNvPr id="36163" name="Line 290"/>
              <p:cNvSpPr>
                <a:spLocks noChangeShapeType="1"/>
              </p:cNvSpPr>
              <p:nvPr/>
            </p:nvSpPr>
            <p:spPr bwMode="auto">
              <a:xfrm flipH="1">
                <a:off x="312" y="1680"/>
                <a:ext cx="48" cy="11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64" name="Line 291"/>
              <p:cNvSpPr>
                <a:spLocks noChangeShapeType="1"/>
              </p:cNvSpPr>
              <p:nvPr/>
            </p:nvSpPr>
            <p:spPr bwMode="auto">
              <a:xfrm>
                <a:off x="360" y="1680"/>
                <a:ext cx="24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6088" name="Group 292"/>
            <p:cNvGrpSpPr>
              <a:grpSpLocks/>
            </p:cNvGrpSpPr>
            <p:nvPr/>
          </p:nvGrpSpPr>
          <p:grpSpPr bwMode="auto">
            <a:xfrm>
              <a:off x="2232" y="2334"/>
              <a:ext cx="72" cy="116"/>
              <a:chOff x="312" y="1680"/>
              <a:chExt cx="72" cy="116"/>
            </a:xfrm>
          </p:grpSpPr>
          <p:sp>
            <p:nvSpPr>
              <p:cNvPr id="36161" name="Line 293"/>
              <p:cNvSpPr>
                <a:spLocks noChangeShapeType="1"/>
              </p:cNvSpPr>
              <p:nvPr/>
            </p:nvSpPr>
            <p:spPr bwMode="auto">
              <a:xfrm flipH="1">
                <a:off x="312" y="1680"/>
                <a:ext cx="48" cy="11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62" name="Line 294"/>
              <p:cNvSpPr>
                <a:spLocks noChangeShapeType="1"/>
              </p:cNvSpPr>
              <p:nvPr/>
            </p:nvSpPr>
            <p:spPr bwMode="auto">
              <a:xfrm>
                <a:off x="360" y="1680"/>
                <a:ext cx="24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6089" name="Line 296"/>
            <p:cNvSpPr>
              <a:spLocks noChangeShapeType="1"/>
            </p:cNvSpPr>
            <p:nvPr/>
          </p:nvSpPr>
          <p:spPr bwMode="auto">
            <a:xfrm flipH="1">
              <a:off x="2616" y="2382"/>
              <a:ext cx="48" cy="1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0" name="Line 297"/>
            <p:cNvSpPr>
              <a:spLocks noChangeShapeType="1"/>
            </p:cNvSpPr>
            <p:nvPr/>
          </p:nvSpPr>
          <p:spPr bwMode="auto">
            <a:xfrm>
              <a:off x="2664" y="2382"/>
              <a:ext cx="24" cy="9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1" name="Line 299"/>
            <p:cNvSpPr>
              <a:spLocks noChangeShapeType="1"/>
            </p:cNvSpPr>
            <p:nvPr/>
          </p:nvSpPr>
          <p:spPr bwMode="auto">
            <a:xfrm flipH="1" flipV="1">
              <a:off x="2554" y="2181"/>
              <a:ext cx="48" cy="96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2" name="Line 300"/>
            <p:cNvSpPr>
              <a:spLocks noChangeShapeType="1"/>
            </p:cNvSpPr>
            <p:nvPr/>
          </p:nvSpPr>
          <p:spPr bwMode="auto">
            <a:xfrm flipV="1">
              <a:off x="2611" y="2178"/>
              <a:ext cx="0" cy="96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3" name="Line 301"/>
            <p:cNvSpPr>
              <a:spLocks noChangeShapeType="1"/>
            </p:cNvSpPr>
            <p:nvPr/>
          </p:nvSpPr>
          <p:spPr bwMode="auto">
            <a:xfrm flipV="1">
              <a:off x="2617" y="2185"/>
              <a:ext cx="48" cy="96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4" name="Line 302"/>
            <p:cNvSpPr>
              <a:spLocks noChangeShapeType="1"/>
            </p:cNvSpPr>
            <p:nvPr/>
          </p:nvSpPr>
          <p:spPr bwMode="auto">
            <a:xfrm flipV="1">
              <a:off x="2618" y="2179"/>
              <a:ext cx="26" cy="101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5" name="Line 303"/>
            <p:cNvSpPr>
              <a:spLocks noChangeShapeType="1"/>
            </p:cNvSpPr>
            <p:nvPr/>
          </p:nvSpPr>
          <p:spPr bwMode="auto">
            <a:xfrm flipH="1" flipV="1">
              <a:off x="2579" y="2180"/>
              <a:ext cx="30" cy="94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6" name="Line 305"/>
            <p:cNvSpPr>
              <a:spLocks noChangeShapeType="1"/>
            </p:cNvSpPr>
            <p:nvPr/>
          </p:nvSpPr>
          <p:spPr bwMode="auto">
            <a:xfrm>
              <a:off x="2576" y="2334"/>
              <a:ext cx="24" cy="9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7" name="Line 306"/>
            <p:cNvSpPr>
              <a:spLocks noChangeShapeType="1"/>
            </p:cNvSpPr>
            <p:nvPr/>
          </p:nvSpPr>
          <p:spPr bwMode="auto">
            <a:xfrm flipH="1">
              <a:off x="2552" y="2334"/>
              <a:ext cx="24" cy="96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8" name="Line 308"/>
            <p:cNvSpPr>
              <a:spLocks noChangeShapeType="1"/>
            </p:cNvSpPr>
            <p:nvPr/>
          </p:nvSpPr>
          <p:spPr bwMode="auto">
            <a:xfrm flipV="1">
              <a:off x="2986" y="2372"/>
              <a:ext cx="1" cy="172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099" name="Line 309"/>
            <p:cNvSpPr>
              <a:spLocks noChangeShapeType="1"/>
            </p:cNvSpPr>
            <p:nvPr/>
          </p:nvSpPr>
          <p:spPr bwMode="auto">
            <a:xfrm flipH="1">
              <a:off x="2992" y="2446"/>
              <a:ext cx="24" cy="9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00" name="Line 310"/>
            <p:cNvSpPr>
              <a:spLocks noChangeShapeType="1"/>
            </p:cNvSpPr>
            <p:nvPr/>
          </p:nvSpPr>
          <p:spPr bwMode="auto">
            <a:xfrm>
              <a:off x="3016" y="2458"/>
              <a:ext cx="24" cy="96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6101" name="Group 311"/>
            <p:cNvGrpSpPr>
              <a:grpSpLocks/>
            </p:cNvGrpSpPr>
            <p:nvPr/>
          </p:nvGrpSpPr>
          <p:grpSpPr bwMode="auto">
            <a:xfrm>
              <a:off x="2940" y="2298"/>
              <a:ext cx="89" cy="81"/>
              <a:chOff x="827" y="1646"/>
              <a:chExt cx="121" cy="105"/>
            </a:xfrm>
          </p:grpSpPr>
          <p:sp>
            <p:nvSpPr>
              <p:cNvPr id="36155" name="Line 312"/>
              <p:cNvSpPr>
                <a:spLocks noChangeShapeType="1"/>
              </p:cNvSpPr>
              <p:nvPr/>
            </p:nvSpPr>
            <p:spPr bwMode="auto">
              <a:xfrm flipH="1" flipV="1">
                <a:off x="837" y="1649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6" name="Line 313"/>
              <p:cNvSpPr>
                <a:spLocks noChangeShapeType="1"/>
              </p:cNvSpPr>
              <p:nvPr/>
            </p:nvSpPr>
            <p:spPr bwMode="auto">
              <a:xfrm flipV="1">
                <a:off x="894" y="164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7" name="Line 314"/>
              <p:cNvSpPr>
                <a:spLocks noChangeShapeType="1"/>
              </p:cNvSpPr>
              <p:nvPr/>
            </p:nvSpPr>
            <p:spPr bwMode="auto">
              <a:xfrm flipV="1">
                <a:off x="900" y="1653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8" name="Line 315"/>
              <p:cNvSpPr>
                <a:spLocks noChangeShapeType="1"/>
              </p:cNvSpPr>
              <p:nvPr/>
            </p:nvSpPr>
            <p:spPr bwMode="auto">
              <a:xfrm flipV="1">
                <a:off x="901" y="1647"/>
                <a:ext cx="26" cy="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9" name="Line 316"/>
              <p:cNvSpPr>
                <a:spLocks noChangeShapeType="1"/>
              </p:cNvSpPr>
              <p:nvPr/>
            </p:nvSpPr>
            <p:spPr bwMode="auto">
              <a:xfrm flipH="1" flipV="1">
                <a:off x="862" y="1648"/>
                <a:ext cx="30" cy="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60" name="Line 317"/>
              <p:cNvSpPr>
                <a:spLocks noChangeShapeType="1"/>
              </p:cNvSpPr>
              <p:nvPr/>
            </p:nvSpPr>
            <p:spPr bwMode="auto">
              <a:xfrm flipH="1" flipV="1">
                <a:off x="827" y="1684"/>
                <a:ext cx="64" cy="6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6102" name="Line 319"/>
            <p:cNvSpPr>
              <a:spLocks noChangeShapeType="1"/>
            </p:cNvSpPr>
            <p:nvPr/>
          </p:nvSpPr>
          <p:spPr bwMode="auto">
            <a:xfrm flipH="1">
              <a:off x="3372" y="2542"/>
              <a:ext cx="24" cy="9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03" name="Line 320"/>
            <p:cNvSpPr>
              <a:spLocks noChangeShapeType="1"/>
            </p:cNvSpPr>
            <p:nvPr/>
          </p:nvSpPr>
          <p:spPr bwMode="auto">
            <a:xfrm>
              <a:off x="3396" y="2554"/>
              <a:ext cx="24" cy="96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6104" name="Group 321"/>
            <p:cNvGrpSpPr>
              <a:grpSpLocks/>
            </p:cNvGrpSpPr>
            <p:nvPr/>
          </p:nvGrpSpPr>
          <p:grpSpPr bwMode="auto">
            <a:xfrm flipH="1">
              <a:off x="3328" y="2380"/>
              <a:ext cx="89" cy="81"/>
              <a:chOff x="827" y="1646"/>
              <a:chExt cx="121" cy="105"/>
            </a:xfrm>
          </p:grpSpPr>
          <p:sp>
            <p:nvSpPr>
              <p:cNvPr id="36149" name="Line 322"/>
              <p:cNvSpPr>
                <a:spLocks noChangeShapeType="1"/>
              </p:cNvSpPr>
              <p:nvPr/>
            </p:nvSpPr>
            <p:spPr bwMode="auto">
              <a:xfrm flipH="1" flipV="1">
                <a:off x="837" y="1649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0" name="Line 323"/>
              <p:cNvSpPr>
                <a:spLocks noChangeShapeType="1"/>
              </p:cNvSpPr>
              <p:nvPr/>
            </p:nvSpPr>
            <p:spPr bwMode="auto">
              <a:xfrm flipV="1">
                <a:off x="894" y="164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1" name="Line 324"/>
              <p:cNvSpPr>
                <a:spLocks noChangeShapeType="1"/>
              </p:cNvSpPr>
              <p:nvPr/>
            </p:nvSpPr>
            <p:spPr bwMode="auto">
              <a:xfrm flipV="1">
                <a:off x="900" y="1653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2" name="Line 325"/>
              <p:cNvSpPr>
                <a:spLocks noChangeShapeType="1"/>
              </p:cNvSpPr>
              <p:nvPr/>
            </p:nvSpPr>
            <p:spPr bwMode="auto">
              <a:xfrm flipV="1">
                <a:off x="901" y="1647"/>
                <a:ext cx="26" cy="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3" name="Line 326"/>
              <p:cNvSpPr>
                <a:spLocks noChangeShapeType="1"/>
              </p:cNvSpPr>
              <p:nvPr/>
            </p:nvSpPr>
            <p:spPr bwMode="auto">
              <a:xfrm flipH="1" flipV="1">
                <a:off x="862" y="1648"/>
                <a:ext cx="30" cy="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54" name="Line 327"/>
              <p:cNvSpPr>
                <a:spLocks noChangeShapeType="1"/>
              </p:cNvSpPr>
              <p:nvPr/>
            </p:nvSpPr>
            <p:spPr bwMode="auto">
              <a:xfrm flipH="1" flipV="1">
                <a:off x="827" y="1684"/>
                <a:ext cx="64" cy="6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6105" name="Line 328"/>
            <p:cNvSpPr>
              <a:spLocks noChangeShapeType="1"/>
            </p:cNvSpPr>
            <p:nvPr/>
          </p:nvSpPr>
          <p:spPr bwMode="auto">
            <a:xfrm flipV="1">
              <a:off x="4496" y="2736"/>
              <a:ext cx="52" cy="98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06" name="Freeform 329"/>
            <p:cNvSpPr>
              <a:spLocks/>
            </p:cNvSpPr>
            <p:nvPr/>
          </p:nvSpPr>
          <p:spPr bwMode="auto">
            <a:xfrm flipH="1">
              <a:off x="4844" y="3050"/>
              <a:ext cx="100" cy="132"/>
            </a:xfrm>
            <a:custGeom>
              <a:avLst/>
              <a:gdLst>
                <a:gd name="T0" fmla="*/ 25 w 132"/>
                <a:gd name="T1" fmla="*/ 9 h 224"/>
                <a:gd name="T2" fmla="*/ 15 w 132"/>
                <a:gd name="T3" fmla="*/ 1 h 224"/>
                <a:gd name="T4" fmla="*/ 5 w 132"/>
                <a:gd name="T5" fmla="*/ 3 h 224"/>
                <a:gd name="T6" fmla="*/ 0 w 132"/>
                <a:gd name="T7" fmla="*/ 5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24">
                  <a:moveTo>
                    <a:pt x="132" y="224"/>
                  </a:moveTo>
                  <a:cubicBezTo>
                    <a:pt x="114" y="138"/>
                    <a:pt x="96" y="52"/>
                    <a:pt x="78" y="26"/>
                  </a:cubicBezTo>
                  <a:cubicBezTo>
                    <a:pt x="60" y="0"/>
                    <a:pt x="37" y="51"/>
                    <a:pt x="24" y="68"/>
                  </a:cubicBezTo>
                  <a:cubicBezTo>
                    <a:pt x="11" y="85"/>
                    <a:pt x="5" y="106"/>
                    <a:pt x="0" y="128"/>
                  </a:cubicBezTo>
                </a:path>
              </a:pathLst>
            </a:custGeom>
            <a:noFill/>
            <a:ln w="28575" cap="flat" cmpd="sng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07" name="Line 330"/>
            <p:cNvSpPr>
              <a:spLocks noChangeShapeType="1"/>
            </p:cNvSpPr>
            <p:nvPr/>
          </p:nvSpPr>
          <p:spPr bwMode="auto">
            <a:xfrm flipH="1" flipV="1">
              <a:off x="3669" y="2878"/>
              <a:ext cx="63" cy="156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08" name="Line 331"/>
            <p:cNvSpPr>
              <a:spLocks noChangeShapeType="1"/>
            </p:cNvSpPr>
            <p:nvPr/>
          </p:nvSpPr>
          <p:spPr bwMode="auto">
            <a:xfrm flipH="1">
              <a:off x="3626" y="2894"/>
              <a:ext cx="43" cy="118"/>
            </a:xfrm>
            <a:prstGeom prst="line">
              <a:avLst/>
            </a:prstGeom>
            <a:noFill/>
            <a:ln w="1905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09" name="Line 332"/>
            <p:cNvSpPr>
              <a:spLocks noChangeShapeType="1"/>
            </p:cNvSpPr>
            <p:nvPr/>
          </p:nvSpPr>
          <p:spPr bwMode="auto">
            <a:xfrm flipV="1">
              <a:off x="3731" y="2953"/>
              <a:ext cx="68" cy="159"/>
            </a:xfrm>
            <a:prstGeom prst="line">
              <a:avLst/>
            </a:prstGeom>
            <a:noFill/>
            <a:ln w="3810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0" name="Line 333"/>
            <p:cNvSpPr>
              <a:spLocks noChangeShapeType="1"/>
            </p:cNvSpPr>
            <p:nvPr/>
          </p:nvSpPr>
          <p:spPr bwMode="auto">
            <a:xfrm>
              <a:off x="3796" y="2952"/>
              <a:ext cx="44" cy="11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1" name="Line 334"/>
            <p:cNvSpPr>
              <a:spLocks noChangeShapeType="1"/>
            </p:cNvSpPr>
            <p:nvPr/>
          </p:nvSpPr>
          <p:spPr bwMode="auto">
            <a:xfrm flipH="1" flipV="1">
              <a:off x="3690" y="2644"/>
              <a:ext cx="41" cy="17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2" name="Line 335"/>
            <p:cNvSpPr>
              <a:spLocks noChangeShapeType="1"/>
            </p:cNvSpPr>
            <p:nvPr/>
          </p:nvSpPr>
          <p:spPr bwMode="auto">
            <a:xfrm flipH="1">
              <a:off x="3638" y="2644"/>
              <a:ext cx="44" cy="9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3" name="Line 336"/>
            <p:cNvSpPr>
              <a:spLocks noChangeShapeType="1"/>
            </p:cNvSpPr>
            <p:nvPr/>
          </p:nvSpPr>
          <p:spPr bwMode="auto">
            <a:xfrm flipV="1">
              <a:off x="3736" y="2748"/>
              <a:ext cx="68" cy="158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4" name="Line 337"/>
            <p:cNvSpPr>
              <a:spLocks noChangeShapeType="1"/>
            </p:cNvSpPr>
            <p:nvPr/>
          </p:nvSpPr>
          <p:spPr bwMode="auto">
            <a:xfrm>
              <a:off x="3801" y="2748"/>
              <a:ext cx="44" cy="138"/>
            </a:xfrm>
            <a:prstGeom prst="line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5" name="Line 338"/>
            <p:cNvSpPr>
              <a:spLocks noChangeShapeType="1"/>
            </p:cNvSpPr>
            <p:nvPr/>
          </p:nvSpPr>
          <p:spPr bwMode="auto">
            <a:xfrm flipH="1" flipV="1">
              <a:off x="3730" y="2524"/>
              <a:ext cx="1" cy="645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6" name="Line 339"/>
            <p:cNvSpPr>
              <a:spLocks noChangeShapeType="1"/>
            </p:cNvSpPr>
            <p:nvPr/>
          </p:nvSpPr>
          <p:spPr bwMode="auto">
            <a:xfrm flipH="1">
              <a:off x="3732" y="2546"/>
              <a:ext cx="24" cy="9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7" name="Line 340"/>
            <p:cNvSpPr>
              <a:spLocks noChangeShapeType="1"/>
            </p:cNvSpPr>
            <p:nvPr/>
          </p:nvSpPr>
          <p:spPr bwMode="auto">
            <a:xfrm>
              <a:off x="3756" y="2558"/>
              <a:ext cx="24" cy="96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8" name="Line 341"/>
            <p:cNvSpPr>
              <a:spLocks noChangeShapeType="1"/>
            </p:cNvSpPr>
            <p:nvPr/>
          </p:nvSpPr>
          <p:spPr bwMode="auto">
            <a:xfrm flipH="1" flipV="1">
              <a:off x="4037" y="2894"/>
              <a:ext cx="63" cy="156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19" name="Line 342"/>
            <p:cNvSpPr>
              <a:spLocks noChangeShapeType="1"/>
            </p:cNvSpPr>
            <p:nvPr/>
          </p:nvSpPr>
          <p:spPr bwMode="auto">
            <a:xfrm flipH="1">
              <a:off x="3994" y="2910"/>
              <a:ext cx="43" cy="118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0" name="Line 343"/>
            <p:cNvSpPr>
              <a:spLocks noChangeShapeType="1"/>
            </p:cNvSpPr>
            <p:nvPr/>
          </p:nvSpPr>
          <p:spPr bwMode="auto">
            <a:xfrm flipV="1">
              <a:off x="4099" y="2969"/>
              <a:ext cx="68" cy="159"/>
            </a:xfrm>
            <a:prstGeom prst="line">
              <a:avLst/>
            </a:prstGeom>
            <a:noFill/>
            <a:ln w="3810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1" name="Line 344"/>
            <p:cNvSpPr>
              <a:spLocks noChangeShapeType="1"/>
            </p:cNvSpPr>
            <p:nvPr/>
          </p:nvSpPr>
          <p:spPr bwMode="auto">
            <a:xfrm>
              <a:off x="4164" y="2968"/>
              <a:ext cx="44" cy="119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2" name="Line 345"/>
            <p:cNvSpPr>
              <a:spLocks noChangeShapeType="1"/>
            </p:cNvSpPr>
            <p:nvPr/>
          </p:nvSpPr>
          <p:spPr bwMode="auto">
            <a:xfrm flipH="1" flipV="1">
              <a:off x="4058" y="2712"/>
              <a:ext cx="41" cy="174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3" name="Line 346"/>
            <p:cNvSpPr>
              <a:spLocks noChangeShapeType="1"/>
            </p:cNvSpPr>
            <p:nvPr/>
          </p:nvSpPr>
          <p:spPr bwMode="auto">
            <a:xfrm flipH="1">
              <a:off x="4006" y="2712"/>
              <a:ext cx="44" cy="98"/>
            </a:xfrm>
            <a:prstGeom prst="line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4" name="Line 347"/>
            <p:cNvSpPr>
              <a:spLocks noChangeShapeType="1"/>
            </p:cNvSpPr>
            <p:nvPr/>
          </p:nvSpPr>
          <p:spPr bwMode="auto">
            <a:xfrm flipV="1">
              <a:off x="4104" y="2824"/>
              <a:ext cx="68" cy="158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5" name="Line 348"/>
            <p:cNvSpPr>
              <a:spLocks noChangeShapeType="1"/>
            </p:cNvSpPr>
            <p:nvPr/>
          </p:nvSpPr>
          <p:spPr bwMode="auto">
            <a:xfrm>
              <a:off x="4169" y="2824"/>
              <a:ext cx="44" cy="138"/>
            </a:xfrm>
            <a:prstGeom prst="line">
              <a:avLst/>
            </a:prstGeom>
            <a:noFill/>
            <a:ln w="1905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6" name="Line 349"/>
            <p:cNvSpPr>
              <a:spLocks noChangeShapeType="1"/>
            </p:cNvSpPr>
            <p:nvPr/>
          </p:nvSpPr>
          <p:spPr bwMode="auto">
            <a:xfrm flipH="1" flipV="1">
              <a:off x="4098" y="2628"/>
              <a:ext cx="1" cy="557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7" name="Line 350"/>
            <p:cNvSpPr>
              <a:spLocks noChangeShapeType="1"/>
            </p:cNvSpPr>
            <p:nvPr/>
          </p:nvSpPr>
          <p:spPr bwMode="auto">
            <a:xfrm flipH="1">
              <a:off x="4108" y="2658"/>
              <a:ext cx="24" cy="9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8" name="Line 351"/>
            <p:cNvSpPr>
              <a:spLocks noChangeShapeType="1"/>
            </p:cNvSpPr>
            <p:nvPr/>
          </p:nvSpPr>
          <p:spPr bwMode="auto">
            <a:xfrm>
              <a:off x="4132" y="2670"/>
              <a:ext cx="24" cy="96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29" name="Line 352"/>
            <p:cNvSpPr>
              <a:spLocks noChangeShapeType="1"/>
            </p:cNvSpPr>
            <p:nvPr/>
          </p:nvSpPr>
          <p:spPr bwMode="auto">
            <a:xfrm>
              <a:off x="4549" y="2736"/>
              <a:ext cx="8" cy="58"/>
            </a:xfrm>
            <a:prstGeom prst="line">
              <a:avLst/>
            </a:prstGeom>
            <a:noFill/>
            <a:ln w="19050">
              <a:solidFill>
                <a:srgbClr val="99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30" name="Line 354"/>
            <p:cNvSpPr>
              <a:spLocks noChangeShapeType="1"/>
            </p:cNvSpPr>
            <p:nvPr/>
          </p:nvSpPr>
          <p:spPr bwMode="auto">
            <a:xfrm flipH="1" flipV="1">
              <a:off x="3691" y="2456"/>
              <a:ext cx="36" cy="74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31" name="Line 355"/>
            <p:cNvSpPr>
              <a:spLocks noChangeShapeType="1"/>
            </p:cNvSpPr>
            <p:nvPr/>
          </p:nvSpPr>
          <p:spPr bwMode="auto">
            <a:xfrm flipV="1">
              <a:off x="3733" y="2454"/>
              <a:ext cx="0" cy="74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32" name="Line 356"/>
            <p:cNvSpPr>
              <a:spLocks noChangeShapeType="1"/>
            </p:cNvSpPr>
            <p:nvPr/>
          </p:nvSpPr>
          <p:spPr bwMode="auto">
            <a:xfrm flipV="1">
              <a:off x="3738" y="2459"/>
              <a:ext cx="35" cy="74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33" name="Line 357"/>
            <p:cNvSpPr>
              <a:spLocks noChangeShapeType="1"/>
            </p:cNvSpPr>
            <p:nvPr/>
          </p:nvSpPr>
          <p:spPr bwMode="auto">
            <a:xfrm flipV="1">
              <a:off x="3738" y="2455"/>
              <a:ext cx="20" cy="78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34" name="Line 358"/>
            <p:cNvSpPr>
              <a:spLocks noChangeShapeType="1"/>
            </p:cNvSpPr>
            <p:nvPr/>
          </p:nvSpPr>
          <p:spPr bwMode="auto">
            <a:xfrm flipH="1" flipV="1">
              <a:off x="3710" y="2456"/>
              <a:ext cx="22" cy="72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135" name="Line 359"/>
            <p:cNvSpPr>
              <a:spLocks noChangeShapeType="1"/>
            </p:cNvSpPr>
            <p:nvPr/>
          </p:nvSpPr>
          <p:spPr bwMode="auto">
            <a:xfrm flipH="1" flipV="1">
              <a:off x="3684" y="2483"/>
              <a:ext cx="47" cy="52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6136" name="Group 375"/>
            <p:cNvGrpSpPr>
              <a:grpSpLocks/>
            </p:cNvGrpSpPr>
            <p:nvPr/>
          </p:nvGrpSpPr>
          <p:grpSpPr bwMode="auto">
            <a:xfrm flipH="1">
              <a:off x="4060" y="2586"/>
              <a:ext cx="89" cy="49"/>
              <a:chOff x="4048" y="2092"/>
              <a:chExt cx="89" cy="81"/>
            </a:xfrm>
          </p:grpSpPr>
          <p:sp>
            <p:nvSpPr>
              <p:cNvPr id="36143" name="Line 361"/>
              <p:cNvSpPr>
                <a:spLocks noChangeShapeType="1"/>
              </p:cNvSpPr>
              <p:nvPr/>
            </p:nvSpPr>
            <p:spPr bwMode="auto">
              <a:xfrm flipH="1" flipV="1">
                <a:off x="4055" y="2094"/>
                <a:ext cx="36" cy="7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44" name="Line 362"/>
              <p:cNvSpPr>
                <a:spLocks noChangeShapeType="1"/>
              </p:cNvSpPr>
              <p:nvPr/>
            </p:nvSpPr>
            <p:spPr bwMode="auto">
              <a:xfrm flipV="1">
                <a:off x="4097" y="2092"/>
                <a:ext cx="0" cy="7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45" name="Line 363"/>
              <p:cNvSpPr>
                <a:spLocks noChangeShapeType="1"/>
              </p:cNvSpPr>
              <p:nvPr/>
            </p:nvSpPr>
            <p:spPr bwMode="auto">
              <a:xfrm flipV="1">
                <a:off x="4102" y="2097"/>
                <a:ext cx="35" cy="7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46" name="Line 364"/>
              <p:cNvSpPr>
                <a:spLocks noChangeShapeType="1"/>
              </p:cNvSpPr>
              <p:nvPr/>
            </p:nvSpPr>
            <p:spPr bwMode="auto">
              <a:xfrm flipV="1">
                <a:off x="4102" y="2093"/>
                <a:ext cx="20" cy="78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47" name="Line 365"/>
              <p:cNvSpPr>
                <a:spLocks noChangeShapeType="1"/>
              </p:cNvSpPr>
              <p:nvPr/>
            </p:nvSpPr>
            <p:spPr bwMode="auto">
              <a:xfrm flipH="1" flipV="1">
                <a:off x="4074" y="2094"/>
                <a:ext cx="22" cy="72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48" name="Line 366"/>
              <p:cNvSpPr>
                <a:spLocks noChangeShapeType="1"/>
              </p:cNvSpPr>
              <p:nvPr/>
            </p:nvSpPr>
            <p:spPr bwMode="auto">
              <a:xfrm flipH="1" flipV="1">
                <a:off x="4048" y="2121"/>
                <a:ext cx="47" cy="52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6137" name="Group 374"/>
            <p:cNvGrpSpPr>
              <a:grpSpLocks/>
            </p:cNvGrpSpPr>
            <p:nvPr/>
          </p:nvGrpSpPr>
          <p:grpSpPr bwMode="auto">
            <a:xfrm>
              <a:off x="4439" y="2670"/>
              <a:ext cx="95" cy="53"/>
              <a:chOff x="4439" y="2198"/>
              <a:chExt cx="95" cy="63"/>
            </a:xfrm>
          </p:grpSpPr>
          <p:sp>
            <p:nvSpPr>
              <p:cNvPr id="36138" name="Line 368"/>
              <p:cNvSpPr>
                <a:spLocks noChangeShapeType="1"/>
              </p:cNvSpPr>
              <p:nvPr/>
            </p:nvSpPr>
            <p:spPr bwMode="auto">
              <a:xfrm flipH="1" flipV="1">
                <a:off x="4439" y="2210"/>
                <a:ext cx="44" cy="4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39" name="Line 370"/>
              <p:cNvSpPr>
                <a:spLocks noChangeShapeType="1"/>
              </p:cNvSpPr>
              <p:nvPr/>
            </p:nvSpPr>
            <p:spPr bwMode="auto">
              <a:xfrm flipV="1">
                <a:off x="4494" y="2201"/>
                <a:ext cx="31" cy="58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40" name="Line 371"/>
              <p:cNvSpPr>
                <a:spLocks noChangeShapeType="1"/>
              </p:cNvSpPr>
              <p:nvPr/>
            </p:nvSpPr>
            <p:spPr bwMode="auto">
              <a:xfrm flipV="1">
                <a:off x="4494" y="2233"/>
                <a:ext cx="40" cy="2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41" name="Line 372"/>
              <p:cNvSpPr>
                <a:spLocks noChangeShapeType="1"/>
              </p:cNvSpPr>
              <p:nvPr/>
            </p:nvSpPr>
            <p:spPr bwMode="auto">
              <a:xfrm flipH="1" flipV="1">
                <a:off x="4470" y="2198"/>
                <a:ext cx="18" cy="5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142" name="Line 373"/>
              <p:cNvSpPr>
                <a:spLocks noChangeShapeType="1"/>
              </p:cNvSpPr>
              <p:nvPr/>
            </p:nvSpPr>
            <p:spPr bwMode="auto">
              <a:xfrm flipH="1" flipV="1">
                <a:off x="4440" y="2237"/>
                <a:ext cx="47" cy="2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35843" name="Rectangle 5" descr="Cork"/>
          <p:cNvSpPr>
            <a:spLocks noChangeArrowheads="1"/>
          </p:cNvSpPr>
          <p:nvPr/>
        </p:nvSpPr>
        <p:spPr bwMode="auto">
          <a:xfrm>
            <a:off x="1752601" y="5010151"/>
            <a:ext cx="8696325" cy="15478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5844" name="Picture 3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9" y="108110"/>
            <a:ext cx="1629242" cy="20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0560" name="Group 400"/>
          <p:cNvGrpSpPr>
            <a:grpSpLocks/>
          </p:cNvGrpSpPr>
          <p:nvPr/>
        </p:nvGrpSpPr>
        <p:grpSpPr bwMode="auto">
          <a:xfrm>
            <a:off x="2330450" y="2816226"/>
            <a:ext cx="1138238" cy="1458914"/>
            <a:chOff x="510" y="1792"/>
            <a:chExt cx="717" cy="919"/>
          </a:xfrm>
        </p:grpSpPr>
        <p:sp>
          <p:nvSpPr>
            <p:cNvPr id="35949" name="Oval 389"/>
            <p:cNvSpPr>
              <a:spLocks noChangeArrowheads="1"/>
            </p:cNvSpPr>
            <p:nvPr/>
          </p:nvSpPr>
          <p:spPr bwMode="auto">
            <a:xfrm rot="1681628">
              <a:off x="899" y="2405"/>
              <a:ext cx="197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50" name="Oval 390"/>
            <p:cNvSpPr>
              <a:spLocks noChangeArrowheads="1"/>
            </p:cNvSpPr>
            <p:nvPr/>
          </p:nvSpPr>
          <p:spPr bwMode="auto">
            <a:xfrm rot="1681628">
              <a:off x="510" y="2423"/>
              <a:ext cx="197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51" name="Line 394"/>
            <p:cNvSpPr>
              <a:spLocks noChangeShapeType="1"/>
            </p:cNvSpPr>
            <p:nvPr/>
          </p:nvSpPr>
          <p:spPr bwMode="auto">
            <a:xfrm flipV="1">
              <a:off x="686" y="1801"/>
              <a:ext cx="520" cy="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52" name="Line 395"/>
            <p:cNvSpPr>
              <a:spLocks noChangeShapeType="1"/>
            </p:cNvSpPr>
            <p:nvPr/>
          </p:nvSpPr>
          <p:spPr bwMode="auto">
            <a:xfrm flipV="1">
              <a:off x="1075" y="1792"/>
              <a:ext cx="152" cy="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20561" name="Group 401"/>
          <p:cNvGrpSpPr>
            <a:grpSpLocks/>
          </p:cNvGrpSpPr>
          <p:nvPr/>
        </p:nvGrpSpPr>
        <p:grpSpPr bwMode="auto">
          <a:xfrm>
            <a:off x="5967414" y="2824163"/>
            <a:ext cx="940435" cy="1568451"/>
            <a:chOff x="2814" y="1800"/>
            <a:chExt cx="586" cy="988"/>
          </a:xfrm>
        </p:grpSpPr>
        <p:sp>
          <p:nvSpPr>
            <p:cNvPr id="35945" name="Oval 391"/>
            <p:cNvSpPr>
              <a:spLocks noChangeArrowheads="1"/>
            </p:cNvSpPr>
            <p:nvPr/>
          </p:nvSpPr>
          <p:spPr bwMode="auto">
            <a:xfrm rot="20742478">
              <a:off x="3203" y="2482"/>
              <a:ext cx="197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46" name="Oval 392"/>
            <p:cNvSpPr>
              <a:spLocks noChangeArrowheads="1"/>
            </p:cNvSpPr>
            <p:nvPr/>
          </p:nvSpPr>
          <p:spPr bwMode="auto">
            <a:xfrm rot="1249536">
              <a:off x="2814" y="2500"/>
              <a:ext cx="197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47" name="Line 396"/>
            <p:cNvSpPr>
              <a:spLocks noChangeShapeType="1"/>
            </p:cNvSpPr>
            <p:nvPr/>
          </p:nvSpPr>
          <p:spPr bwMode="auto">
            <a:xfrm flipV="1">
              <a:off x="2966" y="1801"/>
              <a:ext cx="181" cy="7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948" name="Line 397"/>
            <p:cNvSpPr>
              <a:spLocks noChangeShapeType="1"/>
            </p:cNvSpPr>
            <p:nvPr/>
          </p:nvSpPr>
          <p:spPr bwMode="auto">
            <a:xfrm flipH="1" flipV="1">
              <a:off x="3139" y="1800"/>
              <a:ext cx="122" cy="7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20607" name="Group 447"/>
          <p:cNvGrpSpPr>
            <a:grpSpLocks/>
          </p:cNvGrpSpPr>
          <p:nvPr/>
        </p:nvGrpSpPr>
        <p:grpSpPr bwMode="auto">
          <a:xfrm>
            <a:off x="8408989" y="3213102"/>
            <a:ext cx="1544638" cy="1763713"/>
            <a:chOff x="4337" y="2024"/>
            <a:chExt cx="973" cy="1111"/>
          </a:xfrm>
        </p:grpSpPr>
        <p:sp>
          <p:nvSpPr>
            <p:cNvPr id="220562" name="Text Box 402"/>
            <p:cNvSpPr txBox="1">
              <a:spLocks noChangeArrowheads="1"/>
            </p:cNvSpPr>
            <p:nvPr/>
          </p:nvSpPr>
          <p:spPr bwMode="auto">
            <a:xfrm>
              <a:off x="4337" y="2024"/>
              <a:ext cx="90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DO NOT SAMPLE</a:t>
              </a:r>
            </a:p>
          </p:txBody>
        </p:sp>
        <p:grpSp>
          <p:nvGrpSpPr>
            <p:cNvPr id="35936" name="Group 419"/>
            <p:cNvGrpSpPr>
              <a:grpSpLocks/>
            </p:cNvGrpSpPr>
            <p:nvPr/>
          </p:nvGrpSpPr>
          <p:grpSpPr bwMode="auto">
            <a:xfrm>
              <a:off x="4368" y="2832"/>
              <a:ext cx="942" cy="303"/>
              <a:chOff x="4368" y="2832"/>
              <a:chExt cx="942" cy="303"/>
            </a:xfrm>
          </p:grpSpPr>
          <p:sp>
            <p:nvSpPr>
              <p:cNvPr id="35937" name="AutoShape 393"/>
              <p:cNvSpPr>
                <a:spLocks noChangeAspect="1" noChangeArrowheads="1"/>
              </p:cNvSpPr>
              <p:nvPr/>
            </p:nvSpPr>
            <p:spPr bwMode="auto">
              <a:xfrm>
                <a:off x="4752" y="2880"/>
                <a:ext cx="207" cy="2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30 w 21600"/>
                  <a:gd name="T25" fmla="*/ 3130 h 21600"/>
                  <a:gd name="T26" fmla="*/ 18470 w 21600"/>
                  <a:gd name="T27" fmla="*/ 1847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6949" y="14325"/>
                    </a:moveTo>
                    <a:cubicBezTo>
                      <a:pt x="17564" y="13252"/>
                      <a:pt x="17888" y="12036"/>
                      <a:pt x="17888" y="10800"/>
                    </a:cubicBezTo>
                    <a:cubicBezTo>
                      <a:pt x="17888" y="6885"/>
                      <a:pt x="14714" y="3712"/>
                      <a:pt x="10800" y="3712"/>
                    </a:cubicBezTo>
                    <a:cubicBezTo>
                      <a:pt x="9563" y="3711"/>
                      <a:pt x="8347" y="4035"/>
                      <a:pt x="7274" y="4650"/>
                    </a:cubicBezTo>
                    <a:lnTo>
                      <a:pt x="16949" y="14325"/>
                    </a:lnTo>
                    <a:close/>
                    <a:moveTo>
                      <a:pt x="4650" y="7274"/>
                    </a:moveTo>
                    <a:cubicBezTo>
                      <a:pt x="4035" y="8347"/>
                      <a:pt x="3712" y="9563"/>
                      <a:pt x="3712" y="10799"/>
                    </a:cubicBezTo>
                    <a:cubicBezTo>
                      <a:pt x="3712" y="14714"/>
                      <a:pt x="6885" y="17888"/>
                      <a:pt x="10800" y="17888"/>
                    </a:cubicBezTo>
                    <a:cubicBezTo>
                      <a:pt x="12036" y="17888"/>
                      <a:pt x="13252" y="17564"/>
                      <a:pt x="14325" y="16949"/>
                    </a:cubicBezTo>
                    <a:lnTo>
                      <a:pt x="4650" y="727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938" name="AutoShape 403"/>
              <p:cNvSpPr>
                <a:spLocks noChangeAspect="1" noChangeArrowheads="1"/>
              </p:cNvSpPr>
              <p:nvPr/>
            </p:nvSpPr>
            <p:spPr bwMode="auto">
              <a:xfrm>
                <a:off x="5103" y="2928"/>
                <a:ext cx="207" cy="2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30 w 21600"/>
                  <a:gd name="T25" fmla="*/ 3130 h 21600"/>
                  <a:gd name="T26" fmla="*/ 18470 w 21600"/>
                  <a:gd name="T27" fmla="*/ 1847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6949" y="14325"/>
                    </a:moveTo>
                    <a:cubicBezTo>
                      <a:pt x="17564" y="13252"/>
                      <a:pt x="17888" y="12036"/>
                      <a:pt x="17888" y="10800"/>
                    </a:cubicBezTo>
                    <a:cubicBezTo>
                      <a:pt x="17888" y="6885"/>
                      <a:pt x="14714" y="3712"/>
                      <a:pt x="10800" y="3712"/>
                    </a:cubicBezTo>
                    <a:cubicBezTo>
                      <a:pt x="9563" y="3711"/>
                      <a:pt x="8347" y="4035"/>
                      <a:pt x="7274" y="4650"/>
                    </a:cubicBezTo>
                    <a:lnTo>
                      <a:pt x="16949" y="14325"/>
                    </a:lnTo>
                    <a:close/>
                    <a:moveTo>
                      <a:pt x="4650" y="7274"/>
                    </a:moveTo>
                    <a:cubicBezTo>
                      <a:pt x="4035" y="8347"/>
                      <a:pt x="3712" y="9563"/>
                      <a:pt x="3712" y="10799"/>
                    </a:cubicBezTo>
                    <a:cubicBezTo>
                      <a:pt x="3712" y="14714"/>
                      <a:pt x="6885" y="17888"/>
                      <a:pt x="10800" y="17888"/>
                    </a:cubicBezTo>
                    <a:cubicBezTo>
                      <a:pt x="12036" y="17888"/>
                      <a:pt x="13252" y="17564"/>
                      <a:pt x="14325" y="16949"/>
                    </a:cubicBezTo>
                    <a:lnTo>
                      <a:pt x="4650" y="727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939" name="AutoShape 404"/>
              <p:cNvSpPr>
                <a:spLocks noChangeAspect="1" noChangeArrowheads="1"/>
              </p:cNvSpPr>
              <p:nvPr/>
            </p:nvSpPr>
            <p:spPr bwMode="auto">
              <a:xfrm>
                <a:off x="4368" y="2832"/>
                <a:ext cx="207" cy="2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30 w 21600"/>
                  <a:gd name="T25" fmla="*/ 3130 h 21600"/>
                  <a:gd name="T26" fmla="*/ 18470 w 21600"/>
                  <a:gd name="T27" fmla="*/ 1847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6949" y="14325"/>
                    </a:moveTo>
                    <a:cubicBezTo>
                      <a:pt x="17564" y="13252"/>
                      <a:pt x="17888" y="12036"/>
                      <a:pt x="17888" y="10800"/>
                    </a:cubicBezTo>
                    <a:cubicBezTo>
                      <a:pt x="17888" y="6885"/>
                      <a:pt x="14714" y="3712"/>
                      <a:pt x="10800" y="3712"/>
                    </a:cubicBezTo>
                    <a:cubicBezTo>
                      <a:pt x="9563" y="3711"/>
                      <a:pt x="8347" y="4035"/>
                      <a:pt x="7274" y="4650"/>
                    </a:cubicBezTo>
                    <a:lnTo>
                      <a:pt x="16949" y="14325"/>
                    </a:lnTo>
                    <a:close/>
                    <a:moveTo>
                      <a:pt x="4650" y="7274"/>
                    </a:moveTo>
                    <a:cubicBezTo>
                      <a:pt x="4035" y="8347"/>
                      <a:pt x="3712" y="9563"/>
                      <a:pt x="3712" y="10799"/>
                    </a:cubicBezTo>
                    <a:cubicBezTo>
                      <a:pt x="3712" y="14714"/>
                      <a:pt x="6885" y="17888"/>
                      <a:pt x="10800" y="17888"/>
                    </a:cubicBezTo>
                    <a:cubicBezTo>
                      <a:pt x="12036" y="17888"/>
                      <a:pt x="13252" y="17564"/>
                      <a:pt x="14325" y="16949"/>
                    </a:cubicBezTo>
                    <a:lnTo>
                      <a:pt x="4650" y="727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220608" name="Group 448"/>
          <p:cNvGrpSpPr>
            <a:grpSpLocks/>
          </p:cNvGrpSpPr>
          <p:nvPr/>
        </p:nvGrpSpPr>
        <p:grpSpPr bwMode="auto">
          <a:xfrm>
            <a:off x="2620964" y="4572000"/>
            <a:ext cx="6948487" cy="1047750"/>
            <a:chOff x="792" y="2892"/>
            <a:chExt cx="4377" cy="660"/>
          </a:xfrm>
        </p:grpSpPr>
        <p:grpSp>
          <p:nvGrpSpPr>
            <p:cNvPr id="35926" name="Group 407"/>
            <p:cNvGrpSpPr>
              <a:grpSpLocks/>
            </p:cNvGrpSpPr>
            <p:nvPr/>
          </p:nvGrpSpPr>
          <p:grpSpPr bwMode="auto">
            <a:xfrm>
              <a:off x="792" y="2928"/>
              <a:ext cx="223" cy="612"/>
              <a:chOff x="2160" y="929"/>
              <a:chExt cx="223" cy="612"/>
            </a:xfrm>
          </p:grpSpPr>
          <p:sp>
            <p:nvSpPr>
              <p:cNvPr id="35933" name="AutoShape 405"/>
              <p:cNvSpPr>
                <a:spLocks noChangeArrowheads="1"/>
              </p:cNvSpPr>
              <p:nvPr/>
            </p:nvSpPr>
            <p:spPr bwMode="auto">
              <a:xfrm flipV="1">
                <a:off x="2242" y="931"/>
                <a:ext cx="61" cy="610"/>
              </a:xfrm>
              <a:prstGeom prst="can">
                <a:avLst>
                  <a:gd name="adj" fmla="val 260648"/>
                </a:avLst>
              </a:prstGeom>
              <a:solidFill>
                <a:srgbClr val="96969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934" name="AutoShape 406"/>
              <p:cNvSpPr>
                <a:spLocks noChangeArrowheads="1"/>
              </p:cNvSpPr>
              <p:nvPr/>
            </p:nvSpPr>
            <p:spPr bwMode="auto">
              <a:xfrm rot="5400000" flipV="1">
                <a:off x="2243" y="846"/>
                <a:ext cx="58" cy="223"/>
              </a:xfrm>
              <a:prstGeom prst="can">
                <a:avLst>
                  <a:gd name="adj" fmla="val 15112"/>
                </a:avLst>
              </a:prstGeom>
              <a:solidFill>
                <a:srgbClr val="96969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5927" name="Group 408"/>
            <p:cNvGrpSpPr>
              <a:grpSpLocks/>
            </p:cNvGrpSpPr>
            <p:nvPr/>
          </p:nvGrpSpPr>
          <p:grpSpPr bwMode="auto">
            <a:xfrm>
              <a:off x="3077" y="2940"/>
              <a:ext cx="223" cy="612"/>
              <a:chOff x="2160" y="929"/>
              <a:chExt cx="223" cy="612"/>
            </a:xfrm>
          </p:grpSpPr>
          <p:sp>
            <p:nvSpPr>
              <p:cNvPr id="35931" name="AutoShape 409"/>
              <p:cNvSpPr>
                <a:spLocks noChangeArrowheads="1"/>
              </p:cNvSpPr>
              <p:nvPr/>
            </p:nvSpPr>
            <p:spPr bwMode="auto">
              <a:xfrm flipV="1">
                <a:off x="2242" y="931"/>
                <a:ext cx="61" cy="610"/>
              </a:xfrm>
              <a:prstGeom prst="can">
                <a:avLst>
                  <a:gd name="adj" fmla="val 260648"/>
                </a:avLst>
              </a:prstGeom>
              <a:solidFill>
                <a:srgbClr val="96969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932" name="AutoShape 410"/>
              <p:cNvSpPr>
                <a:spLocks noChangeArrowheads="1"/>
              </p:cNvSpPr>
              <p:nvPr/>
            </p:nvSpPr>
            <p:spPr bwMode="auto">
              <a:xfrm rot="5400000" flipV="1">
                <a:off x="2243" y="846"/>
                <a:ext cx="58" cy="223"/>
              </a:xfrm>
              <a:prstGeom prst="can">
                <a:avLst>
                  <a:gd name="adj" fmla="val 15112"/>
                </a:avLst>
              </a:prstGeom>
              <a:solidFill>
                <a:srgbClr val="96969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5928" name="Group 411"/>
            <p:cNvGrpSpPr>
              <a:grpSpLocks/>
            </p:cNvGrpSpPr>
            <p:nvPr/>
          </p:nvGrpSpPr>
          <p:grpSpPr bwMode="auto">
            <a:xfrm>
              <a:off x="4946" y="2892"/>
              <a:ext cx="223" cy="612"/>
              <a:chOff x="2160" y="929"/>
              <a:chExt cx="223" cy="612"/>
            </a:xfrm>
          </p:grpSpPr>
          <p:sp>
            <p:nvSpPr>
              <p:cNvPr id="35929" name="AutoShape 412"/>
              <p:cNvSpPr>
                <a:spLocks noChangeArrowheads="1"/>
              </p:cNvSpPr>
              <p:nvPr/>
            </p:nvSpPr>
            <p:spPr bwMode="auto">
              <a:xfrm flipV="1">
                <a:off x="2242" y="931"/>
                <a:ext cx="61" cy="610"/>
              </a:xfrm>
              <a:prstGeom prst="can">
                <a:avLst>
                  <a:gd name="adj" fmla="val 260648"/>
                </a:avLst>
              </a:prstGeom>
              <a:solidFill>
                <a:srgbClr val="96969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930" name="AutoShape 413"/>
              <p:cNvSpPr>
                <a:spLocks noChangeArrowheads="1"/>
              </p:cNvSpPr>
              <p:nvPr/>
            </p:nvSpPr>
            <p:spPr bwMode="auto">
              <a:xfrm rot="5400000" flipV="1">
                <a:off x="2243" y="846"/>
                <a:ext cx="58" cy="223"/>
              </a:xfrm>
              <a:prstGeom prst="can">
                <a:avLst>
                  <a:gd name="adj" fmla="val 15112"/>
                </a:avLst>
              </a:prstGeom>
              <a:solidFill>
                <a:srgbClr val="969696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220687" name="Group 527"/>
          <p:cNvGrpSpPr>
            <a:grpSpLocks/>
          </p:cNvGrpSpPr>
          <p:nvPr/>
        </p:nvGrpSpPr>
        <p:grpSpPr bwMode="auto">
          <a:xfrm>
            <a:off x="3746500" y="3916364"/>
            <a:ext cx="6350000" cy="1347787"/>
            <a:chOff x="1400" y="2467"/>
            <a:chExt cx="4000" cy="849"/>
          </a:xfrm>
        </p:grpSpPr>
        <p:grpSp>
          <p:nvGrpSpPr>
            <p:cNvPr id="35910" name="Group 517"/>
            <p:cNvGrpSpPr>
              <a:grpSpLocks/>
            </p:cNvGrpSpPr>
            <p:nvPr/>
          </p:nvGrpSpPr>
          <p:grpSpPr bwMode="auto">
            <a:xfrm rot="5979067">
              <a:off x="4987" y="2802"/>
              <a:ext cx="657" cy="168"/>
              <a:chOff x="4071" y="3360"/>
              <a:chExt cx="657" cy="168"/>
            </a:xfrm>
          </p:grpSpPr>
          <p:sp>
            <p:nvSpPr>
              <p:cNvPr id="35922" name="AutoShape 518"/>
              <p:cNvSpPr>
                <a:spLocks noChangeArrowheads="1"/>
              </p:cNvSpPr>
              <p:nvPr/>
            </p:nvSpPr>
            <p:spPr bwMode="auto">
              <a:xfrm flipH="1">
                <a:off x="4071" y="3375"/>
                <a:ext cx="35" cy="149"/>
              </a:xfrm>
              <a:prstGeom prst="can">
                <a:avLst>
                  <a:gd name="adj" fmla="val 14289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923" name="AutoShape 519"/>
              <p:cNvSpPr>
                <a:spLocks noChangeArrowheads="1"/>
              </p:cNvSpPr>
              <p:nvPr/>
            </p:nvSpPr>
            <p:spPr bwMode="auto">
              <a:xfrm rot="5400000">
                <a:off x="4305" y="3229"/>
                <a:ext cx="35" cy="446"/>
              </a:xfrm>
              <a:prstGeom prst="can">
                <a:avLst>
                  <a:gd name="adj" fmla="val 42771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924" name="AutoShape 520"/>
              <p:cNvSpPr>
                <a:spLocks noChangeArrowheads="1"/>
              </p:cNvSpPr>
              <p:nvPr/>
            </p:nvSpPr>
            <p:spPr bwMode="auto">
              <a:xfrm>
                <a:off x="4509" y="3360"/>
                <a:ext cx="219" cy="168"/>
              </a:xfrm>
              <a:prstGeom prst="flowChartDelay">
                <a:avLst/>
              </a:prstGeom>
              <a:solidFill>
                <a:srgbClr val="969696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925" name="AutoShape 521"/>
              <p:cNvSpPr>
                <a:spLocks noChangeArrowheads="1"/>
              </p:cNvSpPr>
              <p:nvPr/>
            </p:nvSpPr>
            <p:spPr bwMode="auto">
              <a:xfrm>
                <a:off x="4510" y="3437"/>
                <a:ext cx="68" cy="27"/>
              </a:xfrm>
              <a:prstGeom prst="flowChartDelay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5911" name="Group 470"/>
            <p:cNvGrpSpPr>
              <a:grpSpLocks/>
            </p:cNvGrpSpPr>
            <p:nvPr/>
          </p:nvGrpSpPr>
          <p:grpSpPr bwMode="auto">
            <a:xfrm>
              <a:off x="1400" y="2467"/>
              <a:ext cx="2632" cy="849"/>
              <a:chOff x="1400" y="2467"/>
              <a:chExt cx="2632" cy="849"/>
            </a:xfrm>
          </p:grpSpPr>
          <p:grpSp>
            <p:nvGrpSpPr>
              <p:cNvPr id="35912" name="Group 444"/>
              <p:cNvGrpSpPr>
                <a:grpSpLocks/>
              </p:cNvGrpSpPr>
              <p:nvPr/>
            </p:nvGrpSpPr>
            <p:grpSpPr bwMode="auto">
              <a:xfrm rot="6979384">
                <a:off x="3619" y="2712"/>
                <a:ext cx="657" cy="168"/>
                <a:chOff x="4071" y="3360"/>
                <a:chExt cx="657" cy="168"/>
              </a:xfrm>
            </p:grpSpPr>
            <p:sp>
              <p:nvSpPr>
                <p:cNvPr id="35918" name="AutoShape 441"/>
                <p:cNvSpPr>
                  <a:spLocks noChangeArrowheads="1"/>
                </p:cNvSpPr>
                <p:nvPr/>
              </p:nvSpPr>
              <p:spPr bwMode="auto">
                <a:xfrm flipH="1">
                  <a:off x="4071" y="3375"/>
                  <a:ext cx="35" cy="149"/>
                </a:xfrm>
                <a:prstGeom prst="can">
                  <a:avLst>
                    <a:gd name="adj" fmla="val 14289"/>
                  </a:avLst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5919" name="AutoShape 440"/>
                <p:cNvSpPr>
                  <a:spLocks noChangeArrowheads="1"/>
                </p:cNvSpPr>
                <p:nvPr/>
              </p:nvSpPr>
              <p:spPr bwMode="auto">
                <a:xfrm rot="5400000">
                  <a:off x="4305" y="3229"/>
                  <a:ext cx="35" cy="446"/>
                </a:xfrm>
                <a:prstGeom prst="can">
                  <a:avLst>
                    <a:gd name="adj" fmla="val 42771"/>
                  </a:avLst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5920" name="AutoShape 439"/>
                <p:cNvSpPr>
                  <a:spLocks noChangeArrowheads="1"/>
                </p:cNvSpPr>
                <p:nvPr/>
              </p:nvSpPr>
              <p:spPr bwMode="auto">
                <a:xfrm>
                  <a:off x="4509" y="3360"/>
                  <a:ext cx="219" cy="168"/>
                </a:xfrm>
                <a:prstGeom prst="flowChartDelay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5921" name="AutoShape 443"/>
                <p:cNvSpPr>
                  <a:spLocks noChangeArrowheads="1"/>
                </p:cNvSpPr>
                <p:nvPr/>
              </p:nvSpPr>
              <p:spPr bwMode="auto">
                <a:xfrm>
                  <a:off x="4510" y="3437"/>
                  <a:ext cx="68" cy="27"/>
                </a:xfrm>
                <a:prstGeom prst="flowChartDelay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5913" name="Group 465"/>
              <p:cNvGrpSpPr>
                <a:grpSpLocks/>
              </p:cNvGrpSpPr>
              <p:nvPr/>
            </p:nvGrpSpPr>
            <p:grpSpPr bwMode="auto">
              <a:xfrm rot="3766873">
                <a:off x="1155" y="2904"/>
                <a:ext cx="657" cy="168"/>
                <a:chOff x="4071" y="3360"/>
                <a:chExt cx="657" cy="168"/>
              </a:xfrm>
            </p:grpSpPr>
            <p:sp>
              <p:nvSpPr>
                <p:cNvPr id="35914" name="AutoShape 466"/>
                <p:cNvSpPr>
                  <a:spLocks noChangeArrowheads="1"/>
                </p:cNvSpPr>
                <p:nvPr/>
              </p:nvSpPr>
              <p:spPr bwMode="auto">
                <a:xfrm flipH="1">
                  <a:off x="4071" y="3375"/>
                  <a:ext cx="35" cy="149"/>
                </a:xfrm>
                <a:prstGeom prst="can">
                  <a:avLst>
                    <a:gd name="adj" fmla="val 14289"/>
                  </a:avLst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5915" name="AutoShape 467"/>
                <p:cNvSpPr>
                  <a:spLocks noChangeArrowheads="1"/>
                </p:cNvSpPr>
                <p:nvPr/>
              </p:nvSpPr>
              <p:spPr bwMode="auto">
                <a:xfrm rot="5400000">
                  <a:off x="4305" y="3229"/>
                  <a:ext cx="35" cy="446"/>
                </a:xfrm>
                <a:prstGeom prst="can">
                  <a:avLst>
                    <a:gd name="adj" fmla="val 42771"/>
                  </a:avLst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35916" name="AutoShape 468"/>
                <p:cNvSpPr>
                  <a:spLocks noChangeArrowheads="1"/>
                </p:cNvSpPr>
                <p:nvPr/>
              </p:nvSpPr>
              <p:spPr bwMode="auto">
                <a:xfrm>
                  <a:off x="4509" y="3360"/>
                  <a:ext cx="219" cy="168"/>
                </a:xfrm>
                <a:prstGeom prst="flowChartDelay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5917" name="AutoShape 469"/>
                <p:cNvSpPr>
                  <a:spLocks noChangeArrowheads="1"/>
                </p:cNvSpPr>
                <p:nvPr/>
              </p:nvSpPr>
              <p:spPr bwMode="auto">
                <a:xfrm>
                  <a:off x="4510" y="3437"/>
                  <a:ext cx="68" cy="27"/>
                </a:xfrm>
                <a:prstGeom prst="flowChartDelay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  <p:grpSp>
        <p:nvGrpSpPr>
          <p:cNvPr id="220675" name="Group 515"/>
          <p:cNvGrpSpPr>
            <a:grpSpLocks/>
          </p:cNvGrpSpPr>
          <p:nvPr/>
        </p:nvGrpSpPr>
        <p:grpSpPr bwMode="auto">
          <a:xfrm>
            <a:off x="4121150" y="5006976"/>
            <a:ext cx="5873750" cy="1039813"/>
            <a:chOff x="1636" y="3154"/>
            <a:chExt cx="3700" cy="655"/>
          </a:xfrm>
        </p:grpSpPr>
        <p:grpSp>
          <p:nvGrpSpPr>
            <p:cNvPr id="35865" name="Group 471"/>
            <p:cNvGrpSpPr>
              <a:grpSpLocks/>
            </p:cNvGrpSpPr>
            <p:nvPr/>
          </p:nvGrpSpPr>
          <p:grpSpPr bwMode="auto">
            <a:xfrm>
              <a:off x="1636" y="3154"/>
              <a:ext cx="2300" cy="655"/>
              <a:chOff x="1636" y="3154"/>
              <a:chExt cx="2300" cy="655"/>
            </a:xfrm>
          </p:grpSpPr>
          <p:grpSp>
            <p:nvGrpSpPr>
              <p:cNvPr id="35880" name="Group 449"/>
              <p:cNvGrpSpPr>
                <a:grpSpLocks/>
              </p:cNvGrpSpPr>
              <p:nvPr/>
            </p:nvGrpSpPr>
            <p:grpSpPr bwMode="auto">
              <a:xfrm>
                <a:off x="1636" y="3154"/>
                <a:ext cx="411" cy="655"/>
                <a:chOff x="3510" y="3150"/>
                <a:chExt cx="411" cy="591"/>
              </a:xfrm>
            </p:grpSpPr>
            <p:sp>
              <p:nvSpPr>
                <p:cNvPr id="35896" name="Freeform 423"/>
                <p:cNvSpPr>
                  <a:spLocks/>
                </p:cNvSpPr>
                <p:nvPr/>
              </p:nvSpPr>
              <p:spPr bwMode="auto">
                <a:xfrm>
                  <a:off x="3510" y="3156"/>
                  <a:ext cx="411" cy="585"/>
                </a:xfrm>
                <a:custGeom>
                  <a:avLst/>
                  <a:gdLst>
                    <a:gd name="T0" fmla="*/ 57 w 411"/>
                    <a:gd name="T1" fmla="*/ 0 h 585"/>
                    <a:gd name="T2" fmla="*/ 399 w 411"/>
                    <a:gd name="T3" fmla="*/ 0 h 585"/>
                    <a:gd name="T4" fmla="*/ 411 w 411"/>
                    <a:gd name="T5" fmla="*/ 66 h 585"/>
                    <a:gd name="T6" fmla="*/ 387 w 411"/>
                    <a:gd name="T7" fmla="*/ 111 h 585"/>
                    <a:gd name="T8" fmla="*/ 408 w 411"/>
                    <a:gd name="T9" fmla="*/ 171 h 585"/>
                    <a:gd name="T10" fmla="*/ 366 w 411"/>
                    <a:gd name="T11" fmla="*/ 201 h 585"/>
                    <a:gd name="T12" fmla="*/ 408 w 411"/>
                    <a:gd name="T13" fmla="*/ 312 h 585"/>
                    <a:gd name="T14" fmla="*/ 363 w 411"/>
                    <a:gd name="T15" fmla="*/ 393 h 585"/>
                    <a:gd name="T16" fmla="*/ 336 w 411"/>
                    <a:gd name="T17" fmla="*/ 432 h 585"/>
                    <a:gd name="T18" fmla="*/ 309 w 411"/>
                    <a:gd name="T19" fmla="*/ 507 h 585"/>
                    <a:gd name="T20" fmla="*/ 225 w 411"/>
                    <a:gd name="T21" fmla="*/ 585 h 585"/>
                    <a:gd name="T22" fmla="*/ 156 w 411"/>
                    <a:gd name="T23" fmla="*/ 543 h 585"/>
                    <a:gd name="T24" fmla="*/ 99 w 411"/>
                    <a:gd name="T25" fmla="*/ 462 h 585"/>
                    <a:gd name="T26" fmla="*/ 75 w 411"/>
                    <a:gd name="T27" fmla="*/ 357 h 585"/>
                    <a:gd name="T28" fmla="*/ 36 w 411"/>
                    <a:gd name="T29" fmla="*/ 306 h 585"/>
                    <a:gd name="T30" fmla="*/ 87 w 411"/>
                    <a:gd name="T31" fmla="*/ 216 h 585"/>
                    <a:gd name="T32" fmla="*/ 45 w 411"/>
                    <a:gd name="T33" fmla="*/ 72 h 585"/>
                    <a:gd name="T34" fmla="*/ 0 w 411"/>
                    <a:gd name="T35" fmla="*/ 63 h 585"/>
                    <a:gd name="T36" fmla="*/ 36 w 411"/>
                    <a:gd name="T37" fmla="*/ 24 h 585"/>
                    <a:gd name="T38" fmla="*/ 57 w 411"/>
                    <a:gd name="T39" fmla="*/ 0 h 5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11" h="585">
                      <a:moveTo>
                        <a:pt x="57" y="0"/>
                      </a:moveTo>
                      <a:lnTo>
                        <a:pt x="399" y="0"/>
                      </a:lnTo>
                      <a:lnTo>
                        <a:pt x="411" y="66"/>
                      </a:lnTo>
                      <a:lnTo>
                        <a:pt x="387" y="111"/>
                      </a:lnTo>
                      <a:lnTo>
                        <a:pt x="408" y="171"/>
                      </a:lnTo>
                      <a:lnTo>
                        <a:pt x="366" y="201"/>
                      </a:lnTo>
                      <a:lnTo>
                        <a:pt x="408" y="312"/>
                      </a:lnTo>
                      <a:lnTo>
                        <a:pt x="363" y="393"/>
                      </a:lnTo>
                      <a:lnTo>
                        <a:pt x="336" y="432"/>
                      </a:lnTo>
                      <a:lnTo>
                        <a:pt x="309" y="507"/>
                      </a:lnTo>
                      <a:lnTo>
                        <a:pt x="225" y="585"/>
                      </a:lnTo>
                      <a:lnTo>
                        <a:pt x="156" y="543"/>
                      </a:lnTo>
                      <a:lnTo>
                        <a:pt x="99" y="462"/>
                      </a:lnTo>
                      <a:lnTo>
                        <a:pt x="75" y="357"/>
                      </a:lnTo>
                      <a:lnTo>
                        <a:pt x="36" y="306"/>
                      </a:lnTo>
                      <a:lnTo>
                        <a:pt x="87" y="216"/>
                      </a:lnTo>
                      <a:lnTo>
                        <a:pt x="45" y="72"/>
                      </a:lnTo>
                      <a:lnTo>
                        <a:pt x="0" y="63"/>
                      </a:lnTo>
                      <a:lnTo>
                        <a:pt x="36" y="2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blipFill dpi="0" rotWithShape="1">
                  <a:blip r:embed="rId6">
                    <a:alphaModFix amt="32000"/>
                  </a:blip>
                  <a:srcRect/>
                  <a:tile tx="0" ty="0" sx="100000" sy="100000" flip="none" algn="tl"/>
                </a:blip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35897" name="Group 437"/>
                <p:cNvGrpSpPr>
                  <a:grpSpLocks/>
                </p:cNvGrpSpPr>
                <p:nvPr/>
              </p:nvGrpSpPr>
              <p:grpSpPr bwMode="auto">
                <a:xfrm>
                  <a:off x="3596" y="3150"/>
                  <a:ext cx="292" cy="510"/>
                  <a:chOff x="3596" y="3162"/>
                  <a:chExt cx="292" cy="510"/>
                </a:xfrm>
              </p:grpSpPr>
              <p:sp>
                <p:nvSpPr>
                  <p:cNvPr id="35898" name="Freeform 424"/>
                  <p:cNvSpPr>
                    <a:spLocks/>
                  </p:cNvSpPr>
                  <p:nvPr/>
                </p:nvSpPr>
                <p:spPr bwMode="auto">
                  <a:xfrm>
                    <a:off x="3724" y="3162"/>
                    <a:ext cx="92" cy="375"/>
                  </a:xfrm>
                  <a:custGeom>
                    <a:avLst/>
                    <a:gdLst>
                      <a:gd name="T0" fmla="*/ 5 w 92"/>
                      <a:gd name="T1" fmla="*/ 0 h 375"/>
                      <a:gd name="T2" fmla="*/ 44 w 92"/>
                      <a:gd name="T3" fmla="*/ 72 h 375"/>
                      <a:gd name="T4" fmla="*/ 5 w 92"/>
                      <a:gd name="T5" fmla="*/ 108 h 375"/>
                      <a:gd name="T6" fmla="*/ 17 w 92"/>
                      <a:gd name="T7" fmla="*/ 234 h 375"/>
                      <a:gd name="T8" fmla="*/ 92 w 92"/>
                      <a:gd name="T9" fmla="*/ 375 h 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2" h="375">
                        <a:moveTo>
                          <a:pt x="5" y="0"/>
                        </a:moveTo>
                        <a:cubicBezTo>
                          <a:pt x="24" y="27"/>
                          <a:pt x="44" y="54"/>
                          <a:pt x="44" y="72"/>
                        </a:cubicBezTo>
                        <a:cubicBezTo>
                          <a:pt x="44" y="90"/>
                          <a:pt x="10" y="81"/>
                          <a:pt x="5" y="108"/>
                        </a:cubicBezTo>
                        <a:cubicBezTo>
                          <a:pt x="0" y="135"/>
                          <a:pt x="3" y="190"/>
                          <a:pt x="17" y="234"/>
                        </a:cubicBezTo>
                        <a:cubicBezTo>
                          <a:pt x="31" y="278"/>
                          <a:pt x="61" y="326"/>
                          <a:pt x="92" y="37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99" name="Freeform 425"/>
                  <p:cNvSpPr>
                    <a:spLocks/>
                  </p:cNvSpPr>
                  <p:nvPr/>
                </p:nvSpPr>
                <p:spPr bwMode="auto">
                  <a:xfrm>
                    <a:off x="3596" y="3171"/>
                    <a:ext cx="127" cy="102"/>
                  </a:xfrm>
                  <a:custGeom>
                    <a:avLst/>
                    <a:gdLst>
                      <a:gd name="T0" fmla="*/ 127 w 127"/>
                      <a:gd name="T1" fmla="*/ 0 h 102"/>
                      <a:gd name="T2" fmla="*/ 70 w 127"/>
                      <a:gd name="T3" fmla="*/ 15 h 102"/>
                      <a:gd name="T4" fmla="*/ 10 w 127"/>
                      <a:gd name="T5" fmla="*/ 63 h 102"/>
                      <a:gd name="T6" fmla="*/ 10 w 127"/>
                      <a:gd name="T7" fmla="*/ 102 h 10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7" h="102">
                        <a:moveTo>
                          <a:pt x="127" y="0"/>
                        </a:moveTo>
                        <a:cubicBezTo>
                          <a:pt x="108" y="2"/>
                          <a:pt x="89" y="5"/>
                          <a:pt x="70" y="15"/>
                        </a:cubicBezTo>
                        <a:cubicBezTo>
                          <a:pt x="51" y="25"/>
                          <a:pt x="20" y="49"/>
                          <a:pt x="10" y="63"/>
                        </a:cubicBezTo>
                        <a:cubicBezTo>
                          <a:pt x="0" y="77"/>
                          <a:pt x="5" y="89"/>
                          <a:pt x="10" y="10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0" name="Freeform 426"/>
                  <p:cNvSpPr>
                    <a:spLocks/>
                  </p:cNvSpPr>
                  <p:nvPr/>
                </p:nvSpPr>
                <p:spPr bwMode="auto">
                  <a:xfrm>
                    <a:off x="3637" y="3174"/>
                    <a:ext cx="92" cy="216"/>
                  </a:xfrm>
                  <a:custGeom>
                    <a:avLst/>
                    <a:gdLst>
                      <a:gd name="T0" fmla="*/ 92 w 92"/>
                      <a:gd name="T1" fmla="*/ 0 h 216"/>
                      <a:gd name="T2" fmla="*/ 59 w 92"/>
                      <a:gd name="T3" fmla="*/ 81 h 216"/>
                      <a:gd name="T4" fmla="*/ 8 w 92"/>
                      <a:gd name="T5" fmla="*/ 123 h 216"/>
                      <a:gd name="T6" fmla="*/ 8 w 92"/>
                      <a:gd name="T7" fmla="*/ 216 h 2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2" h="216">
                        <a:moveTo>
                          <a:pt x="92" y="0"/>
                        </a:moveTo>
                        <a:cubicBezTo>
                          <a:pt x="82" y="30"/>
                          <a:pt x="73" y="61"/>
                          <a:pt x="59" y="81"/>
                        </a:cubicBezTo>
                        <a:cubicBezTo>
                          <a:pt x="45" y="101"/>
                          <a:pt x="16" y="101"/>
                          <a:pt x="8" y="123"/>
                        </a:cubicBezTo>
                        <a:cubicBezTo>
                          <a:pt x="0" y="145"/>
                          <a:pt x="4" y="180"/>
                          <a:pt x="8" y="21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1" name="Freeform 427"/>
                  <p:cNvSpPr>
                    <a:spLocks/>
                  </p:cNvSpPr>
                  <p:nvPr/>
                </p:nvSpPr>
                <p:spPr bwMode="auto">
                  <a:xfrm>
                    <a:off x="3732" y="3172"/>
                    <a:ext cx="134" cy="47"/>
                  </a:xfrm>
                  <a:custGeom>
                    <a:avLst/>
                    <a:gdLst>
                      <a:gd name="T0" fmla="*/ 0 w 134"/>
                      <a:gd name="T1" fmla="*/ 8 h 47"/>
                      <a:gd name="T2" fmla="*/ 75 w 134"/>
                      <a:gd name="T3" fmla="*/ 14 h 47"/>
                      <a:gd name="T4" fmla="*/ 126 w 134"/>
                      <a:gd name="T5" fmla="*/ 5 h 47"/>
                      <a:gd name="T6" fmla="*/ 123 w 134"/>
                      <a:gd name="T7" fmla="*/ 47 h 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34" h="47">
                        <a:moveTo>
                          <a:pt x="0" y="8"/>
                        </a:moveTo>
                        <a:cubicBezTo>
                          <a:pt x="27" y="11"/>
                          <a:pt x="54" y="14"/>
                          <a:pt x="75" y="14"/>
                        </a:cubicBezTo>
                        <a:cubicBezTo>
                          <a:pt x="96" y="14"/>
                          <a:pt x="118" y="0"/>
                          <a:pt x="126" y="5"/>
                        </a:cubicBezTo>
                        <a:cubicBezTo>
                          <a:pt x="134" y="10"/>
                          <a:pt x="128" y="28"/>
                          <a:pt x="123" y="47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2" name="Freeform 428"/>
                  <p:cNvSpPr>
                    <a:spLocks/>
                  </p:cNvSpPr>
                  <p:nvPr/>
                </p:nvSpPr>
                <p:spPr bwMode="auto">
                  <a:xfrm>
                    <a:off x="3732" y="3177"/>
                    <a:ext cx="147" cy="291"/>
                  </a:xfrm>
                  <a:custGeom>
                    <a:avLst/>
                    <a:gdLst>
                      <a:gd name="T0" fmla="*/ 0 w 147"/>
                      <a:gd name="T1" fmla="*/ 0 h 291"/>
                      <a:gd name="T2" fmla="*/ 96 w 147"/>
                      <a:gd name="T3" fmla="*/ 54 h 291"/>
                      <a:gd name="T4" fmla="*/ 81 w 147"/>
                      <a:gd name="T5" fmla="*/ 171 h 291"/>
                      <a:gd name="T6" fmla="*/ 147 w 147"/>
                      <a:gd name="T7" fmla="*/ 291 h 29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7" h="291">
                        <a:moveTo>
                          <a:pt x="0" y="0"/>
                        </a:moveTo>
                        <a:cubicBezTo>
                          <a:pt x="41" y="13"/>
                          <a:pt x="83" y="26"/>
                          <a:pt x="96" y="54"/>
                        </a:cubicBezTo>
                        <a:cubicBezTo>
                          <a:pt x="109" y="82"/>
                          <a:pt x="73" y="132"/>
                          <a:pt x="81" y="171"/>
                        </a:cubicBezTo>
                        <a:cubicBezTo>
                          <a:pt x="89" y="210"/>
                          <a:pt x="118" y="250"/>
                          <a:pt x="147" y="291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3" name="Freeform 429"/>
                  <p:cNvSpPr>
                    <a:spLocks/>
                  </p:cNvSpPr>
                  <p:nvPr/>
                </p:nvSpPr>
                <p:spPr bwMode="auto">
                  <a:xfrm>
                    <a:off x="3648" y="3402"/>
                    <a:ext cx="93" cy="270"/>
                  </a:xfrm>
                  <a:custGeom>
                    <a:avLst/>
                    <a:gdLst>
                      <a:gd name="T0" fmla="*/ 93 w 93"/>
                      <a:gd name="T1" fmla="*/ 0 h 270"/>
                      <a:gd name="T2" fmla="*/ 45 w 93"/>
                      <a:gd name="T3" fmla="*/ 51 h 270"/>
                      <a:gd name="T4" fmla="*/ 0 w 93"/>
                      <a:gd name="T5" fmla="*/ 174 h 270"/>
                      <a:gd name="T6" fmla="*/ 45 w 93"/>
                      <a:gd name="T7" fmla="*/ 27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3" h="270">
                        <a:moveTo>
                          <a:pt x="93" y="0"/>
                        </a:moveTo>
                        <a:cubicBezTo>
                          <a:pt x="76" y="11"/>
                          <a:pt x="60" y="22"/>
                          <a:pt x="45" y="51"/>
                        </a:cubicBezTo>
                        <a:cubicBezTo>
                          <a:pt x="30" y="80"/>
                          <a:pt x="0" y="138"/>
                          <a:pt x="0" y="174"/>
                        </a:cubicBezTo>
                        <a:cubicBezTo>
                          <a:pt x="0" y="210"/>
                          <a:pt x="22" y="240"/>
                          <a:pt x="45" y="27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4" name="Freeform 430"/>
                  <p:cNvSpPr>
                    <a:spLocks/>
                  </p:cNvSpPr>
                  <p:nvPr/>
                </p:nvSpPr>
                <p:spPr bwMode="auto">
                  <a:xfrm>
                    <a:off x="3723" y="3483"/>
                    <a:ext cx="69" cy="123"/>
                  </a:xfrm>
                  <a:custGeom>
                    <a:avLst/>
                    <a:gdLst>
                      <a:gd name="T0" fmla="*/ 57 w 69"/>
                      <a:gd name="T1" fmla="*/ 0 h 123"/>
                      <a:gd name="T2" fmla="*/ 60 w 69"/>
                      <a:gd name="T3" fmla="*/ 87 h 123"/>
                      <a:gd name="T4" fmla="*/ 0 w 69"/>
                      <a:gd name="T5" fmla="*/ 123 h 1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9" h="123">
                        <a:moveTo>
                          <a:pt x="57" y="0"/>
                        </a:moveTo>
                        <a:cubicBezTo>
                          <a:pt x="63" y="33"/>
                          <a:pt x="69" y="67"/>
                          <a:pt x="60" y="87"/>
                        </a:cubicBezTo>
                        <a:cubicBezTo>
                          <a:pt x="51" y="107"/>
                          <a:pt x="25" y="115"/>
                          <a:pt x="0" y="123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5" name="Freeform 431"/>
                  <p:cNvSpPr>
                    <a:spLocks/>
                  </p:cNvSpPr>
                  <p:nvPr/>
                </p:nvSpPr>
                <p:spPr bwMode="auto">
                  <a:xfrm>
                    <a:off x="3609" y="3270"/>
                    <a:ext cx="87" cy="255"/>
                  </a:xfrm>
                  <a:custGeom>
                    <a:avLst/>
                    <a:gdLst>
                      <a:gd name="T0" fmla="*/ 66 w 87"/>
                      <a:gd name="T1" fmla="*/ 0 h 255"/>
                      <a:gd name="T2" fmla="*/ 81 w 87"/>
                      <a:gd name="T3" fmla="*/ 87 h 255"/>
                      <a:gd name="T4" fmla="*/ 30 w 87"/>
                      <a:gd name="T5" fmla="*/ 207 h 255"/>
                      <a:gd name="T6" fmla="*/ 0 w 87"/>
                      <a:gd name="T7" fmla="*/ 255 h 25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7" h="255">
                        <a:moveTo>
                          <a:pt x="66" y="0"/>
                        </a:moveTo>
                        <a:cubicBezTo>
                          <a:pt x="76" y="26"/>
                          <a:pt x="87" y="53"/>
                          <a:pt x="81" y="87"/>
                        </a:cubicBezTo>
                        <a:cubicBezTo>
                          <a:pt x="75" y="121"/>
                          <a:pt x="43" y="179"/>
                          <a:pt x="30" y="207"/>
                        </a:cubicBezTo>
                        <a:cubicBezTo>
                          <a:pt x="17" y="235"/>
                          <a:pt x="8" y="245"/>
                          <a:pt x="0" y="25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6" name="Freeform 433"/>
                  <p:cNvSpPr>
                    <a:spLocks/>
                  </p:cNvSpPr>
                  <p:nvPr/>
                </p:nvSpPr>
                <p:spPr bwMode="auto">
                  <a:xfrm>
                    <a:off x="3726" y="3324"/>
                    <a:ext cx="111" cy="180"/>
                  </a:xfrm>
                  <a:custGeom>
                    <a:avLst/>
                    <a:gdLst>
                      <a:gd name="T0" fmla="*/ 0 w 111"/>
                      <a:gd name="T1" fmla="*/ 0 h 180"/>
                      <a:gd name="T2" fmla="*/ 57 w 111"/>
                      <a:gd name="T3" fmla="*/ 63 h 180"/>
                      <a:gd name="T4" fmla="*/ 111 w 111"/>
                      <a:gd name="T5" fmla="*/ 180 h 18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11" h="180">
                        <a:moveTo>
                          <a:pt x="0" y="0"/>
                        </a:moveTo>
                        <a:cubicBezTo>
                          <a:pt x="19" y="16"/>
                          <a:pt x="38" y="33"/>
                          <a:pt x="57" y="63"/>
                        </a:cubicBezTo>
                        <a:cubicBezTo>
                          <a:pt x="76" y="93"/>
                          <a:pt x="93" y="136"/>
                          <a:pt x="111" y="18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7" name="Freeform 434"/>
                  <p:cNvSpPr>
                    <a:spLocks/>
                  </p:cNvSpPr>
                  <p:nvPr/>
                </p:nvSpPr>
                <p:spPr bwMode="auto">
                  <a:xfrm>
                    <a:off x="3776" y="3264"/>
                    <a:ext cx="52" cy="84"/>
                  </a:xfrm>
                  <a:custGeom>
                    <a:avLst/>
                    <a:gdLst>
                      <a:gd name="T0" fmla="*/ 52 w 52"/>
                      <a:gd name="T1" fmla="*/ 0 h 84"/>
                      <a:gd name="T2" fmla="*/ 7 w 52"/>
                      <a:gd name="T3" fmla="*/ 24 h 84"/>
                      <a:gd name="T4" fmla="*/ 7 w 52"/>
                      <a:gd name="T5" fmla="*/ 84 h 8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2" h="84">
                        <a:moveTo>
                          <a:pt x="52" y="0"/>
                        </a:moveTo>
                        <a:cubicBezTo>
                          <a:pt x="33" y="5"/>
                          <a:pt x="14" y="10"/>
                          <a:pt x="7" y="24"/>
                        </a:cubicBezTo>
                        <a:cubicBezTo>
                          <a:pt x="0" y="38"/>
                          <a:pt x="3" y="61"/>
                          <a:pt x="7" y="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8" name="Freeform 435"/>
                  <p:cNvSpPr>
                    <a:spLocks/>
                  </p:cNvSpPr>
                  <p:nvPr/>
                </p:nvSpPr>
                <p:spPr bwMode="auto">
                  <a:xfrm>
                    <a:off x="3813" y="3336"/>
                    <a:ext cx="63" cy="30"/>
                  </a:xfrm>
                  <a:custGeom>
                    <a:avLst/>
                    <a:gdLst>
                      <a:gd name="T0" fmla="*/ 0 w 63"/>
                      <a:gd name="T1" fmla="*/ 0 h 30"/>
                      <a:gd name="T2" fmla="*/ 63 w 63"/>
                      <a:gd name="T3" fmla="*/ 30 h 3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3" h="30">
                        <a:moveTo>
                          <a:pt x="0" y="0"/>
                        </a:moveTo>
                        <a:cubicBezTo>
                          <a:pt x="0" y="0"/>
                          <a:pt x="31" y="15"/>
                          <a:pt x="63" y="3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909" name="Freeform 436"/>
                  <p:cNvSpPr>
                    <a:spLocks/>
                  </p:cNvSpPr>
                  <p:nvPr/>
                </p:nvSpPr>
                <p:spPr bwMode="auto">
                  <a:xfrm>
                    <a:off x="3825" y="3237"/>
                    <a:ext cx="63" cy="63"/>
                  </a:xfrm>
                  <a:custGeom>
                    <a:avLst/>
                    <a:gdLst>
                      <a:gd name="T0" fmla="*/ 0 w 63"/>
                      <a:gd name="T1" fmla="*/ 0 h 63"/>
                      <a:gd name="T2" fmla="*/ 54 w 63"/>
                      <a:gd name="T3" fmla="*/ 27 h 63"/>
                      <a:gd name="T4" fmla="*/ 57 w 63"/>
                      <a:gd name="T5" fmla="*/ 63 h 6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3" h="63">
                        <a:moveTo>
                          <a:pt x="0" y="0"/>
                        </a:moveTo>
                        <a:cubicBezTo>
                          <a:pt x="22" y="8"/>
                          <a:pt x="45" y="17"/>
                          <a:pt x="54" y="27"/>
                        </a:cubicBezTo>
                        <a:cubicBezTo>
                          <a:pt x="63" y="37"/>
                          <a:pt x="60" y="50"/>
                          <a:pt x="57" y="63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5881" name="Group 450"/>
              <p:cNvGrpSpPr>
                <a:grpSpLocks/>
              </p:cNvGrpSpPr>
              <p:nvPr/>
            </p:nvGrpSpPr>
            <p:grpSpPr bwMode="auto">
              <a:xfrm flipH="1">
                <a:off x="3544" y="3157"/>
                <a:ext cx="392" cy="285"/>
                <a:chOff x="3510" y="3150"/>
                <a:chExt cx="411" cy="591"/>
              </a:xfrm>
            </p:grpSpPr>
            <p:sp>
              <p:nvSpPr>
                <p:cNvPr id="35882" name="Freeform 451"/>
                <p:cNvSpPr>
                  <a:spLocks/>
                </p:cNvSpPr>
                <p:nvPr/>
              </p:nvSpPr>
              <p:spPr bwMode="auto">
                <a:xfrm>
                  <a:off x="3510" y="3156"/>
                  <a:ext cx="411" cy="585"/>
                </a:xfrm>
                <a:custGeom>
                  <a:avLst/>
                  <a:gdLst>
                    <a:gd name="T0" fmla="*/ 57 w 411"/>
                    <a:gd name="T1" fmla="*/ 0 h 585"/>
                    <a:gd name="T2" fmla="*/ 399 w 411"/>
                    <a:gd name="T3" fmla="*/ 0 h 585"/>
                    <a:gd name="T4" fmla="*/ 411 w 411"/>
                    <a:gd name="T5" fmla="*/ 66 h 585"/>
                    <a:gd name="T6" fmla="*/ 387 w 411"/>
                    <a:gd name="T7" fmla="*/ 111 h 585"/>
                    <a:gd name="T8" fmla="*/ 408 w 411"/>
                    <a:gd name="T9" fmla="*/ 171 h 585"/>
                    <a:gd name="T10" fmla="*/ 366 w 411"/>
                    <a:gd name="T11" fmla="*/ 201 h 585"/>
                    <a:gd name="T12" fmla="*/ 408 w 411"/>
                    <a:gd name="T13" fmla="*/ 312 h 585"/>
                    <a:gd name="T14" fmla="*/ 363 w 411"/>
                    <a:gd name="T15" fmla="*/ 393 h 585"/>
                    <a:gd name="T16" fmla="*/ 336 w 411"/>
                    <a:gd name="T17" fmla="*/ 432 h 585"/>
                    <a:gd name="T18" fmla="*/ 309 w 411"/>
                    <a:gd name="T19" fmla="*/ 507 h 585"/>
                    <a:gd name="T20" fmla="*/ 225 w 411"/>
                    <a:gd name="T21" fmla="*/ 585 h 585"/>
                    <a:gd name="T22" fmla="*/ 156 w 411"/>
                    <a:gd name="T23" fmla="*/ 543 h 585"/>
                    <a:gd name="T24" fmla="*/ 99 w 411"/>
                    <a:gd name="T25" fmla="*/ 462 h 585"/>
                    <a:gd name="T26" fmla="*/ 75 w 411"/>
                    <a:gd name="T27" fmla="*/ 357 h 585"/>
                    <a:gd name="T28" fmla="*/ 36 w 411"/>
                    <a:gd name="T29" fmla="*/ 306 h 585"/>
                    <a:gd name="T30" fmla="*/ 87 w 411"/>
                    <a:gd name="T31" fmla="*/ 216 h 585"/>
                    <a:gd name="T32" fmla="*/ 45 w 411"/>
                    <a:gd name="T33" fmla="*/ 72 h 585"/>
                    <a:gd name="T34" fmla="*/ 0 w 411"/>
                    <a:gd name="T35" fmla="*/ 63 h 585"/>
                    <a:gd name="T36" fmla="*/ 36 w 411"/>
                    <a:gd name="T37" fmla="*/ 24 h 585"/>
                    <a:gd name="T38" fmla="*/ 57 w 411"/>
                    <a:gd name="T39" fmla="*/ 0 h 5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11" h="585">
                      <a:moveTo>
                        <a:pt x="57" y="0"/>
                      </a:moveTo>
                      <a:lnTo>
                        <a:pt x="399" y="0"/>
                      </a:lnTo>
                      <a:lnTo>
                        <a:pt x="411" y="66"/>
                      </a:lnTo>
                      <a:lnTo>
                        <a:pt x="387" y="111"/>
                      </a:lnTo>
                      <a:lnTo>
                        <a:pt x="408" y="171"/>
                      </a:lnTo>
                      <a:lnTo>
                        <a:pt x="366" y="201"/>
                      </a:lnTo>
                      <a:lnTo>
                        <a:pt x="408" y="312"/>
                      </a:lnTo>
                      <a:lnTo>
                        <a:pt x="363" y="393"/>
                      </a:lnTo>
                      <a:lnTo>
                        <a:pt x="336" y="432"/>
                      </a:lnTo>
                      <a:lnTo>
                        <a:pt x="309" y="507"/>
                      </a:lnTo>
                      <a:lnTo>
                        <a:pt x="225" y="585"/>
                      </a:lnTo>
                      <a:lnTo>
                        <a:pt x="156" y="543"/>
                      </a:lnTo>
                      <a:lnTo>
                        <a:pt x="99" y="462"/>
                      </a:lnTo>
                      <a:lnTo>
                        <a:pt x="75" y="357"/>
                      </a:lnTo>
                      <a:lnTo>
                        <a:pt x="36" y="306"/>
                      </a:lnTo>
                      <a:lnTo>
                        <a:pt x="87" y="216"/>
                      </a:lnTo>
                      <a:lnTo>
                        <a:pt x="45" y="72"/>
                      </a:lnTo>
                      <a:lnTo>
                        <a:pt x="0" y="63"/>
                      </a:lnTo>
                      <a:lnTo>
                        <a:pt x="36" y="2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blipFill dpi="0" rotWithShape="1">
                  <a:blip r:embed="rId6">
                    <a:alphaModFix amt="32000"/>
                  </a:blip>
                  <a:srcRect/>
                  <a:tile tx="0" ty="0" sx="100000" sy="100000" flip="none" algn="tl"/>
                </a:blip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35883" name="Group 452"/>
                <p:cNvGrpSpPr>
                  <a:grpSpLocks/>
                </p:cNvGrpSpPr>
                <p:nvPr/>
              </p:nvGrpSpPr>
              <p:grpSpPr bwMode="auto">
                <a:xfrm>
                  <a:off x="3596" y="3150"/>
                  <a:ext cx="292" cy="510"/>
                  <a:chOff x="3596" y="3162"/>
                  <a:chExt cx="292" cy="510"/>
                </a:xfrm>
              </p:grpSpPr>
              <p:sp>
                <p:nvSpPr>
                  <p:cNvPr id="35884" name="Freeform 453"/>
                  <p:cNvSpPr>
                    <a:spLocks/>
                  </p:cNvSpPr>
                  <p:nvPr/>
                </p:nvSpPr>
                <p:spPr bwMode="auto">
                  <a:xfrm>
                    <a:off x="3724" y="3162"/>
                    <a:ext cx="92" cy="375"/>
                  </a:xfrm>
                  <a:custGeom>
                    <a:avLst/>
                    <a:gdLst>
                      <a:gd name="T0" fmla="*/ 5 w 92"/>
                      <a:gd name="T1" fmla="*/ 0 h 375"/>
                      <a:gd name="T2" fmla="*/ 44 w 92"/>
                      <a:gd name="T3" fmla="*/ 72 h 375"/>
                      <a:gd name="T4" fmla="*/ 5 w 92"/>
                      <a:gd name="T5" fmla="*/ 108 h 375"/>
                      <a:gd name="T6" fmla="*/ 17 w 92"/>
                      <a:gd name="T7" fmla="*/ 234 h 375"/>
                      <a:gd name="T8" fmla="*/ 92 w 92"/>
                      <a:gd name="T9" fmla="*/ 375 h 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2" h="375">
                        <a:moveTo>
                          <a:pt x="5" y="0"/>
                        </a:moveTo>
                        <a:cubicBezTo>
                          <a:pt x="24" y="27"/>
                          <a:pt x="44" y="54"/>
                          <a:pt x="44" y="72"/>
                        </a:cubicBezTo>
                        <a:cubicBezTo>
                          <a:pt x="44" y="90"/>
                          <a:pt x="10" y="81"/>
                          <a:pt x="5" y="108"/>
                        </a:cubicBezTo>
                        <a:cubicBezTo>
                          <a:pt x="0" y="135"/>
                          <a:pt x="3" y="190"/>
                          <a:pt x="17" y="234"/>
                        </a:cubicBezTo>
                        <a:cubicBezTo>
                          <a:pt x="31" y="278"/>
                          <a:pt x="61" y="326"/>
                          <a:pt x="92" y="37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85" name="Freeform 454"/>
                  <p:cNvSpPr>
                    <a:spLocks/>
                  </p:cNvSpPr>
                  <p:nvPr/>
                </p:nvSpPr>
                <p:spPr bwMode="auto">
                  <a:xfrm>
                    <a:off x="3596" y="3171"/>
                    <a:ext cx="127" cy="102"/>
                  </a:xfrm>
                  <a:custGeom>
                    <a:avLst/>
                    <a:gdLst>
                      <a:gd name="T0" fmla="*/ 127 w 127"/>
                      <a:gd name="T1" fmla="*/ 0 h 102"/>
                      <a:gd name="T2" fmla="*/ 70 w 127"/>
                      <a:gd name="T3" fmla="*/ 15 h 102"/>
                      <a:gd name="T4" fmla="*/ 10 w 127"/>
                      <a:gd name="T5" fmla="*/ 63 h 102"/>
                      <a:gd name="T6" fmla="*/ 10 w 127"/>
                      <a:gd name="T7" fmla="*/ 102 h 10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7" h="102">
                        <a:moveTo>
                          <a:pt x="127" y="0"/>
                        </a:moveTo>
                        <a:cubicBezTo>
                          <a:pt x="108" y="2"/>
                          <a:pt x="89" y="5"/>
                          <a:pt x="70" y="15"/>
                        </a:cubicBezTo>
                        <a:cubicBezTo>
                          <a:pt x="51" y="25"/>
                          <a:pt x="20" y="49"/>
                          <a:pt x="10" y="63"/>
                        </a:cubicBezTo>
                        <a:cubicBezTo>
                          <a:pt x="0" y="77"/>
                          <a:pt x="5" y="89"/>
                          <a:pt x="10" y="10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86" name="Freeform 455"/>
                  <p:cNvSpPr>
                    <a:spLocks/>
                  </p:cNvSpPr>
                  <p:nvPr/>
                </p:nvSpPr>
                <p:spPr bwMode="auto">
                  <a:xfrm>
                    <a:off x="3637" y="3174"/>
                    <a:ext cx="92" cy="216"/>
                  </a:xfrm>
                  <a:custGeom>
                    <a:avLst/>
                    <a:gdLst>
                      <a:gd name="T0" fmla="*/ 92 w 92"/>
                      <a:gd name="T1" fmla="*/ 0 h 216"/>
                      <a:gd name="T2" fmla="*/ 59 w 92"/>
                      <a:gd name="T3" fmla="*/ 81 h 216"/>
                      <a:gd name="T4" fmla="*/ 8 w 92"/>
                      <a:gd name="T5" fmla="*/ 123 h 216"/>
                      <a:gd name="T6" fmla="*/ 8 w 92"/>
                      <a:gd name="T7" fmla="*/ 216 h 2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2" h="216">
                        <a:moveTo>
                          <a:pt x="92" y="0"/>
                        </a:moveTo>
                        <a:cubicBezTo>
                          <a:pt x="82" y="30"/>
                          <a:pt x="73" y="61"/>
                          <a:pt x="59" y="81"/>
                        </a:cubicBezTo>
                        <a:cubicBezTo>
                          <a:pt x="45" y="101"/>
                          <a:pt x="16" y="101"/>
                          <a:pt x="8" y="123"/>
                        </a:cubicBezTo>
                        <a:cubicBezTo>
                          <a:pt x="0" y="145"/>
                          <a:pt x="4" y="180"/>
                          <a:pt x="8" y="21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87" name="Freeform 456"/>
                  <p:cNvSpPr>
                    <a:spLocks/>
                  </p:cNvSpPr>
                  <p:nvPr/>
                </p:nvSpPr>
                <p:spPr bwMode="auto">
                  <a:xfrm>
                    <a:off x="3732" y="3172"/>
                    <a:ext cx="134" cy="47"/>
                  </a:xfrm>
                  <a:custGeom>
                    <a:avLst/>
                    <a:gdLst>
                      <a:gd name="T0" fmla="*/ 0 w 134"/>
                      <a:gd name="T1" fmla="*/ 8 h 47"/>
                      <a:gd name="T2" fmla="*/ 75 w 134"/>
                      <a:gd name="T3" fmla="*/ 14 h 47"/>
                      <a:gd name="T4" fmla="*/ 126 w 134"/>
                      <a:gd name="T5" fmla="*/ 5 h 47"/>
                      <a:gd name="T6" fmla="*/ 123 w 134"/>
                      <a:gd name="T7" fmla="*/ 47 h 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34" h="47">
                        <a:moveTo>
                          <a:pt x="0" y="8"/>
                        </a:moveTo>
                        <a:cubicBezTo>
                          <a:pt x="27" y="11"/>
                          <a:pt x="54" y="14"/>
                          <a:pt x="75" y="14"/>
                        </a:cubicBezTo>
                        <a:cubicBezTo>
                          <a:pt x="96" y="14"/>
                          <a:pt x="118" y="0"/>
                          <a:pt x="126" y="5"/>
                        </a:cubicBezTo>
                        <a:cubicBezTo>
                          <a:pt x="134" y="10"/>
                          <a:pt x="128" y="28"/>
                          <a:pt x="123" y="47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88" name="Freeform 457"/>
                  <p:cNvSpPr>
                    <a:spLocks/>
                  </p:cNvSpPr>
                  <p:nvPr/>
                </p:nvSpPr>
                <p:spPr bwMode="auto">
                  <a:xfrm>
                    <a:off x="3732" y="3177"/>
                    <a:ext cx="147" cy="291"/>
                  </a:xfrm>
                  <a:custGeom>
                    <a:avLst/>
                    <a:gdLst>
                      <a:gd name="T0" fmla="*/ 0 w 147"/>
                      <a:gd name="T1" fmla="*/ 0 h 291"/>
                      <a:gd name="T2" fmla="*/ 96 w 147"/>
                      <a:gd name="T3" fmla="*/ 54 h 291"/>
                      <a:gd name="T4" fmla="*/ 81 w 147"/>
                      <a:gd name="T5" fmla="*/ 171 h 291"/>
                      <a:gd name="T6" fmla="*/ 147 w 147"/>
                      <a:gd name="T7" fmla="*/ 291 h 29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7" h="291">
                        <a:moveTo>
                          <a:pt x="0" y="0"/>
                        </a:moveTo>
                        <a:cubicBezTo>
                          <a:pt x="41" y="13"/>
                          <a:pt x="83" y="26"/>
                          <a:pt x="96" y="54"/>
                        </a:cubicBezTo>
                        <a:cubicBezTo>
                          <a:pt x="109" y="82"/>
                          <a:pt x="73" y="132"/>
                          <a:pt x="81" y="171"/>
                        </a:cubicBezTo>
                        <a:cubicBezTo>
                          <a:pt x="89" y="210"/>
                          <a:pt x="118" y="250"/>
                          <a:pt x="147" y="291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89" name="Freeform 458"/>
                  <p:cNvSpPr>
                    <a:spLocks/>
                  </p:cNvSpPr>
                  <p:nvPr/>
                </p:nvSpPr>
                <p:spPr bwMode="auto">
                  <a:xfrm>
                    <a:off x="3648" y="3402"/>
                    <a:ext cx="93" cy="270"/>
                  </a:xfrm>
                  <a:custGeom>
                    <a:avLst/>
                    <a:gdLst>
                      <a:gd name="T0" fmla="*/ 93 w 93"/>
                      <a:gd name="T1" fmla="*/ 0 h 270"/>
                      <a:gd name="T2" fmla="*/ 45 w 93"/>
                      <a:gd name="T3" fmla="*/ 51 h 270"/>
                      <a:gd name="T4" fmla="*/ 0 w 93"/>
                      <a:gd name="T5" fmla="*/ 174 h 270"/>
                      <a:gd name="T6" fmla="*/ 45 w 93"/>
                      <a:gd name="T7" fmla="*/ 270 h 2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3" h="270">
                        <a:moveTo>
                          <a:pt x="93" y="0"/>
                        </a:moveTo>
                        <a:cubicBezTo>
                          <a:pt x="76" y="11"/>
                          <a:pt x="60" y="22"/>
                          <a:pt x="45" y="51"/>
                        </a:cubicBezTo>
                        <a:cubicBezTo>
                          <a:pt x="30" y="80"/>
                          <a:pt x="0" y="138"/>
                          <a:pt x="0" y="174"/>
                        </a:cubicBezTo>
                        <a:cubicBezTo>
                          <a:pt x="0" y="210"/>
                          <a:pt x="22" y="240"/>
                          <a:pt x="45" y="27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90" name="Freeform 459"/>
                  <p:cNvSpPr>
                    <a:spLocks/>
                  </p:cNvSpPr>
                  <p:nvPr/>
                </p:nvSpPr>
                <p:spPr bwMode="auto">
                  <a:xfrm>
                    <a:off x="3723" y="3483"/>
                    <a:ext cx="69" cy="123"/>
                  </a:xfrm>
                  <a:custGeom>
                    <a:avLst/>
                    <a:gdLst>
                      <a:gd name="T0" fmla="*/ 57 w 69"/>
                      <a:gd name="T1" fmla="*/ 0 h 123"/>
                      <a:gd name="T2" fmla="*/ 60 w 69"/>
                      <a:gd name="T3" fmla="*/ 87 h 123"/>
                      <a:gd name="T4" fmla="*/ 0 w 69"/>
                      <a:gd name="T5" fmla="*/ 123 h 1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9" h="123">
                        <a:moveTo>
                          <a:pt x="57" y="0"/>
                        </a:moveTo>
                        <a:cubicBezTo>
                          <a:pt x="63" y="33"/>
                          <a:pt x="69" y="67"/>
                          <a:pt x="60" y="87"/>
                        </a:cubicBezTo>
                        <a:cubicBezTo>
                          <a:pt x="51" y="107"/>
                          <a:pt x="25" y="115"/>
                          <a:pt x="0" y="123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91" name="Freeform 460"/>
                  <p:cNvSpPr>
                    <a:spLocks/>
                  </p:cNvSpPr>
                  <p:nvPr/>
                </p:nvSpPr>
                <p:spPr bwMode="auto">
                  <a:xfrm>
                    <a:off x="3609" y="3270"/>
                    <a:ext cx="87" cy="255"/>
                  </a:xfrm>
                  <a:custGeom>
                    <a:avLst/>
                    <a:gdLst>
                      <a:gd name="T0" fmla="*/ 66 w 87"/>
                      <a:gd name="T1" fmla="*/ 0 h 255"/>
                      <a:gd name="T2" fmla="*/ 81 w 87"/>
                      <a:gd name="T3" fmla="*/ 87 h 255"/>
                      <a:gd name="T4" fmla="*/ 30 w 87"/>
                      <a:gd name="T5" fmla="*/ 207 h 255"/>
                      <a:gd name="T6" fmla="*/ 0 w 87"/>
                      <a:gd name="T7" fmla="*/ 255 h 25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7" h="255">
                        <a:moveTo>
                          <a:pt x="66" y="0"/>
                        </a:moveTo>
                        <a:cubicBezTo>
                          <a:pt x="76" y="26"/>
                          <a:pt x="87" y="53"/>
                          <a:pt x="81" y="87"/>
                        </a:cubicBezTo>
                        <a:cubicBezTo>
                          <a:pt x="75" y="121"/>
                          <a:pt x="43" y="179"/>
                          <a:pt x="30" y="207"/>
                        </a:cubicBezTo>
                        <a:cubicBezTo>
                          <a:pt x="17" y="235"/>
                          <a:pt x="8" y="245"/>
                          <a:pt x="0" y="25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92" name="Freeform 461"/>
                  <p:cNvSpPr>
                    <a:spLocks/>
                  </p:cNvSpPr>
                  <p:nvPr/>
                </p:nvSpPr>
                <p:spPr bwMode="auto">
                  <a:xfrm>
                    <a:off x="3726" y="3324"/>
                    <a:ext cx="111" cy="180"/>
                  </a:xfrm>
                  <a:custGeom>
                    <a:avLst/>
                    <a:gdLst>
                      <a:gd name="T0" fmla="*/ 0 w 111"/>
                      <a:gd name="T1" fmla="*/ 0 h 180"/>
                      <a:gd name="T2" fmla="*/ 57 w 111"/>
                      <a:gd name="T3" fmla="*/ 63 h 180"/>
                      <a:gd name="T4" fmla="*/ 111 w 111"/>
                      <a:gd name="T5" fmla="*/ 180 h 18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11" h="180">
                        <a:moveTo>
                          <a:pt x="0" y="0"/>
                        </a:moveTo>
                        <a:cubicBezTo>
                          <a:pt x="19" y="16"/>
                          <a:pt x="38" y="33"/>
                          <a:pt x="57" y="63"/>
                        </a:cubicBezTo>
                        <a:cubicBezTo>
                          <a:pt x="76" y="93"/>
                          <a:pt x="93" y="136"/>
                          <a:pt x="111" y="18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93" name="Freeform 462"/>
                  <p:cNvSpPr>
                    <a:spLocks/>
                  </p:cNvSpPr>
                  <p:nvPr/>
                </p:nvSpPr>
                <p:spPr bwMode="auto">
                  <a:xfrm>
                    <a:off x="3776" y="3264"/>
                    <a:ext cx="52" cy="84"/>
                  </a:xfrm>
                  <a:custGeom>
                    <a:avLst/>
                    <a:gdLst>
                      <a:gd name="T0" fmla="*/ 52 w 52"/>
                      <a:gd name="T1" fmla="*/ 0 h 84"/>
                      <a:gd name="T2" fmla="*/ 7 w 52"/>
                      <a:gd name="T3" fmla="*/ 24 h 84"/>
                      <a:gd name="T4" fmla="*/ 7 w 52"/>
                      <a:gd name="T5" fmla="*/ 84 h 8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2" h="84">
                        <a:moveTo>
                          <a:pt x="52" y="0"/>
                        </a:moveTo>
                        <a:cubicBezTo>
                          <a:pt x="33" y="5"/>
                          <a:pt x="14" y="10"/>
                          <a:pt x="7" y="24"/>
                        </a:cubicBezTo>
                        <a:cubicBezTo>
                          <a:pt x="0" y="38"/>
                          <a:pt x="3" y="61"/>
                          <a:pt x="7" y="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94" name="Freeform 463"/>
                  <p:cNvSpPr>
                    <a:spLocks/>
                  </p:cNvSpPr>
                  <p:nvPr/>
                </p:nvSpPr>
                <p:spPr bwMode="auto">
                  <a:xfrm>
                    <a:off x="3813" y="3336"/>
                    <a:ext cx="63" cy="30"/>
                  </a:xfrm>
                  <a:custGeom>
                    <a:avLst/>
                    <a:gdLst>
                      <a:gd name="T0" fmla="*/ 0 w 63"/>
                      <a:gd name="T1" fmla="*/ 0 h 30"/>
                      <a:gd name="T2" fmla="*/ 63 w 63"/>
                      <a:gd name="T3" fmla="*/ 30 h 3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3" h="30">
                        <a:moveTo>
                          <a:pt x="0" y="0"/>
                        </a:moveTo>
                        <a:cubicBezTo>
                          <a:pt x="0" y="0"/>
                          <a:pt x="31" y="15"/>
                          <a:pt x="63" y="3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895" name="Freeform 464"/>
                  <p:cNvSpPr>
                    <a:spLocks/>
                  </p:cNvSpPr>
                  <p:nvPr/>
                </p:nvSpPr>
                <p:spPr bwMode="auto">
                  <a:xfrm>
                    <a:off x="3825" y="3237"/>
                    <a:ext cx="63" cy="63"/>
                  </a:xfrm>
                  <a:custGeom>
                    <a:avLst/>
                    <a:gdLst>
                      <a:gd name="T0" fmla="*/ 0 w 63"/>
                      <a:gd name="T1" fmla="*/ 0 h 63"/>
                      <a:gd name="T2" fmla="*/ 54 w 63"/>
                      <a:gd name="T3" fmla="*/ 27 h 63"/>
                      <a:gd name="T4" fmla="*/ 57 w 63"/>
                      <a:gd name="T5" fmla="*/ 63 h 6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3" h="63">
                        <a:moveTo>
                          <a:pt x="0" y="0"/>
                        </a:moveTo>
                        <a:cubicBezTo>
                          <a:pt x="22" y="8"/>
                          <a:pt x="45" y="17"/>
                          <a:pt x="54" y="27"/>
                        </a:cubicBezTo>
                        <a:cubicBezTo>
                          <a:pt x="63" y="37"/>
                          <a:pt x="60" y="50"/>
                          <a:pt x="57" y="63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35866" name="Freeform 499"/>
            <p:cNvSpPr>
              <a:spLocks/>
            </p:cNvSpPr>
            <p:nvPr/>
          </p:nvSpPr>
          <p:spPr bwMode="auto">
            <a:xfrm>
              <a:off x="5048" y="3156"/>
              <a:ext cx="288" cy="204"/>
            </a:xfrm>
            <a:custGeom>
              <a:avLst/>
              <a:gdLst>
                <a:gd name="T0" fmla="*/ 7 w 411"/>
                <a:gd name="T1" fmla="*/ 0 h 585"/>
                <a:gd name="T2" fmla="*/ 47 w 411"/>
                <a:gd name="T3" fmla="*/ 0 h 585"/>
                <a:gd name="T4" fmla="*/ 49 w 411"/>
                <a:gd name="T5" fmla="*/ 0 h 585"/>
                <a:gd name="T6" fmla="*/ 46 w 411"/>
                <a:gd name="T7" fmla="*/ 0 h 585"/>
                <a:gd name="T8" fmla="*/ 48 w 411"/>
                <a:gd name="T9" fmla="*/ 0 h 585"/>
                <a:gd name="T10" fmla="*/ 43 w 411"/>
                <a:gd name="T11" fmla="*/ 0 h 585"/>
                <a:gd name="T12" fmla="*/ 48 w 411"/>
                <a:gd name="T13" fmla="*/ 1 h 585"/>
                <a:gd name="T14" fmla="*/ 43 w 411"/>
                <a:gd name="T15" fmla="*/ 1 h 585"/>
                <a:gd name="T16" fmla="*/ 40 w 411"/>
                <a:gd name="T17" fmla="*/ 1 h 585"/>
                <a:gd name="T18" fmla="*/ 37 w 411"/>
                <a:gd name="T19" fmla="*/ 1 h 585"/>
                <a:gd name="T20" fmla="*/ 27 w 411"/>
                <a:gd name="T21" fmla="*/ 1 h 585"/>
                <a:gd name="T22" fmla="*/ 18 w 411"/>
                <a:gd name="T23" fmla="*/ 1 h 585"/>
                <a:gd name="T24" fmla="*/ 12 w 411"/>
                <a:gd name="T25" fmla="*/ 1 h 585"/>
                <a:gd name="T26" fmla="*/ 9 w 411"/>
                <a:gd name="T27" fmla="*/ 1 h 585"/>
                <a:gd name="T28" fmla="*/ 4 w 411"/>
                <a:gd name="T29" fmla="*/ 1 h 585"/>
                <a:gd name="T30" fmla="*/ 11 w 411"/>
                <a:gd name="T31" fmla="*/ 0 h 585"/>
                <a:gd name="T32" fmla="*/ 6 w 411"/>
                <a:gd name="T33" fmla="*/ 0 h 585"/>
                <a:gd name="T34" fmla="*/ 0 w 411"/>
                <a:gd name="T35" fmla="*/ 0 h 585"/>
                <a:gd name="T36" fmla="*/ 4 w 411"/>
                <a:gd name="T37" fmla="*/ 0 h 585"/>
                <a:gd name="T38" fmla="*/ 7 w 411"/>
                <a:gd name="T39" fmla="*/ 0 h 5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1" h="585">
                  <a:moveTo>
                    <a:pt x="57" y="0"/>
                  </a:moveTo>
                  <a:lnTo>
                    <a:pt x="399" y="0"/>
                  </a:lnTo>
                  <a:lnTo>
                    <a:pt x="411" y="66"/>
                  </a:lnTo>
                  <a:lnTo>
                    <a:pt x="387" y="111"/>
                  </a:lnTo>
                  <a:lnTo>
                    <a:pt x="408" y="171"/>
                  </a:lnTo>
                  <a:lnTo>
                    <a:pt x="366" y="201"/>
                  </a:lnTo>
                  <a:lnTo>
                    <a:pt x="408" y="312"/>
                  </a:lnTo>
                  <a:lnTo>
                    <a:pt x="363" y="393"/>
                  </a:lnTo>
                  <a:lnTo>
                    <a:pt x="336" y="432"/>
                  </a:lnTo>
                  <a:lnTo>
                    <a:pt x="309" y="507"/>
                  </a:lnTo>
                  <a:lnTo>
                    <a:pt x="225" y="585"/>
                  </a:lnTo>
                  <a:lnTo>
                    <a:pt x="156" y="543"/>
                  </a:lnTo>
                  <a:lnTo>
                    <a:pt x="99" y="462"/>
                  </a:lnTo>
                  <a:lnTo>
                    <a:pt x="75" y="357"/>
                  </a:lnTo>
                  <a:lnTo>
                    <a:pt x="36" y="306"/>
                  </a:lnTo>
                  <a:lnTo>
                    <a:pt x="87" y="216"/>
                  </a:lnTo>
                  <a:lnTo>
                    <a:pt x="45" y="72"/>
                  </a:lnTo>
                  <a:lnTo>
                    <a:pt x="0" y="63"/>
                  </a:lnTo>
                  <a:lnTo>
                    <a:pt x="36" y="24"/>
                  </a:lnTo>
                  <a:lnTo>
                    <a:pt x="57" y="0"/>
                  </a:lnTo>
                  <a:close/>
                </a:path>
              </a:pathLst>
            </a:custGeom>
            <a:blipFill dpi="0" rotWithShape="1">
              <a:blip r:embed="rId6">
                <a:alphaModFix amt="32000"/>
              </a:blip>
              <a:srcRect/>
              <a:tile tx="0" ty="0" sx="100000" sy="100000" flip="none" algn="tl"/>
            </a:blip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5867" name="Group 500"/>
            <p:cNvGrpSpPr>
              <a:grpSpLocks/>
            </p:cNvGrpSpPr>
            <p:nvPr/>
          </p:nvGrpSpPr>
          <p:grpSpPr bwMode="auto">
            <a:xfrm flipH="1">
              <a:off x="5136" y="3156"/>
              <a:ext cx="166" cy="144"/>
              <a:chOff x="3596" y="3162"/>
              <a:chExt cx="292" cy="510"/>
            </a:xfrm>
          </p:grpSpPr>
          <p:sp>
            <p:nvSpPr>
              <p:cNvPr id="35868" name="Freeform 501"/>
              <p:cNvSpPr>
                <a:spLocks/>
              </p:cNvSpPr>
              <p:nvPr/>
            </p:nvSpPr>
            <p:spPr bwMode="auto">
              <a:xfrm>
                <a:off x="3724" y="3162"/>
                <a:ext cx="92" cy="375"/>
              </a:xfrm>
              <a:custGeom>
                <a:avLst/>
                <a:gdLst>
                  <a:gd name="T0" fmla="*/ 5 w 92"/>
                  <a:gd name="T1" fmla="*/ 0 h 375"/>
                  <a:gd name="T2" fmla="*/ 44 w 92"/>
                  <a:gd name="T3" fmla="*/ 72 h 375"/>
                  <a:gd name="T4" fmla="*/ 5 w 92"/>
                  <a:gd name="T5" fmla="*/ 108 h 375"/>
                  <a:gd name="T6" fmla="*/ 17 w 92"/>
                  <a:gd name="T7" fmla="*/ 234 h 375"/>
                  <a:gd name="T8" fmla="*/ 92 w 92"/>
                  <a:gd name="T9" fmla="*/ 375 h 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375">
                    <a:moveTo>
                      <a:pt x="5" y="0"/>
                    </a:moveTo>
                    <a:cubicBezTo>
                      <a:pt x="24" y="27"/>
                      <a:pt x="44" y="54"/>
                      <a:pt x="44" y="72"/>
                    </a:cubicBezTo>
                    <a:cubicBezTo>
                      <a:pt x="44" y="90"/>
                      <a:pt x="10" y="81"/>
                      <a:pt x="5" y="108"/>
                    </a:cubicBezTo>
                    <a:cubicBezTo>
                      <a:pt x="0" y="135"/>
                      <a:pt x="3" y="190"/>
                      <a:pt x="17" y="234"/>
                    </a:cubicBezTo>
                    <a:cubicBezTo>
                      <a:pt x="31" y="278"/>
                      <a:pt x="61" y="326"/>
                      <a:pt x="92" y="375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69" name="Freeform 502"/>
              <p:cNvSpPr>
                <a:spLocks/>
              </p:cNvSpPr>
              <p:nvPr/>
            </p:nvSpPr>
            <p:spPr bwMode="auto">
              <a:xfrm>
                <a:off x="3596" y="3171"/>
                <a:ext cx="127" cy="102"/>
              </a:xfrm>
              <a:custGeom>
                <a:avLst/>
                <a:gdLst>
                  <a:gd name="T0" fmla="*/ 127 w 127"/>
                  <a:gd name="T1" fmla="*/ 0 h 102"/>
                  <a:gd name="T2" fmla="*/ 70 w 127"/>
                  <a:gd name="T3" fmla="*/ 15 h 102"/>
                  <a:gd name="T4" fmla="*/ 10 w 127"/>
                  <a:gd name="T5" fmla="*/ 63 h 102"/>
                  <a:gd name="T6" fmla="*/ 10 w 127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7" h="102">
                    <a:moveTo>
                      <a:pt x="127" y="0"/>
                    </a:moveTo>
                    <a:cubicBezTo>
                      <a:pt x="108" y="2"/>
                      <a:pt x="89" y="5"/>
                      <a:pt x="70" y="15"/>
                    </a:cubicBezTo>
                    <a:cubicBezTo>
                      <a:pt x="51" y="25"/>
                      <a:pt x="20" y="49"/>
                      <a:pt x="10" y="63"/>
                    </a:cubicBezTo>
                    <a:cubicBezTo>
                      <a:pt x="0" y="77"/>
                      <a:pt x="5" y="89"/>
                      <a:pt x="10" y="102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0" name="Freeform 503"/>
              <p:cNvSpPr>
                <a:spLocks/>
              </p:cNvSpPr>
              <p:nvPr/>
            </p:nvSpPr>
            <p:spPr bwMode="auto">
              <a:xfrm>
                <a:off x="3637" y="3174"/>
                <a:ext cx="92" cy="216"/>
              </a:xfrm>
              <a:custGeom>
                <a:avLst/>
                <a:gdLst>
                  <a:gd name="T0" fmla="*/ 92 w 92"/>
                  <a:gd name="T1" fmla="*/ 0 h 216"/>
                  <a:gd name="T2" fmla="*/ 59 w 92"/>
                  <a:gd name="T3" fmla="*/ 81 h 216"/>
                  <a:gd name="T4" fmla="*/ 8 w 92"/>
                  <a:gd name="T5" fmla="*/ 123 h 216"/>
                  <a:gd name="T6" fmla="*/ 8 w 92"/>
                  <a:gd name="T7" fmla="*/ 216 h 2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" h="216">
                    <a:moveTo>
                      <a:pt x="92" y="0"/>
                    </a:moveTo>
                    <a:cubicBezTo>
                      <a:pt x="82" y="30"/>
                      <a:pt x="73" y="61"/>
                      <a:pt x="59" y="81"/>
                    </a:cubicBezTo>
                    <a:cubicBezTo>
                      <a:pt x="45" y="101"/>
                      <a:pt x="16" y="101"/>
                      <a:pt x="8" y="123"/>
                    </a:cubicBezTo>
                    <a:cubicBezTo>
                      <a:pt x="0" y="145"/>
                      <a:pt x="4" y="180"/>
                      <a:pt x="8" y="21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1" name="Freeform 504"/>
              <p:cNvSpPr>
                <a:spLocks/>
              </p:cNvSpPr>
              <p:nvPr/>
            </p:nvSpPr>
            <p:spPr bwMode="auto">
              <a:xfrm>
                <a:off x="3732" y="3172"/>
                <a:ext cx="134" cy="47"/>
              </a:xfrm>
              <a:custGeom>
                <a:avLst/>
                <a:gdLst>
                  <a:gd name="T0" fmla="*/ 0 w 134"/>
                  <a:gd name="T1" fmla="*/ 8 h 47"/>
                  <a:gd name="T2" fmla="*/ 75 w 134"/>
                  <a:gd name="T3" fmla="*/ 14 h 47"/>
                  <a:gd name="T4" fmla="*/ 126 w 134"/>
                  <a:gd name="T5" fmla="*/ 5 h 47"/>
                  <a:gd name="T6" fmla="*/ 123 w 134"/>
                  <a:gd name="T7" fmla="*/ 47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" h="47">
                    <a:moveTo>
                      <a:pt x="0" y="8"/>
                    </a:moveTo>
                    <a:cubicBezTo>
                      <a:pt x="27" y="11"/>
                      <a:pt x="54" y="14"/>
                      <a:pt x="75" y="14"/>
                    </a:cubicBezTo>
                    <a:cubicBezTo>
                      <a:pt x="96" y="14"/>
                      <a:pt x="118" y="0"/>
                      <a:pt x="126" y="5"/>
                    </a:cubicBezTo>
                    <a:cubicBezTo>
                      <a:pt x="134" y="10"/>
                      <a:pt x="128" y="28"/>
                      <a:pt x="123" y="4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2" name="Freeform 505"/>
              <p:cNvSpPr>
                <a:spLocks/>
              </p:cNvSpPr>
              <p:nvPr/>
            </p:nvSpPr>
            <p:spPr bwMode="auto">
              <a:xfrm>
                <a:off x="3732" y="3177"/>
                <a:ext cx="147" cy="291"/>
              </a:xfrm>
              <a:custGeom>
                <a:avLst/>
                <a:gdLst>
                  <a:gd name="T0" fmla="*/ 0 w 147"/>
                  <a:gd name="T1" fmla="*/ 0 h 291"/>
                  <a:gd name="T2" fmla="*/ 96 w 147"/>
                  <a:gd name="T3" fmla="*/ 54 h 291"/>
                  <a:gd name="T4" fmla="*/ 81 w 147"/>
                  <a:gd name="T5" fmla="*/ 171 h 291"/>
                  <a:gd name="T6" fmla="*/ 147 w 147"/>
                  <a:gd name="T7" fmla="*/ 291 h 2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7" h="291">
                    <a:moveTo>
                      <a:pt x="0" y="0"/>
                    </a:moveTo>
                    <a:cubicBezTo>
                      <a:pt x="41" y="13"/>
                      <a:pt x="83" y="26"/>
                      <a:pt x="96" y="54"/>
                    </a:cubicBezTo>
                    <a:cubicBezTo>
                      <a:pt x="109" y="82"/>
                      <a:pt x="73" y="132"/>
                      <a:pt x="81" y="171"/>
                    </a:cubicBezTo>
                    <a:cubicBezTo>
                      <a:pt x="89" y="210"/>
                      <a:pt x="118" y="250"/>
                      <a:pt x="147" y="291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3" name="Freeform 506"/>
              <p:cNvSpPr>
                <a:spLocks/>
              </p:cNvSpPr>
              <p:nvPr/>
            </p:nvSpPr>
            <p:spPr bwMode="auto">
              <a:xfrm>
                <a:off x="3648" y="3402"/>
                <a:ext cx="93" cy="270"/>
              </a:xfrm>
              <a:custGeom>
                <a:avLst/>
                <a:gdLst>
                  <a:gd name="T0" fmla="*/ 93 w 93"/>
                  <a:gd name="T1" fmla="*/ 0 h 270"/>
                  <a:gd name="T2" fmla="*/ 45 w 93"/>
                  <a:gd name="T3" fmla="*/ 51 h 270"/>
                  <a:gd name="T4" fmla="*/ 0 w 93"/>
                  <a:gd name="T5" fmla="*/ 174 h 270"/>
                  <a:gd name="T6" fmla="*/ 45 w 93"/>
                  <a:gd name="T7" fmla="*/ 270 h 2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270">
                    <a:moveTo>
                      <a:pt x="93" y="0"/>
                    </a:moveTo>
                    <a:cubicBezTo>
                      <a:pt x="76" y="11"/>
                      <a:pt x="60" y="22"/>
                      <a:pt x="45" y="51"/>
                    </a:cubicBezTo>
                    <a:cubicBezTo>
                      <a:pt x="30" y="80"/>
                      <a:pt x="0" y="138"/>
                      <a:pt x="0" y="174"/>
                    </a:cubicBezTo>
                    <a:cubicBezTo>
                      <a:pt x="0" y="210"/>
                      <a:pt x="22" y="240"/>
                      <a:pt x="45" y="27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4" name="Freeform 507"/>
              <p:cNvSpPr>
                <a:spLocks/>
              </p:cNvSpPr>
              <p:nvPr/>
            </p:nvSpPr>
            <p:spPr bwMode="auto">
              <a:xfrm>
                <a:off x="3723" y="3483"/>
                <a:ext cx="69" cy="123"/>
              </a:xfrm>
              <a:custGeom>
                <a:avLst/>
                <a:gdLst>
                  <a:gd name="T0" fmla="*/ 57 w 69"/>
                  <a:gd name="T1" fmla="*/ 0 h 123"/>
                  <a:gd name="T2" fmla="*/ 60 w 69"/>
                  <a:gd name="T3" fmla="*/ 87 h 123"/>
                  <a:gd name="T4" fmla="*/ 0 w 69"/>
                  <a:gd name="T5" fmla="*/ 123 h 1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123">
                    <a:moveTo>
                      <a:pt x="57" y="0"/>
                    </a:moveTo>
                    <a:cubicBezTo>
                      <a:pt x="63" y="33"/>
                      <a:pt x="69" y="67"/>
                      <a:pt x="60" y="87"/>
                    </a:cubicBezTo>
                    <a:cubicBezTo>
                      <a:pt x="51" y="107"/>
                      <a:pt x="25" y="115"/>
                      <a:pt x="0" y="123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5" name="Freeform 508"/>
              <p:cNvSpPr>
                <a:spLocks/>
              </p:cNvSpPr>
              <p:nvPr/>
            </p:nvSpPr>
            <p:spPr bwMode="auto">
              <a:xfrm>
                <a:off x="3609" y="3270"/>
                <a:ext cx="87" cy="255"/>
              </a:xfrm>
              <a:custGeom>
                <a:avLst/>
                <a:gdLst>
                  <a:gd name="T0" fmla="*/ 66 w 87"/>
                  <a:gd name="T1" fmla="*/ 0 h 255"/>
                  <a:gd name="T2" fmla="*/ 81 w 87"/>
                  <a:gd name="T3" fmla="*/ 87 h 255"/>
                  <a:gd name="T4" fmla="*/ 30 w 87"/>
                  <a:gd name="T5" fmla="*/ 207 h 255"/>
                  <a:gd name="T6" fmla="*/ 0 w 87"/>
                  <a:gd name="T7" fmla="*/ 255 h 2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255">
                    <a:moveTo>
                      <a:pt x="66" y="0"/>
                    </a:moveTo>
                    <a:cubicBezTo>
                      <a:pt x="76" y="26"/>
                      <a:pt x="87" y="53"/>
                      <a:pt x="81" y="87"/>
                    </a:cubicBezTo>
                    <a:cubicBezTo>
                      <a:pt x="75" y="121"/>
                      <a:pt x="43" y="179"/>
                      <a:pt x="30" y="207"/>
                    </a:cubicBezTo>
                    <a:cubicBezTo>
                      <a:pt x="17" y="235"/>
                      <a:pt x="8" y="245"/>
                      <a:pt x="0" y="255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6" name="Freeform 509"/>
              <p:cNvSpPr>
                <a:spLocks/>
              </p:cNvSpPr>
              <p:nvPr/>
            </p:nvSpPr>
            <p:spPr bwMode="auto">
              <a:xfrm>
                <a:off x="3726" y="3324"/>
                <a:ext cx="111" cy="180"/>
              </a:xfrm>
              <a:custGeom>
                <a:avLst/>
                <a:gdLst>
                  <a:gd name="T0" fmla="*/ 0 w 111"/>
                  <a:gd name="T1" fmla="*/ 0 h 180"/>
                  <a:gd name="T2" fmla="*/ 57 w 111"/>
                  <a:gd name="T3" fmla="*/ 63 h 180"/>
                  <a:gd name="T4" fmla="*/ 111 w 111"/>
                  <a:gd name="T5" fmla="*/ 180 h 1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1" h="180">
                    <a:moveTo>
                      <a:pt x="0" y="0"/>
                    </a:moveTo>
                    <a:cubicBezTo>
                      <a:pt x="19" y="16"/>
                      <a:pt x="38" y="33"/>
                      <a:pt x="57" y="63"/>
                    </a:cubicBezTo>
                    <a:cubicBezTo>
                      <a:pt x="76" y="93"/>
                      <a:pt x="93" y="136"/>
                      <a:pt x="111" y="18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7" name="Freeform 510"/>
              <p:cNvSpPr>
                <a:spLocks/>
              </p:cNvSpPr>
              <p:nvPr/>
            </p:nvSpPr>
            <p:spPr bwMode="auto">
              <a:xfrm>
                <a:off x="3776" y="3264"/>
                <a:ext cx="52" cy="84"/>
              </a:xfrm>
              <a:custGeom>
                <a:avLst/>
                <a:gdLst>
                  <a:gd name="T0" fmla="*/ 52 w 52"/>
                  <a:gd name="T1" fmla="*/ 0 h 84"/>
                  <a:gd name="T2" fmla="*/ 7 w 52"/>
                  <a:gd name="T3" fmla="*/ 24 h 84"/>
                  <a:gd name="T4" fmla="*/ 7 w 52"/>
                  <a:gd name="T5" fmla="*/ 84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84">
                    <a:moveTo>
                      <a:pt x="52" y="0"/>
                    </a:moveTo>
                    <a:cubicBezTo>
                      <a:pt x="33" y="5"/>
                      <a:pt x="14" y="10"/>
                      <a:pt x="7" y="24"/>
                    </a:cubicBezTo>
                    <a:cubicBezTo>
                      <a:pt x="0" y="38"/>
                      <a:pt x="3" y="61"/>
                      <a:pt x="7" y="84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8" name="Freeform 511"/>
              <p:cNvSpPr>
                <a:spLocks/>
              </p:cNvSpPr>
              <p:nvPr/>
            </p:nvSpPr>
            <p:spPr bwMode="auto">
              <a:xfrm>
                <a:off x="3813" y="3336"/>
                <a:ext cx="63" cy="30"/>
              </a:xfrm>
              <a:custGeom>
                <a:avLst/>
                <a:gdLst>
                  <a:gd name="T0" fmla="*/ 0 w 63"/>
                  <a:gd name="T1" fmla="*/ 0 h 30"/>
                  <a:gd name="T2" fmla="*/ 63 w 63"/>
                  <a:gd name="T3" fmla="*/ 30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3" h="30">
                    <a:moveTo>
                      <a:pt x="0" y="0"/>
                    </a:moveTo>
                    <a:cubicBezTo>
                      <a:pt x="0" y="0"/>
                      <a:pt x="31" y="15"/>
                      <a:pt x="63" y="3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879" name="Freeform 512"/>
              <p:cNvSpPr>
                <a:spLocks/>
              </p:cNvSpPr>
              <p:nvPr/>
            </p:nvSpPr>
            <p:spPr bwMode="auto">
              <a:xfrm>
                <a:off x="3825" y="3237"/>
                <a:ext cx="63" cy="63"/>
              </a:xfrm>
              <a:custGeom>
                <a:avLst/>
                <a:gdLst>
                  <a:gd name="T0" fmla="*/ 0 w 63"/>
                  <a:gd name="T1" fmla="*/ 0 h 63"/>
                  <a:gd name="T2" fmla="*/ 54 w 63"/>
                  <a:gd name="T3" fmla="*/ 27 h 63"/>
                  <a:gd name="T4" fmla="*/ 57 w 63"/>
                  <a:gd name="T5" fmla="*/ 63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63">
                    <a:moveTo>
                      <a:pt x="0" y="0"/>
                    </a:moveTo>
                    <a:cubicBezTo>
                      <a:pt x="22" y="8"/>
                      <a:pt x="45" y="17"/>
                      <a:pt x="54" y="27"/>
                    </a:cubicBezTo>
                    <a:cubicBezTo>
                      <a:pt x="63" y="37"/>
                      <a:pt x="60" y="50"/>
                      <a:pt x="57" y="63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02BE4B-D64B-3B96-53D6-BD1125646845}"/>
              </a:ext>
            </a:extLst>
          </p:cNvPr>
          <p:cNvSpPr txBox="1"/>
          <p:nvPr/>
        </p:nvSpPr>
        <p:spPr>
          <a:xfrm>
            <a:off x="3051969" y="403393"/>
            <a:ext cx="7566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Diagnostic sampling: soil and plant samples</a:t>
            </a:r>
          </a:p>
          <a:p>
            <a:pPr algn="ctr"/>
            <a:r>
              <a:rPr lang="en-US" sz="2800" i="1" dirty="0"/>
              <a:t>“The Good, The Bad, The Ugly”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EE1528-A68F-6C49-01C8-A38FBAFE0D9E}"/>
              </a:ext>
            </a:extLst>
          </p:cNvPr>
          <p:cNvGrpSpPr/>
          <p:nvPr/>
        </p:nvGrpSpPr>
        <p:grpSpPr>
          <a:xfrm>
            <a:off x="1863865" y="1744513"/>
            <a:ext cx="8255232" cy="656866"/>
            <a:chOff x="1863865" y="1808521"/>
            <a:chExt cx="8255232" cy="656866"/>
          </a:xfrm>
        </p:grpSpPr>
        <p:sp>
          <p:nvSpPr>
            <p:cNvPr id="5" name="Right Bracket 4">
              <a:extLst>
                <a:ext uri="{FF2B5EF4-FFF2-40B4-BE49-F238E27FC236}">
                  <a16:creationId xmlns:a16="http://schemas.microsoft.com/office/drawing/2014/main" id="{98ED12B3-B624-4D88-7F25-A33E9C9AFD46}"/>
                </a:ext>
              </a:extLst>
            </p:cNvPr>
            <p:cNvSpPr/>
            <p:nvPr/>
          </p:nvSpPr>
          <p:spPr>
            <a:xfrm rot="16200000">
              <a:off x="3440088" y="704824"/>
              <a:ext cx="184340" cy="333678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A0C46145-8B32-6E01-B3E1-48AD5281430C}"/>
                </a:ext>
              </a:extLst>
            </p:cNvPr>
            <p:cNvSpPr/>
            <p:nvPr/>
          </p:nvSpPr>
          <p:spPr>
            <a:xfrm rot="16200000">
              <a:off x="7695207" y="23877"/>
              <a:ext cx="184340" cy="4663440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1F4F70-AF88-72A9-DEBD-E5B71DA53922}"/>
                </a:ext>
              </a:extLst>
            </p:cNvPr>
            <p:cNvSpPr txBox="1"/>
            <p:nvPr/>
          </p:nvSpPr>
          <p:spPr>
            <a:xfrm>
              <a:off x="2640014" y="1866558"/>
              <a:ext cx="1733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“Normal” area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60B4F8-66A8-8886-AAA9-6FD5969D1780}"/>
                </a:ext>
              </a:extLst>
            </p:cNvPr>
            <p:cNvSpPr txBox="1"/>
            <p:nvPr/>
          </p:nvSpPr>
          <p:spPr>
            <a:xfrm>
              <a:off x="6936812" y="1808521"/>
              <a:ext cx="1839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“Problem” area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47CA6-9EA5-BEBB-49DB-CB2E860A47DF}"/>
              </a:ext>
            </a:extLst>
          </p:cNvPr>
          <p:cNvGrpSpPr/>
          <p:nvPr/>
        </p:nvGrpSpPr>
        <p:grpSpPr>
          <a:xfrm>
            <a:off x="1916114" y="2385992"/>
            <a:ext cx="8156574" cy="899068"/>
            <a:chOff x="1871345" y="2230856"/>
            <a:chExt cx="8156574" cy="899068"/>
          </a:xfrm>
        </p:grpSpPr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C9C16FF1-6FE0-A35E-7B69-D2AD7FE1B73C}"/>
                </a:ext>
              </a:extLst>
            </p:cNvPr>
            <p:cNvSpPr/>
            <p:nvPr/>
          </p:nvSpPr>
          <p:spPr>
            <a:xfrm rot="16200000">
              <a:off x="3425095" y="1101727"/>
              <a:ext cx="184340" cy="3291840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6236C05F-FC1F-30F0-5A8A-E7967CB64C76}"/>
                </a:ext>
              </a:extLst>
            </p:cNvPr>
            <p:cNvSpPr/>
            <p:nvPr/>
          </p:nvSpPr>
          <p:spPr>
            <a:xfrm rot="16200000">
              <a:off x="6465159" y="1647032"/>
              <a:ext cx="184340" cy="2194560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ket 8">
              <a:extLst>
                <a:ext uri="{FF2B5EF4-FFF2-40B4-BE49-F238E27FC236}">
                  <a16:creationId xmlns:a16="http://schemas.microsoft.com/office/drawing/2014/main" id="{0CF2E970-6CC9-2925-37C4-C48FDF34C204}"/>
                </a:ext>
              </a:extLst>
            </p:cNvPr>
            <p:cNvSpPr/>
            <p:nvPr/>
          </p:nvSpPr>
          <p:spPr>
            <a:xfrm rot="16200000">
              <a:off x="8975629" y="2077634"/>
              <a:ext cx="184340" cy="1920240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A2DE4C-D1F1-84AD-0B46-94F946A8F682}"/>
                </a:ext>
              </a:extLst>
            </p:cNvPr>
            <p:cNvSpPr txBox="1"/>
            <p:nvPr/>
          </p:nvSpPr>
          <p:spPr>
            <a:xfrm>
              <a:off x="8472551" y="2511269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The Ugly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66EF9-4757-7324-340F-D1958721FFDE}"/>
                </a:ext>
              </a:extLst>
            </p:cNvPr>
            <p:cNvSpPr txBox="1"/>
            <p:nvPr/>
          </p:nvSpPr>
          <p:spPr>
            <a:xfrm>
              <a:off x="2823220" y="2244412"/>
              <a:ext cx="1213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The Good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CBE999-2B18-0972-05E5-60015B479ED3}"/>
                </a:ext>
              </a:extLst>
            </p:cNvPr>
            <p:cNvSpPr txBox="1"/>
            <p:nvPr/>
          </p:nvSpPr>
          <p:spPr>
            <a:xfrm>
              <a:off x="5948794" y="2230856"/>
              <a:ext cx="1045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The Bad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ADF017-61F4-9F4D-CA59-1C7663580B46}"/>
              </a:ext>
            </a:extLst>
          </p:cNvPr>
          <p:cNvGrpSpPr/>
          <p:nvPr/>
        </p:nvGrpSpPr>
        <p:grpSpPr>
          <a:xfrm>
            <a:off x="3429000" y="4038599"/>
            <a:ext cx="5893509" cy="1618210"/>
            <a:chOff x="3429000" y="4038599"/>
            <a:chExt cx="5893509" cy="1618210"/>
          </a:xfrm>
        </p:grpSpPr>
        <p:grpSp>
          <p:nvGrpSpPr>
            <p:cNvPr id="220690" name="Group 530"/>
            <p:cNvGrpSpPr>
              <a:grpSpLocks/>
            </p:cNvGrpSpPr>
            <p:nvPr/>
          </p:nvGrpSpPr>
          <p:grpSpPr bwMode="auto">
            <a:xfrm>
              <a:off x="3429000" y="4038599"/>
              <a:ext cx="2362200" cy="1219200"/>
              <a:chOff x="1200" y="2544"/>
              <a:chExt cx="1488" cy="768"/>
            </a:xfrm>
          </p:grpSpPr>
          <p:grpSp>
            <p:nvGrpSpPr>
              <p:cNvPr id="35857" name="Group 528"/>
              <p:cNvGrpSpPr>
                <a:grpSpLocks/>
              </p:cNvGrpSpPr>
              <p:nvPr/>
            </p:nvGrpSpPr>
            <p:grpSpPr bwMode="auto">
              <a:xfrm>
                <a:off x="1200" y="2544"/>
                <a:ext cx="1488" cy="768"/>
                <a:chOff x="1200" y="2544"/>
                <a:chExt cx="1488" cy="768"/>
              </a:xfrm>
            </p:grpSpPr>
            <p:sp>
              <p:nvSpPr>
                <p:cNvPr id="35859" name="Line 474"/>
                <p:cNvSpPr>
                  <a:spLocks noChangeShapeType="1"/>
                </p:cNvSpPr>
                <p:nvPr/>
              </p:nvSpPr>
              <p:spPr bwMode="auto">
                <a:xfrm>
                  <a:off x="1248" y="2544"/>
                  <a:ext cx="14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dist="3592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5861" name="Line 475"/>
                <p:cNvSpPr>
                  <a:spLocks noChangeShapeType="1"/>
                </p:cNvSpPr>
                <p:nvPr/>
              </p:nvSpPr>
              <p:spPr bwMode="auto">
                <a:xfrm>
                  <a:off x="1200" y="3312"/>
                  <a:ext cx="14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dist="3592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35858" name="Text Box 529"/>
              <p:cNvSpPr txBox="1">
                <a:spLocks noChangeArrowheads="1"/>
              </p:cNvSpPr>
              <p:nvPr/>
            </p:nvSpPr>
            <p:spPr bwMode="auto">
              <a:xfrm>
                <a:off x="1348" y="2784"/>
                <a:ext cx="1026" cy="23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b="1" dirty="0">
                    <a:solidFill>
                      <a:srgbClr val="000000"/>
                    </a:solidFill>
                    <a:latin typeface="+mj-lt"/>
                  </a:rPr>
                  <a:t>paired samples</a:t>
                </a:r>
              </a:p>
            </p:txBody>
          </p:sp>
        </p:grpSp>
        <p:sp>
          <p:nvSpPr>
            <p:cNvPr id="18" name="Line 475">
              <a:extLst>
                <a:ext uri="{FF2B5EF4-FFF2-40B4-BE49-F238E27FC236}">
                  <a16:creationId xmlns:a16="http://schemas.microsoft.com/office/drawing/2014/main" id="{B7B150CE-34E2-E08F-61C6-5A3287741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4776" y="5257480"/>
              <a:ext cx="21945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45A786-A5FC-CB25-BC3A-30666800A685}"/>
                </a:ext>
              </a:extLst>
            </p:cNvPr>
            <p:cNvSpPr txBox="1"/>
            <p:nvPr/>
          </p:nvSpPr>
          <p:spPr>
            <a:xfrm>
              <a:off x="8876553" y="4887368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11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1524000" y="1536700"/>
            <a:ext cx="8153400" cy="5372100"/>
            <a:chOff x="0" y="959"/>
            <a:chExt cx="5136" cy="3384"/>
          </a:xfrm>
        </p:grpSpPr>
        <p:pic>
          <p:nvPicPr>
            <p:cNvPr id="36868" name="Picture 5" descr="100-0008_IM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59"/>
              <a:ext cx="4512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Text Box 6"/>
            <p:cNvSpPr txBox="1">
              <a:spLocks noChangeArrowheads="1"/>
            </p:cNvSpPr>
            <p:nvPr/>
          </p:nvSpPr>
          <p:spPr bwMode="auto">
            <a:xfrm>
              <a:off x="0" y="4098"/>
              <a:ext cx="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800" i="1" dirty="0"/>
                <a:t>Presley, D. 2009. </a:t>
              </a:r>
            </a:p>
            <a:p>
              <a:r>
                <a:rPr lang="en-US" sz="800" i="1" dirty="0"/>
                <a:t>Kansas State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59875" y="470749"/>
            <a:ext cx="8900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solid   ⇌   solution  ⇌   root surface  ⇌  plant  tissue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3581" y="4449792"/>
            <a:ext cx="3384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Likely not healthy?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>
            <a:extLst>
              <a:ext uri="{FF2B5EF4-FFF2-40B4-BE49-F238E27FC236}">
                <a16:creationId xmlns:a16="http://schemas.microsoft.com/office/drawing/2014/main" id="{1DCF7300-D72B-43D4-9E27-31EBEE47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45" y="102227"/>
            <a:ext cx="7028619" cy="69987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Soil health checkup?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D29B2F-6ACC-0E31-9DA9-B0456F98202D}"/>
              </a:ext>
            </a:extLst>
          </p:cNvPr>
          <p:cNvGrpSpPr/>
          <p:nvPr/>
        </p:nvGrpSpPr>
        <p:grpSpPr>
          <a:xfrm>
            <a:off x="806867" y="1084741"/>
            <a:ext cx="8765977" cy="5614348"/>
            <a:chOff x="1713012" y="1151416"/>
            <a:chExt cx="8765977" cy="56143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775849-F373-431B-9F67-46DBB414002A}"/>
                </a:ext>
              </a:extLst>
            </p:cNvPr>
            <p:cNvSpPr/>
            <p:nvPr/>
          </p:nvSpPr>
          <p:spPr>
            <a:xfrm>
              <a:off x="3899193" y="1196752"/>
              <a:ext cx="4572000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Does the soil blow or flow away?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00A149-61A7-4E4D-B7B0-0AC5AD29C041}"/>
                </a:ext>
              </a:extLst>
            </p:cNvPr>
            <p:cNvSpPr/>
            <p:nvPr/>
          </p:nvSpPr>
          <p:spPr>
            <a:xfrm>
              <a:off x="3900265" y="1736812"/>
              <a:ext cx="4572000" cy="731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Does the soil allow water to 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soak in quickly?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6798F1-CD7E-4273-B3D3-64F97AE5C82B}"/>
                </a:ext>
              </a:extLst>
            </p:cNvPr>
            <p:cNvSpPr/>
            <p:nvPr/>
          </p:nvSpPr>
          <p:spPr>
            <a:xfrm>
              <a:off x="3896641" y="3220355"/>
              <a:ext cx="4572000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Does the soil crust or seal off?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5283CD-BC93-4152-B937-18888C284504}"/>
                </a:ext>
              </a:extLst>
            </p:cNvPr>
            <p:cNvSpPr/>
            <p:nvPr/>
          </p:nvSpPr>
          <p:spPr>
            <a:xfrm>
              <a:off x="3897468" y="2642713"/>
              <a:ext cx="4572000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Does the soil drain?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328E97-3518-4195-84CA-1D6AC6B50F66}"/>
                </a:ext>
              </a:extLst>
            </p:cNvPr>
            <p:cNvSpPr/>
            <p:nvPr/>
          </p:nvSpPr>
          <p:spPr>
            <a:xfrm>
              <a:off x="3897865" y="4804884"/>
              <a:ext cx="4572000" cy="731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Are there areas where plants die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or grow poorly?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6110FC-C093-448A-B836-673A466C0F0C}"/>
                </a:ext>
              </a:extLst>
            </p:cNvPr>
            <p:cNvSpPr/>
            <p:nvPr/>
          </p:nvSpPr>
          <p:spPr>
            <a:xfrm>
              <a:off x="3896068" y="3894447"/>
              <a:ext cx="4572000" cy="731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Does the crop recover the nutrients 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that I applied?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A9E82ED-EF25-4D72-9384-91A7FD9FEEE5}"/>
                </a:ext>
              </a:extLst>
            </p:cNvPr>
            <p:cNvSpPr/>
            <p:nvPr/>
          </p:nvSpPr>
          <p:spPr>
            <a:xfrm>
              <a:off x="1713012" y="5950799"/>
              <a:ext cx="1737360" cy="73152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Probably healthy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DB7DB1-CC20-4B7E-8B2B-65D5EB544595}"/>
                </a:ext>
              </a:extLst>
            </p:cNvPr>
            <p:cNvSpPr/>
            <p:nvPr/>
          </p:nvSpPr>
          <p:spPr>
            <a:xfrm>
              <a:off x="8741629" y="6034244"/>
              <a:ext cx="1737360" cy="7315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Probably not healthy</a:t>
              </a:r>
            </a:p>
          </p:txBody>
        </p: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EBEAC947-9A4E-47F1-87D8-2E39099127EC}"/>
                </a:ext>
              </a:extLst>
            </p:cNvPr>
            <p:cNvCxnSpPr>
              <a:cxnSpLocks/>
              <a:stCxn id="21" idx="1"/>
              <a:endCxn id="41" idx="0"/>
            </p:cNvCxnSpPr>
            <p:nvPr/>
          </p:nvCxnSpPr>
          <p:spPr>
            <a:xfrm rot="10800000" flipV="1">
              <a:off x="2581692" y="1382857"/>
              <a:ext cx="417510" cy="4567941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756C719-390D-4492-A3A0-86ECE48457DE}"/>
                </a:ext>
              </a:extLst>
            </p:cNvPr>
            <p:cNvGrpSpPr/>
            <p:nvPr/>
          </p:nvGrpSpPr>
          <p:grpSpPr>
            <a:xfrm>
              <a:off x="2581692" y="1154258"/>
              <a:ext cx="1318573" cy="4796541"/>
              <a:chOff x="837327" y="743574"/>
              <a:chExt cx="1318573" cy="479654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DA3EA12-3C7E-473B-9D1B-B96FD915F270}"/>
                  </a:ext>
                </a:extLst>
              </p:cNvPr>
              <p:cNvGrpSpPr/>
              <p:nvPr/>
            </p:nvGrpSpPr>
            <p:grpSpPr>
              <a:xfrm>
                <a:off x="1183284" y="743574"/>
                <a:ext cx="711633" cy="4242954"/>
                <a:chOff x="1390548" y="713094"/>
                <a:chExt cx="711633" cy="424295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2937396-78BA-486E-944D-1839B6EDE7FB}"/>
                    </a:ext>
                  </a:extLst>
                </p:cNvPr>
                <p:cNvSpPr/>
                <p:nvPr/>
              </p:nvSpPr>
              <p:spPr>
                <a:xfrm>
                  <a:off x="1390548" y="4498848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NO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33B86B9-12A6-46D6-A65A-30DC61F1F283}"/>
                    </a:ext>
                  </a:extLst>
                </p:cNvPr>
                <p:cNvSpPr/>
                <p:nvPr/>
              </p:nvSpPr>
              <p:spPr>
                <a:xfrm>
                  <a:off x="1432589" y="2736082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NO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06E5DFC-3E93-40F8-960B-DAFACF176A53}"/>
                    </a:ext>
                  </a:extLst>
                </p:cNvPr>
                <p:cNvSpPr/>
                <p:nvPr/>
              </p:nvSpPr>
              <p:spPr>
                <a:xfrm>
                  <a:off x="1462101" y="713094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NO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6534B5-1AA5-4C9E-8BA4-F468F0315F8D}"/>
                    </a:ext>
                  </a:extLst>
                </p:cNvPr>
                <p:cNvSpPr/>
                <p:nvPr/>
              </p:nvSpPr>
              <p:spPr>
                <a:xfrm>
                  <a:off x="1403162" y="3588990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YES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D11A736-4B88-405F-B2AF-572BE9D186DB}"/>
                    </a:ext>
                  </a:extLst>
                </p:cNvPr>
                <p:cNvSpPr/>
                <p:nvPr/>
              </p:nvSpPr>
              <p:spPr>
                <a:xfrm>
                  <a:off x="1445919" y="1438660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YES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3CF0A16-FC41-41D6-88F8-1220A0ADDCB5}"/>
                    </a:ext>
                  </a:extLst>
                </p:cNvPr>
                <p:cNvSpPr/>
                <p:nvPr/>
              </p:nvSpPr>
              <p:spPr>
                <a:xfrm>
                  <a:off x="1426952" y="2161265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YES</a:t>
                  </a:r>
                </a:p>
              </p:txBody>
            </p:sp>
          </p:grpSp>
          <p:cxnSp>
            <p:nvCxnSpPr>
              <p:cNvPr id="76" name="Connector: Elbow 75">
                <a:extLst>
                  <a:ext uri="{FF2B5EF4-FFF2-40B4-BE49-F238E27FC236}">
                    <a16:creationId xmlns:a16="http://schemas.microsoft.com/office/drawing/2014/main" id="{B65F5205-B28E-43EB-9093-BCF95EB51759}"/>
                  </a:ext>
                </a:extLst>
              </p:cNvPr>
              <p:cNvCxnSpPr>
                <a:cxnSpLocks/>
                <a:stCxn id="19" idx="1"/>
                <a:endCxn id="41" idx="0"/>
              </p:cNvCxnSpPr>
              <p:nvPr/>
            </p:nvCxnSpPr>
            <p:spPr>
              <a:xfrm rot="10800000" flipV="1">
                <a:off x="837328" y="4757927"/>
                <a:ext cx="345957" cy="782187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or: Elbow 76">
                <a:extLst>
                  <a:ext uri="{FF2B5EF4-FFF2-40B4-BE49-F238E27FC236}">
                    <a16:creationId xmlns:a16="http://schemas.microsoft.com/office/drawing/2014/main" id="{7CE8426A-8F19-447D-951A-8A3502FF1869}"/>
                  </a:ext>
                </a:extLst>
              </p:cNvPr>
              <p:cNvCxnSpPr>
                <a:cxnSpLocks/>
                <a:stCxn id="24" idx="1"/>
                <a:endCxn id="41" idx="0"/>
              </p:cNvCxnSpPr>
              <p:nvPr/>
            </p:nvCxnSpPr>
            <p:spPr>
              <a:xfrm rot="10800000" flipV="1">
                <a:off x="837328" y="3848069"/>
                <a:ext cx="358571" cy="1692045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or: Elbow 77">
                <a:extLst>
                  <a:ext uri="{FF2B5EF4-FFF2-40B4-BE49-F238E27FC236}">
                    <a16:creationId xmlns:a16="http://schemas.microsoft.com/office/drawing/2014/main" id="{63E6EB57-71FE-4D61-A984-0573F342F122}"/>
                  </a:ext>
                </a:extLst>
              </p:cNvPr>
              <p:cNvCxnSpPr>
                <a:cxnSpLocks/>
                <a:stCxn id="20" idx="1"/>
                <a:endCxn id="41" idx="0"/>
              </p:cNvCxnSpPr>
              <p:nvPr/>
            </p:nvCxnSpPr>
            <p:spPr>
              <a:xfrm rot="10800000" flipV="1">
                <a:off x="837327" y="2995161"/>
                <a:ext cx="387998" cy="2544953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or: Elbow 78">
                <a:extLst>
                  <a:ext uri="{FF2B5EF4-FFF2-40B4-BE49-F238E27FC236}">
                    <a16:creationId xmlns:a16="http://schemas.microsoft.com/office/drawing/2014/main" id="{227DAF40-792A-48D6-9779-5FC221D47D8C}"/>
                  </a:ext>
                </a:extLst>
              </p:cNvPr>
              <p:cNvCxnSpPr>
                <a:cxnSpLocks/>
                <a:stCxn id="26" idx="1"/>
                <a:endCxn id="41" idx="0"/>
              </p:cNvCxnSpPr>
              <p:nvPr/>
            </p:nvCxnSpPr>
            <p:spPr>
              <a:xfrm rot="10800000" flipV="1">
                <a:off x="837328" y="2420345"/>
                <a:ext cx="382361" cy="3119770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or: Elbow 79">
                <a:extLst>
                  <a:ext uri="{FF2B5EF4-FFF2-40B4-BE49-F238E27FC236}">
                    <a16:creationId xmlns:a16="http://schemas.microsoft.com/office/drawing/2014/main" id="{2D13C931-B3CE-4F41-AB8A-FC9F39B1B5EF}"/>
                  </a:ext>
                </a:extLst>
              </p:cNvPr>
              <p:cNvCxnSpPr>
                <a:cxnSpLocks/>
                <a:stCxn id="25" idx="1"/>
                <a:endCxn id="41" idx="0"/>
              </p:cNvCxnSpPr>
              <p:nvPr/>
            </p:nvCxnSpPr>
            <p:spPr>
              <a:xfrm rot="10800000" flipV="1">
                <a:off x="837327" y="1697739"/>
                <a:ext cx="401328" cy="3842375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098918F-71FB-49E0-A714-459219283F00}"/>
                  </a:ext>
                </a:extLst>
              </p:cNvPr>
              <p:cNvCxnSpPr>
                <a:cxnSpLocks/>
                <a:stCxn id="21" idx="3"/>
                <a:endCxn id="8" idx="1"/>
              </p:cNvCxnSpPr>
              <p:nvPr/>
            </p:nvCxnSpPr>
            <p:spPr>
              <a:xfrm flipV="1">
                <a:off x="1894917" y="968948"/>
                <a:ext cx="259911" cy="32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F5FB1F4-2641-4DAF-823C-579ABB5A73DA}"/>
                  </a:ext>
                </a:extLst>
              </p:cNvPr>
              <p:cNvCxnSpPr>
                <a:cxnSpLocks/>
                <a:stCxn id="25" idx="3"/>
                <a:endCxn id="9" idx="1"/>
              </p:cNvCxnSpPr>
              <p:nvPr/>
            </p:nvCxnSpPr>
            <p:spPr>
              <a:xfrm flipV="1">
                <a:off x="1878735" y="1691888"/>
                <a:ext cx="277165" cy="5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B99DC33-C4DA-4056-9B33-FFA58EA53324}"/>
                  </a:ext>
                </a:extLst>
              </p:cNvPr>
              <p:cNvCxnSpPr>
                <a:cxnSpLocks/>
                <a:stCxn id="26" idx="3"/>
                <a:endCxn id="11" idx="1"/>
              </p:cNvCxnSpPr>
              <p:nvPr/>
            </p:nvCxnSpPr>
            <p:spPr>
              <a:xfrm flipV="1">
                <a:off x="1859768" y="2414909"/>
                <a:ext cx="293335" cy="54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E45F92D-4A9C-4929-B8E9-D4A3DC995A72}"/>
                  </a:ext>
                </a:extLst>
              </p:cNvPr>
              <p:cNvCxnSpPr>
                <a:cxnSpLocks/>
                <a:stCxn id="20" idx="3"/>
                <a:endCxn id="10" idx="1"/>
              </p:cNvCxnSpPr>
              <p:nvPr/>
            </p:nvCxnSpPr>
            <p:spPr>
              <a:xfrm flipV="1">
                <a:off x="1865405" y="2992551"/>
                <a:ext cx="286871" cy="26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09A160A-C297-4614-9712-B872A245BFB4}"/>
                  </a:ext>
                </a:extLst>
              </p:cNvPr>
              <p:cNvCxnSpPr>
                <a:cxnSpLocks/>
                <a:stCxn id="24" idx="3"/>
                <a:endCxn id="13" idx="1"/>
              </p:cNvCxnSpPr>
              <p:nvPr/>
            </p:nvCxnSpPr>
            <p:spPr>
              <a:xfrm>
                <a:off x="1835978" y="3848070"/>
                <a:ext cx="315725" cy="14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000D19D-B71E-4E79-800A-D8D65F00BA67}"/>
                  </a:ext>
                </a:extLst>
              </p:cNvPr>
              <p:cNvCxnSpPr>
                <a:cxnSpLocks/>
                <a:stCxn id="19" idx="3"/>
                <a:endCxn id="12" idx="1"/>
              </p:cNvCxnSpPr>
              <p:nvPr/>
            </p:nvCxnSpPr>
            <p:spPr>
              <a:xfrm>
                <a:off x="1823364" y="4757928"/>
                <a:ext cx="330136" cy="2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C8AD7E4-55F4-4915-B77F-4FF0907306B4}"/>
                </a:ext>
              </a:extLst>
            </p:cNvPr>
            <p:cNvGrpSpPr/>
            <p:nvPr/>
          </p:nvGrpSpPr>
          <p:grpSpPr>
            <a:xfrm>
              <a:off x="8468068" y="1151416"/>
              <a:ext cx="1142241" cy="4882828"/>
              <a:chOff x="6723703" y="740732"/>
              <a:chExt cx="1142241" cy="4882828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4FA75C7-D5E9-4F6B-A8F0-0A482E760039}"/>
                  </a:ext>
                </a:extLst>
              </p:cNvPr>
              <p:cNvGrpSpPr/>
              <p:nvPr/>
            </p:nvGrpSpPr>
            <p:grpSpPr>
              <a:xfrm>
                <a:off x="6939614" y="740732"/>
                <a:ext cx="688386" cy="4247824"/>
                <a:chOff x="6882695" y="671834"/>
                <a:chExt cx="688386" cy="433320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09C4DFC-E021-4D48-89B8-BCCDC88B806F}"/>
                    </a:ext>
                  </a:extLst>
                </p:cNvPr>
                <p:cNvSpPr/>
                <p:nvPr/>
              </p:nvSpPr>
              <p:spPr>
                <a:xfrm>
                  <a:off x="6930519" y="671834"/>
                  <a:ext cx="640080" cy="4571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YES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AA8249B-A49D-483F-ABC0-4397C560637A}"/>
                    </a:ext>
                  </a:extLst>
                </p:cNvPr>
                <p:cNvSpPr/>
                <p:nvPr/>
              </p:nvSpPr>
              <p:spPr>
                <a:xfrm>
                  <a:off x="6916418" y="2158128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NO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6C8D2A7-9766-4697-8932-4839DE8F9269}"/>
                    </a:ext>
                  </a:extLst>
                </p:cNvPr>
                <p:cNvSpPr/>
                <p:nvPr/>
              </p:nvSpPr>
              <p:spPr>
                <a:xfrm>
                  <a:off x="6902542" y="3620970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NO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E762FED-34A8-4829-8421-37DDCA635150}"/>
                    </a:ext>
                  </a:extLst>
                </p:cNvPr>
                <p:cNvSpPr/>
                <p:nvPr/>
              </p:nvSpPr>
              <p:spPr>
                <a:xfrm>
                  <a:off x="6931001" y="1415527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NO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3E0D018-86E2-48E0-9EC8-D07B1DC251D9}"/>
                    </a:ext>
                  </a:extLst>
                </p:cNvPr>
                <p:cNvSpPr/>
                <p:nvPr/>
              </p:nvSpPr>
              <p:spPr>
                <a:xfrm>
                  <a:off x="6882695" y="4547841"/>
                  <a:ext cx="640080" cy="4572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YES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300B716-DBA8-471C-865E-BABB6615410B}"/>
                    </a:ext>
                  </a:extLst>
                </p:cNvPr>
                <p:cNvSpPr/>
                <p:nvPr/>
              </p:nvSpPr>
              <p:spPr>
                <a:xfrm>
                  <a:off x="6906184" y="2738105"/>
                  <a:ext cx="64008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YES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EB1152DC-FADB-433F-9169-ACBBE47BA398}"/>
                  </a:ext>
                </a:extLst>
              </p:cNvPr>
              <p:cNvGrpSpPr/>
              <p:nvPr/>
            </p:nvGrpSpPr>
            <p:grpSpPr>
              <a:xfrm>
                <a:off x="7579694" y="964827"/>
                <a:ext cx="286250" cy="4658733"/>
                <a:chOff x="7579694" y="964827"/>
                <a:chExt cx="286250" cy="4658733"/>
              </a:xfrm>
            </p:grpSpPr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ED4BD561-AAB5-40FB-8C50-B6DF98216414}"/>
                    </a:ext>
                  </a:extLst>
                </p:cNvPr>
                <p:cNvCxnSpPr>
                  <a:cxnSpLocks/>
                  <a:stCxn id="22" idx="3"/>
                  <a:endCxn id="42" idx="0"/>
                </p:cNvCxnSpPr>
                <p:nvPr/>
              </p:nvCxnSpPr>
              <p:spPr>
                <a:xfrm>
                  <a:off x="7579694" y="4764460"/>
                  <a:ext cx="286250" cy="85910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or: Elbow 57">
                  <a:extLst>
                    <a:ext uri="{FF2B5EF4-FFF2-40B4-BE49-F238E27FC236}">
                      <a16:creationId xmlns:a16="http://schemas.microsoft.com/office/drawing/2014/main" id="{3E135E94-896B-4AE2-BCD5-A1D0FD028721}"/>
                    </a:ext>
                  </a:extLst>
                </p:cNvPr>
                <p:cNvCxnSpPr>
                  <a:cxnSpLocks/>
                  <a:stCxn id="17" idx="3"/>
                  <a:endCxn id="42" idx="0"/>
                </p:cNvCxnSpPr>
                <p:nvPr/>
              </p:nvCxnSpPr>
              <p:spPr>
                <a:xfrm>
                  <a:off x="7599541" y="3855853"/>
                  <a:ext cx="266403" cy="176770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or: Elbow 60">
                  <a:extLst>
                    <a:ext uri="{FF2B5EF4-FFF2-40B4-BE49-F238E27FC236}">
                      <a16:creationId xmlns:a16="http://schemas.microsoft.com/office/drawing/2014/main" id="{ACDF1E48-6C63-4E43-8BE6-06B7B9A231C6}"/>
                    </a:ext>
                  </a:extLst>
                </p:cNvPr>
                <p:cNvCxnSpPr>
                  <a:cxnSpLocks/>
                  <a:stCxn id="23" idx="3"/>
                  <a:endCxn id="42" idx="0"/>
                </p:cNvCxnSpPr>
                <p:nvPr/>
              </p:nvCxnSpPr>
              <p:spPr>
                <a:xfrm>
                  <a:off x="7603183" y="2990384"/>
                  <a:ext cx="262761" cy="2633176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or: Elbow 63">
                  <a:extLst>
                    <a:ext uri="{FF2B5EF4-FFF2-40B4-BE49-F238E27FC236}">
                      <a16:creationId xmlns:a16="http://schemas.microsoft.com/office/drawing/2014/main" id="{6C016144-4E36-48C3-A730-6E883BAC39FB}"/>
                    </a:ext>
                  </a:extLst>
                </p:cNvPr>
                <p:cNvCxnSpPr>
                  <a:cxnSpLocks/>
                  <a:stCxn id="16" idx="3"/>
                  <a:endCxn id="42" idx="0"/>
                </p:cNvCxnSpPr>
                <p:nvPr/>
              </p:nvCxnSpPr>
              <p:spPr>
                <a:xfrm>
                  <a:off x="7613417" y="2421835"/>
                  <a:ext cx="252527" cy="320172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or: Elbow 66">
                  <a:extLst>
                    <a:ext uri="{FF2B5EF4-FFF2-40B4-BE49-F238E27FC236}">
                      <a16:creationId xmlns:a16="http://schemas.microsoft.com/office/drawing/2014/main" id="{54A41CF9-A262-4266-B3DD-49399ECACC72}"/>
                    </a:ext>
                  </a:extLst>
                </p:cNvPr>
                <p:cNvCxnSpPr>
                  <a:cxnSpLocks/>
                  <a:stCxn id="18" idx="3"/>
                  <a:endCxn id="42" idx="0"/>
                </p:cNvCxnSpPr>
                <p:nvPr/>
              </p:nvCxnSpPr>
              <p:spPr>
                <a:xfrm>
                  <a:off x="7628000" y="1693867"/>
                  <a:ext cx="237944" cy="3929693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or: Elbow 69">
                  <a:extLst>
                    <a:ext uri="{FF2B5EF4-FFF2-40B4-BE49-F238E27FC236}">
                      <a16:creationId xmlns:a16="http://schemas.microsoft.com/office/drawing/2014/main" id="{83FFDD8C-9F20-4C66-8AC7-54B7AF27267D}"/>
                    </a:ext>
                  </a:extLst>
                </p:cNvPr>
                <p:cNvCxnSpPr>
                  <a:cxnSpLocks/>
                  <a:stCxn id="15" idx="3"/>
                  <a:endCxn id="42" idx="0"/>
                </p:cNvCxnSpPr>
                <p:nvPr/>
              </p:nvCxnSpPr>
              <p:spPr>
                <a:xfrm>
                  <a:off x="7627518" y="964827"/>
                  <a:ext cx="238426" cy="4658733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9161537-5332-4457-9E91-9DAADDD3D42D}"/>
                  </a:ext>
                </a:extLst>
              </p:cNvPr>
              <p:cNvCxnSpPr>
                <a:cxnSpLocks/>
                <a:stCxn id="8" idx="3"/>
                <a:endCxn id="15" idx="1"/>
              </p:cNvCxnSpPr>
              <p:nvPr/>
            </p:nvCxnSpPr>
            <p:spPr>
              <a:xfrm flipV="1">
                <a:off x="6726828" y="964827"/>
                <a:ext cx="260610" cy="41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8440230-3C9F-4B1A-A7C0-73408199E36B}"/>
                  </a:ext>
                </a:extLst>
              </p:cNvPr>
              <p:cNvCxnSpPr>
                <a:cxnSpLocks/>
                <a:stCxn id="9" idx="3"/>
                <a:endCxn id="18" idx="1"/>
              </p:cNvCxnSpPr>
              <p:nvPr/>
            </p:nvCxnSpPr>
            <p:spPr>
              <a:xfrm>
                <a:off x="6727900" y="1691888"/>
                <a:ext cx="260020" cy="19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4C22354-49C8-4908-835C-35A6CA797B92}"/>
                  </a:ext>
                </a:extLst>
              </p:cNvPr>
              <p:cNvCxnSpPr>
                <a:cxnSpLocks/>
                <a:stCxn id="11" idx="3"/>
                <a:endCxn id="16" idx="1"/>
              </p:cNvCxnSpPr>
              <p:nvPr/>
            </p:nvCxnSpPr>
            <p:spPr>
              <a:xfrm>
                <a:off x="6725103" y="2414909"/>
                <a:ext cx="248234" cy="69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4475F92B-5807-4C48-9216-A5B07969B605}"/>
                  </a:ext>
                </a:extLst>
              </p:cNvPr>
              <p:cNvCxnSpPr>
                <a:cxnSpLocks/>
                <a:stCxn id="12" idx="3"/>
                <a:endCxn id="22" idx="1"/>
              </p:cNvCxnSpPr>
              <p:nvPr/>
            </p:nvCxnSpPr>
            <p:spPr>
              <a:xfrm>
                <a:off x="6725500" y="4759960"/>
                <a:ext cx="214114" cy="45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90FAEEE-01D7-483E-A323-B61BE74023BF}"/>
                  </a:ext>
                </a:extLst>
              </p:cNvPr>
              <p:cNvCxnSpPr>
                <a:cxnSpLocks/>
                <a:stCxn id="10" idx="3"/>
                <a:endCxn id="23" idx="1"/>
              </p:cNvCxnSpPr>
              <p:nvPr/>
            </p:nvCxnSpPr>
            <p:spPr>
              <a:xfrm flipV="1">
                <a:off x="6724276" y="2990384"/>
                <a:ext cx="238827" cy="21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B1E2BA1-C655-4826-B2F7-E3C3A6D77F63}"/>
                  </a:ext>
                </a:extLst>
              </p:cNvPr>
              <p:cNvCxnSpPr>
                <a:cxnSpLocks/>
                <a:stCxn id="13" idx="3"/>
                <a:endCxn id="17" idx="1"/>
              </p:cNvCxnSpPr>
              <p:nvPr/>
            </p:nvCxnSpPr>
            <p:spPr>
              <a:xfrm>
                <a:off x="6723703" y="3849523"/>
                <a:ext cx="235758" cy="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170A22F-9105-65D9-2CCB-92EAAB771A30}"/>
              </a:ext>
            </a:extLst>
          </p:cNvPr>
          <p:cNvSpPr/>
          <p:nvPr/>
        </p:nvSpPr>
        <p:spPr>
          <a:xfrm flipH="1">
            <a:off x="8865407" y="4644394"/>
            <a:ext cx="2393193" cy="952574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rtlCol="0" anchor="ctr" anchorCtr="0"/>
          <a:lstStyle/>
          <a:p>
            <a:r>
              <a:rPr lang="en-US" sz="2800" b="1" dirty="0">
                <a:solidFill>
                  <a:schemeClr val="tx1"/>
                </a:solidFill>
              </a:rPr>
              <a:t>soil pH,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soluble salts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EFEDF6C-C3F7-57B5-8B71-DFD4AE753FC1}"/>
              </a:ext>
            </a:extLst>
          </p:cNvPr>
          <p:cNvSpPr/>
          <p:nvPr/>
        </p:nvSpPr>
        <p:spPr>
          <a:xfrm flipH="1">
            <a:off x="8824897" y="3678273"/>
            <a:ext cx="3101512" cy="90233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b" anchorCtr="0"/>
          <a:lstStyle/>
          <a:p>
            <a:r>
              <a:rPr lang="en-US" sz="2800" b="1" dirty="0">
                <a:solidFill>
                  <a:schemeClr val="tx1"/>
                </a:solidFill>
              </a:rPr>
              <a:t>soil test </a:t>
            </a:r>
            <a:r>
              <a:rPr lang="en-US" sz="2400" b="1" i="1" dirty="0">
                <a:solidFill>
                  <a:schemeClr val="tx1"/>
                </a:solidFill>
              </a:rPr>
              <a:t>(history?)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 plant test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28B03E3-5312-D357-335B-9B653B241540}"/>
              </a:ext>
            </a:extLst>
          </p:cNvPr>
          <p:cNvSpPr/>
          <p:nvPr/>
        </p:nvSpPr>
        <p:spPr>
          <a:xfrm flipH="1">
            <a:off x="8836488" y="3062204"/>
            <a:ext cx="2912384" cy="51400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91440" rtlCol="0" anchor="b" anchorCtr="0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% Na, </a:t>
            </a:r>
            <a:r>
              <a:rPr lang="en-US" sz="2400" b="1" i="1" dirty="0">
                <a:solidFill>
                  <a:schemeClr val="tx1"/>
                </a:solidFill>
              </a:rPr>
              <a:t>(water test?)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66CDE9DE-3894-B2C2-236F-BDA265935E78}"/>
              </a:ext>
            </a:extLst>
          </p:cNvPr>
          <p:cNvSpPr/>
          <p:nvPr/>
        </p:nvSpPr>
        <p:spPr>
          <a:xfrm>
            <a:off x="8824897" y="1221265"/>
            <a:ext cx="560878" cy="1717538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DF2C77-521D-08C0-C88A-3F6722F4A8E8}"/>
              </a:ext>
            </a:extLst>
          </p:cNvPr>
          <p:cNvSpPr txBox="1"/>
          <p:nvPr/>
        </p:nvSpPr>
        <p:spPr>
          <a:xfrm>
            <a:off x="9365838" y="1508277"/>
            <a:ext cx="23998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Visual </a:t>
            </a:r>
          </a:p>
          <a:p>
            <a:r>
              <a:rPr lang="en-US" sz="3200" b="1" dirty="0"/>
              <a:t>  observation</a:t>
            </a:r>
          </a:p>
        </p:txBody>
      </p:sp>
    </p:spTree>
    <p:extLst>
      <p:ext uri="{BB962C8B-B14F-4D97-AF65-F5344CB8AC3E}">
        <p14:creationId xmlns:p14="http://schemas.microsoft.com/office/powerpoint/2010/main" val="344193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09" y="1157796"/>
            <a:ext cx="9940291" cy="548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09" y="370110"/>
            <a:ext cx="9940291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Really cheap soil health test?</a:t>
            </a:r>
          </a:p>
        </p:txBody>
      </p:sp>
    </p:spTree>
    <p:extLst>
      <p:ext uri="{BB962C8B-B14F-4D97-AF65-F5344CB8AC3E}">
        <p14:creationId xmlns:p14="http://schemas.microsoft.com/office/powerpoint/2010/main" val="14739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371" y="260184"/>
            <a:ext cx="7620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913823" y="239027"/>
            <a:ext cx="8229600" cy="1646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dirty="0">
                <a:solidFill>
                  <a:srgbClr val="000000"/>
                </a:solidFill>
              </a:rPr>
              <a:t>THE 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3499" y="5817908"/>
            <a:ext cx="791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We appreciate your attention and your business!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B0150-33F9-47DC-953D-F63066C589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23" y="5589427"/>
            <a:ext cx="1021072" cy="66369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6465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2C101-23D1-464C-B030-0780034C1819}"/>
              </a:ext>
            </a:extLst>
          </p:cNvPr>
          <p:cNvSpPr txBox="1"/>
          <p:nvPr/>
        </p:nvSpPr>
        <p:spPr>
          <a:xfrm>
            <a:off x="1234831" y="1418121"/>
            <a:ext cx="943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atin typeface="+mj-lt"/>
              </a:rPr>
              <a:t>solid  ⇌  solution  ⇌  root surface  ⇌  plant  tissue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A85CAAF-16A1-4774-AFF6-0CD932DDD847}"/>
              </a:ext>
            </a:extLst>
          </p:cNvPr>
          <p:cNvSpPr txBox="1">
            <a:spLocks/>
          </p:cNvSpPr>
          <p:nvPr/>
        </p:nvSpPr>
        <p:spPr bwMode="auto">
          <a:xfrm>
            <a:off x="1902683" y="1"/>
            <a:ext cx="8229600" cy="103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z="3200" b="1" u="sng" kern="0" dirty="0">
                <a:solidFill>
                  <a:schemeClr val="tx1"/>
                </a:solidFill>
                <a:effectLst/>
              </a:rPr>
              <a:t>Nutrient utilization equation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5E872F8-9F41-462F-9F52-1743C327A87D}"/>
              </a:ext>
            </a:extLst>
          </p:cNvPr>
          <p:cNvSpPr txBox="1">
            <a:spLocks/>
          </p:cNvSpPr>
          <p:nvPr/>
        </p:nvSpPr>
        <p:spPr bwMode="auto">
          <a:xfrm>
            <a:off x="2389037" y="2002896"/>
            <a:ext cx="7124756" cy="354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2800" u="sng" kern="0" dirty="0">
                <a:effectLst/>
                <a:latin typeface="+mj-lt"/>
              </a:rPr>
              <a:t>solid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effectLst/>
                <a:latin typeface="+mj-lt"/>
              </a:rPr>
              <a:t>soil minerals, organic matter, fertilizer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2800" u="sng" kern="0" dirty="0">
                <a:effectLst/>
                <a:latin typeface="+mj-lt"/>
              </a:rPr>
              <a:t>solution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effectLst/>
                <a:latin typeface="+mj-lt"/>
              </a:rPr>
              <a:t>soil water with dissolved substances </a:t>
            </a:r>
          </a:p>
          <a:p>
            <a:pPr marL="1314450" lvl="3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kern="0" dirty="0">
                <a:effectLst/>
                <a:latin typeface="+mj-lt"/>
              </a:rPr>
              <a:t>(found in solution as “ions”)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2800" u="sng" kern="0" dirty="0">
                <a:effectLst/>
                <a:latin typeface="+mj-lt"/>
              </a:rPr>
              <a:t>root surface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effectLst/>
                <a:latin typeface="+mj-lt"/>
              </a:rPr>
              <a:t>living root hairs take up ions from solution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2800" u="sng" kern="0" dirty="0">
                <a:effectLst/>
                <a:latin typeface="+mj-lt"/>
              </a:rPr>
              <a:t>plant tissue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effectLst/>
                <a:latin typeface="+mj-lt"/>
              </a:rPr>
              <a:t>roots</a:t>
            </a:r>
            <a:r>
              <a:rPr lang="en-US" sz="2200" kern="0" dirty="0">
                <a:effectLst/>
              </a:rPr>
              <a:t> </a:t>
            </a:r>
            <a:r>
              <a:rPr lang="en-US" sz="1600" kern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r>
              <a:rPr lang="en-US" sz="2200" kern="0" dirty="0">
                <a:effectLst/>
              </a:rPr>
              <a:t> </a:t>
            </a:r>
            <a:r>
              <a:rPr lang="en-US" sz="2200" kern="0" dirty="0">
                <a:effectLst/>
                <a:latin typeface="+mj-lt"/>
              </a:rPr>
              <a:t>stems</a:t>
            </a:r>
            <a:r>
              <a:rPr lang="en-US" sz="2200" kern="0" dirty="0">
                <a:effectLst/>
              </a:rPr>
              <a:t> </a:t>
            </a:r>
            <a:r>
              <a:rPr lang="en-US" sz="1600" kern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r>
              <a:rPr lang="en-US" sz="2200" kern="0" dirty="0">
                <a:effectLst/>
              </a:rPr>
              <a:t> </a:t>
            </a:r>
            <a:r>
              <a:rPr lang="en-US" sz="2200" kern="0" dirty="0">
                <a:effectLst/>
                <a:latin typeface="+mj-lt"/>
              </a:rPr>
              <a:t>leaves </a:t>
            </a:r>
            <a:r>
              <a:rPr lang="en-US" sz="1600" kern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r>
              <a:rPr lang="en-US" sz="2200" kern="0" dirty="0">
                <a:effectLst/>
                <a:latin typeface="+mj-lt"/>
              </a:rPr>
              <a:t> grain, fruit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effectLst/>
                <a:latin typeface="+mj-lt"/>
              </a:rPr>
              <a:t>forage or grain yield is end product</a:t>
            </a:r>
          </a:p>
          <a:p>
            <a:pPr lvl="1" defTabSz="914400"/>
            <a:endParaRPr lang="en-US" sz="2400" kern="0" dirty="0">
              <a:effectLst/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DF2008-5D89-53DF-5110-AE08D8711320}"/>
              </a:ext>
            </a:extLst>
          </p:cNvPr>
          <p:cNvGrpSpPr/>
          <p:nvPr/>
        </p:nvGrpSpPr>
        <p:grpSpPr>
          <a:xfrm>
            <a:off x="1588358" y="877161"/>
            <a:ext cx="8534401" cy="400110"/>
            <a:chOff x="1524000" y="842850"/>
            <a:chExt cx="8534401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6CFC63-7A6C-41D4-BADD-1A107B14AAEA}"/>
                </a:ext>
              </a:extLst>
            </p:cNvPr>
            <p:cNvSpPr txBox="1"/>
            <p:nvPr/>
          </p:nvSpPr>
          <p:spPr>
            <a:xfrm>
              <a:off x="1524000" y="842850"/>
              <a:ext cx="853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kern="0" dirty="0">
                  <a:latin typeface="+mj-lt"/>
                </a:rPr>
                <a:t>soil test                                yield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2CBDD2-AD76-4FCC-8B63-45C69F1B8F36}"/>
                </a:ext>
              </a:extLst>
            </p:cNvPr>
            <p:cNvCxnSpPr>
              <a:cxnSpLocks/>
            </p:cNvCxnSpPr>
            <p:nvPr/>
          </p:nvCxnSpPr>
          <p:spPr>
            <a:xfrm>
              <a:off x="5309179" y="1040114"/>
              <a:ext cx="1292469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600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>
            <a:extLst>
              <a:ext uri="{FF2B5EF4-FFF2-40B4-BE49-F238E27FC236}">
                <a16:creationId xmlns:a16="http://schemas.microsoft.com/office/drawing/2014/main" id="{1DCF7300-D72B-43D4-9E27-31EBEE47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065" y="102227"/>
            <a:ext cx="7028619" cy="69987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Is your soil healthy?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9BE22-7C36-DFAC-CBF1-3AEEEFB1653A}"/>
              </a:ext>
            </a:extLst>
          </p:cNvPr>
          <p:cNvGrpSpPr/>
          <p:nvPr/>
        </p:nvGrpSpPr>
        <p:grpSpPr>
          <a:xfrm>
            <a:off x="2046387" y="1084741"/>
            <a:ext cx="8765977" cy="5614348"/>
            <a:chOff x="1713012" y="1151416"/>
            <a:chExt cx="8765977" cy="56143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D29B2F-6ACC-0E31-9DA9-B0456F98202D}"/>
                </a:ext>
              </a:extLst>
            </p:cNvPr>
            <p:cNvGrpSpPr/>
            <p:nvPr/>
          </p:nvGrpSpPr>
          <p:grpSpPr>
            <a:xfrm>
              <a:off x="1713012" y="1151416"/>
              <a:ext cx="8765977" cy="5614348"/>
              <a:chOff x="1713012" y="1151416"/>
              <a:chExt cx="8765977" cy="561434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775849-F373-431B-9F67-46DBB414002A}"/>
                  </a:ext>
                </a:extLst>
              </p:cNvPr>
              <p:cNvSpPr/>
              <p:nvPr/>
            </p:nvSpPr>
            <p:spPr>
              <a:xfrm>
                <a:off x="3899193" y="1196752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blow or flow away?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00A149-61A7-4E4D-B7B0-0AC5AD29C041}"/>
                  </a:ext>
                </a:extLst>
              </p:cNvPr>
              <p:cNvSpPr/>
              <p:nvPr/>
            </p:nvSpPr>
            <p:spPr>
              <a:xfrm>
                <a:off x="3900265" y="1736812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allow water to 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soak in quickly?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36798F1-CD7E-4273-B3D3-64F97AE5C82B}"/>
                  </a:ext>
                </a:extLst>
              </p:cNvPr>
              <p:cNvSpPr/>
              <p:nvPr/>
            </p:nvSpPr>
            <p:spPr>
              <a:xfrm>
                <a:off x="3896641" y="3220355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crust or seal off?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5283CD-BC93-4152-B937-18888C284504}"/>
                  </a:ext>
                </a:extLst>
              </p:cNvPr>
              <p:cNvSpPr/>
              <p:nvPr/>
            </p:nvSpPr>
            <p:spPr>
              <a:xfrm>
                <a:off x="3897468" y="2642713"/>
                <a:ext cx="4572000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soil drain?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328E97-3518-4195-84CA-1D6AC6B50F66}"/>
                  </a:ext>
                </a:extLst>
              </p:cNvPr>
              <p:cNvSpPr/>
              <p:nvPr/>
            </p:nvSpPr>
            <p:spPr>
              <a:xfrm>
                <a:off x="3897865" y="4804884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Are there areas where plants die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or grow poorly?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6110FC-C093-448A-B836-673A466C0F0C}"/>
                  </a:ext>
                </a:extLst>
              </p:cNvPr>
              <p:cNvSpPr/>
              <p:nvPr/>
            </p:nvSpPr>
            <p:spPr>
              <a:xfrm>
                <a:off x="3896068" y="3894447"/>
                <a:ext cx="4572000" cy="731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Does the crop recover the nutrients </a:t>
                </a:r>
              </a:p>
              <a:p>
                <a:pPr algn="ctr"/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that I applied?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9E82ED-EF25-4D72-9384-91A7FD9FEEE5}"/>
                  </a:ext>
                </a:extLst>
              </p:cNvPr>
              <p:cNvSpPr/>
              <p:nvPr/>
            </p:nvSpPr>
            <p:spPr>
              <a:xfrm>
                <a:off x="1713012" y="5950799"/>
                <a:ext cx="1737360" cy="7315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healthy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DB7DB1-CC20-4B7E-8B2B-65D5EB544595}"/>
                  </a:ext>
                </a:extLst>
              </p:cNvPr>
              <p:cNvSpPr/>
              <p:nvPr/>
            </p:nvSpPr>
            <p:spPr>
              <a:xfrm>
                <a:off x="8741629" y="6034244"/>
                <a:ext cx="1737360" cy="7315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Probably not healthy</a:t>
                </a:r>
              </a:p>
            </p:txBody>
          </p:sp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EBEAC947-9A4E-47F1-87D8-2E39099127EC}"/>
                  </a:ext>
                </a:extLst>
              </p:cNvPr>
              <p:cNvCxnSpPr>
                <a:cxnSpLocks/>
                <a:stCxn id="21" idx="1"/>
                <a:endCxn id="41" idx="0"/>
              </p:cNvCxnSpPr>
              <p:nvPr/>
            </p:nvCxnSpPr>
            <p:spPr>
              <a:xfrm rot="10800000" flipV="1">
                <a:off x="2581692" y="1382857"/>
                <a:ext cx="417510" cy="4567941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756C719-390D-4492-A3A0-86ECE48457DE}"/>
                  </a:ext>
                </a:extLst>
              </p:cNvPr>
              <p:cNvGrpSpPr/>
              <p:nvPr/>
            </p:nvGrpSpPr>
            <p:grpSpPr>
              <a:xfrm>
                <a:off x="2581692" y="1154258"/>
                <a:ext cx="1318573" cy="4796541"/>
                <a:chOff x="837327" y="743574"/>
                <a:chExt cx="1318573" cy="4796541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DA3EA12-3C7E-473B-9D1B-B96FD915F270}"/>
                    </a:ext>
                  </a:extLst>
                </p:cNvPr>
                <p:cNvGrpSpPr/>
                <p:nvPr/>
              </p:nvGrpSpPr>
              <p:grpSpPr>
                <a:xfrm>
                  <a:off x="1183284" y="743574"/>
                  <a:ext cx="711633" cy="4242954"/>
                  <a:chOff x="1390548" y="713094"/>
                  <a:chExt cx="711633" cy="4242954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D2937396-78BA-486E-944D-1839B6EDE7FB}"/>
                      </a:ext>
                    </a:extLst>
                  </p:cNvPr>
                  <p:cNvSpPr/>
                  <p:nvPr/>
                </p:nvSpPr>
                <p:spPr>
                  <a:xfrm>
                    <a:off x="1390548" y="449884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33B86B9-12A6-46D6-A65A-30DC61F1F283}"/>
                      </a:ext>
                    </a:extLst>
                  </p:cNvPr>
                  <p:cNvSpPr/>
                  <p:nvPr/>
                </p:nvSpPr>
                <p:spPr>
                  <a:xfrm>
                    <a:off x="1432589" y="2736082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A06E5DFC-3E93-40F8-960B-DAFACF176A53}"/>
                      </a:ext>
                    </a:extLst>
                  </p:cNvPr>
                  <p:cNvSpPr/>
                  <p:nvPr/>
                </p:nvSpPr>
                <p:spPr>
                  <a:xfrm>
                    <a:off x="1462101" y="713094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E6534B5-1AA5-4C9E-8BA4-F468F0315F8D}"/>
                      </a:ext>
                    </a:extLst>
                  </p:cNvPr>
                  <p:cNvSpPr/>
                  <p:nvPr/>
                </p:nvSpPr>
                <p:spPr>
                  <a:xfrm>
                    <a:off x="1403162" y="358899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D11A736-4B88-405F-B2AF-572BE9D186DB}"/>
                      </a:ext>
                    </a:extLst>
                  </p:cNvPr>
                  <p:cNvSpPr/>
                  <p:nvPr/>
                </p:nvSpPr>
                <p:spPr>
                  <a:xfrm>
                    <a:off x="1445919" y="143866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3CF0A16-FC41-41D6-88F8-1220A0ADDCB5}"/>
                      </a:ext>
                    </a:extLst>
                  </p:cNvPr>
                  <p:cNvSpPr/>
                  <p:nvPr/>
                </p:nvSpPr>
                <p:spPr>
                  <a:xfrm>
                    <a:off x="1426952" y="216126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</p:grpSp>
            <p:cxnSp>
              <p:nvCxnSpPr>
                <p:cNvPr id="76" name="Connector: Elbow 75">
                  <a:extLst>
                    <a:ext uri="{FF2B5EF4-FFF2-40B4-BE49-F238E27FC236}">
                      <a16:creationId xmlns:a16="http://schemas.microsoft.com/office/drawing/2014/main" id="{B65F5205-B28E-43EB-9093-BCF95EB51759}"/>
                    </a:ext>
                  </a:extLst>
                </p:cNvPr>
                <p:cNvCxnSpPr>
                  <a:cxnSpLocks/>
                  <a:stCxn id="19" idx="1"/>
                  <a:endCxn id="41" idx="0"/>
                </p:cNvCxnSpPr>
                <p:nvPr/>
              </p:nvCxnSpPr>
              <p:spPr>
                <a:xfrm rot="10800000" flipV="1">
                  <a:off x="837328" y="4757927"/>
                  <a:ext cx="345957" cy="78218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or: Elbow 76">
                  <a:extLst>
                    <a:ext uri="{FF2B5EF4-FFF2-40B4-BE49-F238E27FC236}">
                      <a16:creationId xmlns:a16="http://schemas.microsoft.com/office/drawing/2014/main" id="{7CE8426A-8F19-447D-951A-8A3502FF1869}"/>
                    </a:ext>
                  </a:extLst>
                </p:cNvPr>
                <p:cNvCxnSpPr>
                  <a:cxnSpLocks/>
                  <a:stCxn id="24" idx="1"/>
                  <a:endCxn id="41" idx="0"/>
                </p:cNvCxnSpPr>
                <p:nvPr/>
              </p:nvCxnSpPr>
              <p:spPr>
                <a:xfrm rot="10800000" flipV="1">
                  <a:off x="837328" y="3848069"/>
                  <a:ext cx="358571" cy="169204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: Elbow 77">
                  <a:extLst>
                    <a:ext uri="{FF2B5EF4-FFF2-40B4-BE49-F238E27FC236}">
                      <a16:creationId xmlns:a16="http://schemas.microsoft.com/office/drawing/2014/main" id="{63E6EB57-71FE-4D61-A984-0573F342F122}"/>
                    </a:ext>
                  </a:extLst>
                </p:cNvPr>
                <p:cNvCxnSpPr>
                  <a:cxnSpLocks/>
                  <a:stCxn id="20" idx="1"/>
                  <a:endCxn id="41" idx="0"/>
                </p:cNvCxnSpPr>
                <p:nvPr/>
              </p:nvCxnSpPr>
              <p:spPr>
                <a:xfrm rot="10800000" flipV="1">
                  <a:off x="837327" y="2995161"/>
                  <a:ext cx="387998" cy="2544953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or: Elbow 78">
                  <a:extLst>
                    <a:ext uri="{FF2B5EF4-FFF2-40B4-BE49-F238E27FC236}">
                      <a16:creationId xmlns:a16="http://schemas.microsoft.com/office/drawing/2014/main" id="{227DAF40-792A-48D6-9779-5FC221D47D8C}"/>
                    </a:ext>
                  </a:extLst>
                </p:cNvPr>
                <p:cNvCxnSpPr>
                  <a:cxnSpLocks/>
                  <a:stCxn id="26" idx="1"/>
                  <a:endCxn id="41" idx="0"/>
                </p:cNvCxnSpPr>
                <p:nvPr/>
              </p:nvCxnSpPr>
              <p:spPr>
                <a:xfrm rot="10800000" flipV="1">
                  <a:off x="837328" y="2420345"/>
                  <a:ext cx="382361" cy="3119770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: Elbow 79">
                  <a:extLst>
                    <a:ext uri="{FF2B5EF4-FFF2-40B4-BE49-F238E27FC236}">
                      <a16:creationId xmlns:a16="http://schemas.microsoft.com/office/drawing/2014/main" id="{2D13C931-B3CE-4F41-AB8A-FC9F39B1B5EF}"/>
                    </a:ext>
                  </a:extLst>
                </p:cNvPr>
                <p:cNvCxnSpPr>
                  <a:cxnSpLocks/>
                  <a:stCxn id="25" idx="1"/>
                  <a:endCxn id="41" idx="0"/>
                </p:cNvCxnSpPr>
                <p:nvPr/>
              </p:nvCxnSpPr>
              <p:spPr>
                <a:xfrm rot="10800000" flipV="1">
                  <a:off x="837327" y="1697739"/>
                  <a:ext cx="401328" cy="3842375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098918F-71FB-49E0-A714-459219283F00}"/>
                    </a:ext>
                  </a:extLst>
                </p:cNvPr>
                <p:cNvCxnSpPr>
                  <a:cxnSpLocks/>
                  <a:stCxn id="21" idx="3"/>
                  <a:endCxn id="8" idx="1"/>
                </p:cNvCxnSpPr>
                <p:nvPr/>
              </p:nvCxnSpPr>
              <p:spPr>
                <a:xfrm flipV="1">
                  <a:off x="1894917" y="968948"/>
                  <a:ext cx="259911" cy="32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2F5FB1F4-2641-4DAF-823C-579ABB5A73DA}"/>
                    </a:ext>
                  </a:extLst>
                </p:cNvPr>
                <p:cNvCxnSpPr>
                  <a:cxnSpLocks/>
                  <a:stCxn id="25" idx="3"/>
                  <a:endCxn id="9" idx="1"/>
                </p:cNvCxnSpPr>
                <p:nvPr/>
              </p:nvCxnSpPr>
              <p:spPr>
                <a:xfrm flipV="1">
                  <a:off x="1878735" y="1691888"/>
                  <a:ext cx="277165" cy="5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3B99DC33-C4DA-4056-9B33-FFA58EA53324}"/>
                    </a:ext>
                  </a:extLst>
                </p:cNvPr>
                <p:cNvCxnSpPr>
                  <a:cxnSpLocks/>
                  <a:stCxn id="26" idx="3"/>
                  <a:endCxn id="11" idx="1"/>
                </p:cNvCxnSpPr>
                <p:nvPr/>
              </p:nvCxnSpPr>
              <p:spPr>
                <a:xfrm flipV="1">
                  <a:off x="1859768" y="2414909"/>
                  <a:ext cx="293335" cy="54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E45F92D-4A9C-4929-B8E9-D4A3DC995A72}"/>
                    </a:ext>
                  </a:extLst>
                </p:cNvPr>
                <p:cNvCxnSpPr>
                  <a:cxnSpLocks/>
                  <a:stCxn id="20" idx="3"/>
                  <a:endCxn id="10" idx="1"/>
                </p:cNvCxnSpPr>
                <p:nvPr/>
              </p:nvCxnSpPr>
              <p:spPr>
                <a:xfrm flipV="1">
                  <a:off x="1865405" y="2992551"/>
                  <a:ext cx="286871" cy="26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909A160A-C297-4614-9712-B872A245BFB4}"/>
                    </a:ext>
                  </a:extLst>
                </p:cNvPr>
                <p:cNvCxnSpPr>
                  <a:cxnSpLocks/>
                  <a:stCxn id="24" idx="3"/>
                  <a:endCxn id="13" idx="1"/>
                </p:cNvCxnSpPr>
                <p:nvPr/>
              </p:nvCxnSpPr>
              <p:spPr>
                <a:xfrm>
                  <a:off x="1835978" y="3848070"/>
                  <a:ext cx="315725" cy="14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000D19D-B71E-4E79-800A-D8D65F00BA67}"/>
                    </a:ext>
                  </a:extLst>
                </p:cNvPr>
                <p:cNvCxnSpPr>
                  <a:cxnSpLocks/>
                  <a:stCxn id="19" idx="3"/>
                  <a:endCxn id="12" idx="1"/>
                </p:cNvCxnSpPr>
                <p:nvPr/>
              </p:nvCxnSpPr>
              <p:spPr>
                <a:xfrm>
                  <a:off x="1823364" y="4757928"/>
                  <a:ext cx="330136" cy="2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C8AD7E4-55F4-4915-B77F-4FF0907306B4}"/>
                  </a:ext>
                </a:extLst>
              </p:cNvPr>
              <p:cNvGrpSpPr/>
              <p:nvPr/>
            </p:nvGrpSpPr>
            <p:grpSpPr>
              <a:xfrm>
                <a:off x="8468068" y="1151416"/>
                <a:ext cx="1142241" cy="4882828"/>
                <a:chOff x="6723703" y="740732"/>
                <a:chExt cx="1142241" cy="488282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4FA75C7-D5E9-4F6B-A8F0-0A482E760039}"/>
                    </a:ext>
                  </a:extLst>
                </p:cNvPr>
                <p:cNvGrpSpPr/>
                <p:nvPr/>
              </p:nvGrpSpPr>
              <p:grpSpPr>
                <a:xfrm>
                  <a:off x="6939614" y="740732"/>
                  <a:ext cx="688386" cy="4247824"/>
                  <a:chOff x="6882695" y="671834"/>
                  <a:chExt cx="688386" cy="4333208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09C4DFC-E021-4D48-89B8-BCCDC88B806F}"/>
                      </a:ext>
                    </a:extLst>
                  </p:cNvPr>
                  <p:cNvSpPr/>
                  <p:nvPr/>
                </p:nvSpPr>
                <p:spPr>
                  <a:xfrm>
                    <a:off x="6930519" y="671834"/>
                    <a:ext cx="640080" cy="457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AA8249B-A49D-483F-ABC0-4397C560637A}"/>
                      </a:ext>
                    </a:extLst>
                  </p:cNvPr>
                  <p:cNvSpPr/>
                  <p:nvPr/>
                </p:nvSpPr>
                <p:spPr>
                  <a:xfrm>
                    <a:off x="6916418" y="2158128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6C8D2A7-9766-4697-8932-4839DE8F9269}"/>
                      </a:ext>
                    </a:extLst>
                  </p:cNvPr>
                  <p:cNvSpPr/>
                  <p:nvPr/>
                </p:nvSpPr>
                <p:spPr>
                  <a:xfrm>
                    <a:off x="6902542" y="3620970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E762FED-34A8-4829-8421-37DDCA635150}"/>
                      </a:ext>
                    </a:extLst>
                  </p:cNvPr>
                  <p:cNvSpPr/>
                  <p:nvPr/>
                </p:nvSpPr>
                <p:spPr>
                  <a:xfrm>
                    <a:off x="6931001" y="1415527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NO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A3E0D018-86E2-48E0-9EC8-D07B1DC251D9}"/>
                      </a:ext>
                    </a:extLst>
                  </p:cNvPr>
                  <p:cNvSpPr/>
                  <p:nvPr/>
                </p:nvSpPr>
                <p:spPr>
                  <a:xfrm>
                    <a:off x="6882695" y="4547841"/>
                    <a:ext cx="640080" cy="4572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YES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300B716-DBA8-471C-865E-BABB6615410B}"/>
                      </a:ext>
                    </a:extLst>
                  </p:cNvPr>
                  <p:cNvSpPr/>
                  <p:nvPr/>
                </p:nvSpPr>
                <p:spPr>
                  <a:xfrm>
                    <a:off x="6906184" y="2738105"/>
                    <a:ext cx="6400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YES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B1152DC-FADB-433F-9169-ACBBE47BA398}"/>
                    </a:ext>
                  </a:extLst>
                </p:cNvPr>
                <p:cNvGrpSpPr/>
                <p:nvPr/>
              </p:nvGrpSpPr>
              <p:grpSpPr>
                <a:xfrm>
                  <a:off x="7579694" y="964827"/>
                  <a:ext cx="286250" cy="4658733"/>
                  <a:chOff x="7579694" y="964827"/>
                  <a:chExt cx="286250" cy="4658733"/>
                </a:xfrm>
              </p:grpSpPr>
              <p:cxnSp>
                <p:nvCxnSpPr>
                  <p:cNvPr id="50" name="Connector: Elbow 49">
                    <a:extLst>
                      <a:ext uri="{FF2B5EF4-FFF2-40B4-BE49-F238E27FC236}">
                        <a16:creationId xmlns:a16="http://schemas.microsoft.com/office/drawing/2014/main" id="{ED4BD561-AAB5-40FB-8C50-B6DF98216414}"/>
                      </a:ext>
                    </a:extLst>
                  </p:cNvPr>
                  <p:cNvCxnSpPr>
                    <a:cxnSpLocks/>
                    <a:stCxn id="22" idx="3"/>
                    <a:endCxn id="42" idx="0"/>
                  </p:cNvCxnSpPr>
                  <p:nvPr/>
                </p:nvCxnSpPr>
                <p:spPr>
                  <a:xfrm>
                    <a:off x="7579694" y="4764460"/>
                    <a:ext cx="286250" cy="859100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or: Elbow 57">
                    <a:extLst>
                      <a:ext uri="{FF2B5EF4-FFF2-40B4-BE49-F238E27FC236}">
                        <a16:creationId xmlns:a16="http://schemas.microsoft.com/office/drawing/2014/main" id="{3E135E94-896B-4AE2-BCD5-A1D0FD028721}"/>
                      </a:ext>
                    </a:extLst>
                  </p:cNvPr>
                  <p:cNvCxnSpPr>
                    <a:cxnSpLocks/>
                    <a:stCxn id="17" idx="3"/>
                    <a:endCxn id="42" idx="0"/>
                  </p:cNvCxnSpPr>
                  <p:nvPr/>
                </p:nvCxnSpPr>
                <p:spPr>
                  <a:xfrm>
                    <a:off x="7599541" y="3855853"/>
                    <a:ext cx="266403" cy="1767707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or: Elbow 60">
                    <a:extLst>
                      <a:ext uri="{FF2B5EF4-FFF2-40B4-BE49-F238E27FC236}">
                        <a16:creationId xmlns:a16="http://schemas.microsoft.com/office/drawing/2014/main" id="{ACDF1E48-6C63-4E43-8BE6-06B7B9A231C6}"/>
                      </a:ext>
                    </a:extLst>
                  </p:cNvPr>
                  <p:cNvCxnSpPr>
                    <a:cxnSpLocks/>
                    <a:stCxn id="23" idx="3"/>
                    <a:endCxn id="42" idx="0"/>
                  </p:cNvCxnSpPr>
                  <p:nvPr/>
                </p:nvCxnSpPr>
                <p:spPr>
                  <a:xfrm>
                    <a:off x="7603183" y="2990384"/>
                    <a:ext cx="262761" cy="2633176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or: Elbow 63">
                    <a:extLst>
                      <a:ext uri="{FF2B5EF4-FFF2-40B4-BE49-F238E27FC236}">
                        <a16:creationId xmlns:a16="http://schemas.microsoft.com/office/drawing/2014/main" id="{6C016144-4E36-48C3-A730-6E883BAC39FB}"/>
                      </a:ext>
                    </a:extLst>
                  </p:cNvPr>
                  <p:cNvCxnSpPr>
                    <a:cxnSpLocks/>
                    <a:stCxn id="16" idx="3"/>
                    <a:endCxn id="42" idx="0"/>
                  </p:cNvCxnSpPr>
                  <p:nvPr/>
                </p:nvCxnSpPr>
                <p:spPr>
                  <a:xfrm>
                    <a:off x="7613417" y="2421835"/>
                    <a:ext cx="252527" cy="3201725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ctor: Elbow 66">
                    <a:extLst>
                      <a:ext uri="{FF2B5EF4-FFF2-40B4-BE49-F238E27FC236}">
                        <a16:creationId xmlns:a16="http://schemas.microsoft.com/office/drawing/2014/main" id="{54A41CF9-A262-4266-B3DD-49399ECACC72}"/>
                      </a:ext>
                    </a:extLst>
                  </p:cNvPr>
                  <p:cNvCxnSpPr>
                    <a:cxnSpLocks/>
                    <a:stCxn id="18" idx="3"/>
                    <a:endCxn id="42" idx="0"/>
                  </p:cNvCxnSpPr>
                  <p:nvPr/>
                </p:nvCxnSpPr>
                <p:spPr>
                  <a:xfrm>
                    <a:off x="7628000" y="1693867"/>
                    <a:ext cx="237944" cy="392969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or: Elbow 69">
                    <a:extLst>
                      <a:ext uri="{FF2B5EF4-FFF2-40B4-BE49-F238E27FC236}">
                        <a16:creationId xmlns:a16="http://schemas.microsoft.com/office/drawing/2014/main" id="{83FFDD8C-9F20-4C66-8AC7-54B7AF27267D}"/>
                      </a:ext>
                    </a:extLst>
                  </p:cNvPr>
                  <p:cNvCxnSpPr>
                    <a:cxnSpLocks/>
                    <a:stCxn id="15" idx="3"/>
                    <a:endCxn id="42" idx="0"/>
                  </p:cNvCxnSpPr>
                  <p:nvPr/>
                </p:nvCxnSpPr>
                <p:spPr>
                  <a:xfrm>
                    <a:off x="7627518" y="964827"/>
                    <a:ext cx="238426" cy="4658733"/>
                  </a:xfrm>
                  <a:prstGeom prst="bentConnector2">
                    <a:avLst/>
                  </a:prstGeom>
                  <a:ln w="1905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9161537-5332-4457-9E91-9DAADDD3D42D}"/>
                    </a:ext>
                  </a:extLst>
                </p:cNvPr>
                <p:cNvCxnSpPr>
                  <a:cxnSpLocks/>
                  <a:stCxn id="8" idx="3"/>
                  <a:endCxn id="15" idx="1"/>
                </p:cNvCxnSpPr>
                <p:nvPr/>
              </p:nvCxnSpPr>
              <p:spPr>
                <a:xfrm flipV="1">
                  <a:off x="6726828" y="964827"/>
                  <a:ext cx="260610" cy="4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440230-3C9F-4B1A-A7C0-73408199E36B}"/>
                    </a:ext>
                  </a:extLst>
                </p:cNvPr>
                <p:cNvCxnSpPr>
                  <a:cxnSpLocks/>
                  <a:stCxn id="9" idx="3"/>
                  <a:endCxn id="18" idx="1"/>
                </p:cNvCxnSpPr>
                <p:nvPr/>
              </p:nvCxnSpPr>
              <p:spPr>
                <a:xfrm>
                  <a:off x="6727900" y="1691888"/>
                  <a:ext cx="260020" cy="19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4C22354-49C8-4908-835C-35A6CA797B92}"/>
                    </a:ext>
                  </a:extLst>
                </p:cNvPr>
                <p:cNvCxnSpPr>
                  <a:cxnSpLocks/>
                  <a:stCxn id="11" idx="3"/>
                  <a:endCxn id="16" idx="1"/>
                </p:cNvCxnSpPr>
                <p:nvPr/>
              </p:nvCxnSpPr>
              <p:spPr>
                <a:xfrm>
                  <a:off x="6725103" y="2414909"/>
                  <a:ext cx="248234" cy="69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4475F92B-5807-4C48-9216-A5B07969B605}"/>
                    </a:ext>
                  </a:extLst>
                </p:cNvPr>
                <p:cNvCxnSpPr>
                  <a:cxnSpLocks/>
                  <a:stCxn id="12" idx="3"/>
                  <a:endCxn id="22" idx="1"/>
                </p:cNvCxnSpPr>
                <p:nvPr/>
              </p:nvCxnSpPr>
              <p:spPr>
                <a:xfrm>
                  <a:off x="6725500" y="4759960"/>
                  <a:ext cx="214114" cy="45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90FAEEE-01D7-483E-A323-B61BE74023BF}"/>
                    </a:ext>
                  </a:extLst>
                </p:cNvPr>
                <p:cNvCxnSpPr>
                  <a:cxnSpLocks/>
                  <a:stCxn id="10" idx="3"/>
                  <a:endCxn id="23" idx="1"/>
                </p:cNvCxnSpPr>
                <p:nvPr/>
              </p:nvCxnSpPr>
              <p:spPr>
                <a:xfrm flipV="1">
                  <a:off x="6724276" y="2990384"/>
                  <a:ext cx="238827" cy="21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8B1E2BA1-C655-4826-B2F7-E3C3A6D77F63}"/>
                    </a:ext>
                  </a:extLst>
                </p:cNvPr>
                <p:cNvCxnSpPr>
                  <a:cxnSpLocks/>
                  <a:stCxn id="13" idx="3"/>
                  <a:endCxn id="17" idx="1"/>
                </p:cNvCxnSpPr>
                <p:nvPr/>
              </p:nvCxnSpPr>
              <p:spPr>
                <a:xfrm>
                  <a:off x="6723703" y="3849523"/>
                  <a:ext cx="235758" cy="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92014B6-98FF-4F9F-A97E-8BD773FF0AD0}"/>
                </a:ext>
              </a:extLst>
            </p:cNvPr>
            <p:cNvSpPr txBox="1"/>
            <p:nvPr/>
          </p:nvSpPr>
          <p:spPr>
            <a:xfrm>
              <a:off x="4371219" y="6488765"/>
              <a:ext cx="36216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http://csanr.wsu.edu/whats-the-problem-with-my-soil/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43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9D1F-FB1C-2C29-DC49-6881C2A4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99" y="589386"/>
            <a:ext cx="10439741" cy="64271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pH – “the soil thermostat”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485D40-D771-AD13-89A2-38703FB2F20A}"/>
              </a:ext>
            </a:extLst>
          </p:cNvPr>
          <p:cNvGrpSpPr/>
          <p:nvPr/>
        </p:nvGrpSpPr>
        <p:grpSpPr>
          <a:xfrm>
            <a:off x="2334826" y="1503392"/>
            <a:ext cx="7952314" cy="893074"/>
            <a:chOff x="2176447" y="-842675"/>
            <a:chExt cx="7952314" cy="8930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61D420-6312-A7B0-1DE7-97459DF02CBC}"/>
                </a:ext>
              </a:extLst>
            </p:cNvPr>
            <p:cNvGrpSpPr/>
            <p:nvPr/>
          </p:nvGrpSpPr>
          <p:grpSpPr>
            <a:xfrm>
              <a:off x="2189143" y="-842675"/>
              <a:ext cx="7939618" cy="893074"/>
              <a:chOff x="306721" y="-1800969"/>
              <a:chExt cx="7939618" cy="893073"/>
            </a:xfrm>
          </p:grpSpPr>
          <p:sp>
            <p:nvSpPr>
              <p:cNvPr id="7" name="Rectangle 124">
                <a:extLst>
                  <a:ext uri="{FF2B5EF4-FFF2-40B4-BE49-F238E27FC236}">
                    <a16:creationId xmlns:a16="http://schemas.microsoft.com/office/drawing/2014/main" id="{58C2CF20-A1AC-BF83-B6E0-1E021546C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950" y="-1800969"/>
                <a:ext cx="3980389" cy="89012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90000">
                    <a:srgbClr val="0000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latin typeface="+mj-lt"/>
                </a:endParaRPr>
              </a:p>
            </p:txBody>
          </p:sp>
          <p:sp>
            <p:nvSpPr>
              <p:cNvPr id="8" name="Rectangle 123">
                <a:extLst>
                  <a:ext uri="{FF2B5EF4-FFF2-40B4-BE49-F238E27FC236}">
                    <a16:creationId xmlns:a16="http://schemas.microsoft.com/office/drawing/2014/main" id="{326F7DC2-27EE-3BB4-7DF1-A2E1B34FA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721" y="-1798019"/>
                <a:ext cx="3967693" cy="890123"/>
              </a:xfrm>
              <a:prstGeom prst="rect">
                <a:avLst/>
              </a:prstGeom>
              <a:gradFill rotWithShape="1">
                <a:gsLst>
                  <a:gs pos="800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>
                  <a:latin typeface="+mj-lt"/>
                </a:endParaRPr>
              </a:p>
            </p:txBody>
          </p:sp>
          <p:sp>
            <p:nvSpPr>
              <p:cNvPr id="9" name="Rectangle 127">
                <a:extLst>
                  <a:ext uri="{FF2B5EF4-FFF2-40B4-BE49-F238E27FC236}">
                    <a16:creationId xmlns:a16="http://schemas.microsoft.com/office/drawing/2014/main" id="{0D1C2C02-9734-79F0-1939-42685833C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2512" y="-1351373"/>
                <a:ext cx="954557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 kern="0" dirty="0">
                    <a:latin typeface="+mj-lt"/>
                  </a:rPr>
                  <a:t>neutral</a:t>
                </a:r>
              </a:p>
            </p:txBody>
          </p:sp>
          <p:sp>
            <p:nvSpPr>
              <p:cNvPr id="10" name="Rectangle 126">
                <a:extLst>
                  <a:ext uri="{FF2B5EF4-FFF2-40B4-BE49-F238E27FC236}">
                    <a16:creationId xmlns:a16="http://schemas.microsoft.com/office/drawing/2014/main" id="{AAB9CC1A-5510-1AAF-143B-295C8DA32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604" y="-1325851"/>
                <a:ext cx="1014765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 kern="0" dirty="0">
                    <a:solidFill>
                      <a:schemeClr val="bg1"/>
                    </a:solidFill>
                    <a:latin typeface="+mj-lt"/>
                  </a:rPr>
                  <a:t>alkaline</a:t>
                </a:r>
              </a:p>
            </p:txBody>
          </p:sp>
          <p:sp>
            <p:nvSpPr>
              <p:cNvPr id="11" name="Rectangle 125">
                <a:extLst>
                  <a:ext uri="{FF2B5EF4-FFF2-40B4-BE49-F238E27FC236}">
                    <a16:creationId xmlns:a16="http://schemas.microsoft.com/office/drawing/2014/main" id="{2451C013-3CF9-01C4-BA2E-483731532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069" y="-1335912"/>
                <a:ext cx="1146691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 kern="0" dirty="0">
                    <a:solidFill>
                      <a:schemeClr val="bg1"/>
                    </a:solidFill>
                    <a:latin typeface="+mj-lt"/>
                  </a:rPr>
                  <a:t>acidic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1743D6-767F-47F0-F001-80C069EFC9D5}"/>
                </a:ext>
              </a:extLst>
            </p:cNvPr>
            <p:cNvSpPr txBox="1"/>
            <p:nvPr/>
          </p:nvSpPr>
          <p:spPr>
            <a:xfrm>
              <a:off x="2176447" y="-839725"/>
              <a:ext cx="79464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 1</a:t>
              </a:r>
              <a:r>
                <a:rPr lang="en-US" sz="2800" b="1" dirty="0"/>
                <a:t>                                           7                                          </a:t>
              </a:r>
              <a:r>
                <a:rPr lang="en-US" sz="28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1F1C74-B560-1B73-F538-78ECC0001A3B}"/>
              </a:ext>
            </a:extLst>
          </p:cNvPr>
          <p:cNvSpPr txBox="1"/>
          <p:nvPr/>
        </p:nvSpPr>
        <p:spPr>
          <a:xfrm>
            <a:off x="2272234" y="5545684"/>
            <a:ext cx="943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atin typeface="+mj-lt"/>
              </a:rPr>
              <a:t>solid  ⇌  solution  ⇌  root surface  ⇌  plant  tissue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7FBD09-5D85-DFB6-BABB-D599D0F6A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61767" y="3268191"/>
            <a:ext cx="2036042" cy="1527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27627B-ECF7-F665-3575-B5B5A3FBF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6" t="4688" r="4364" b="2464"/>
          <a:stretch/>
        </p:blipFill>
        <p:spPr>
          <a:xfrm>
            <a:off x="4383812" y="3079193"/>
            <a:ext cx="2498058" cy="1905026"/>
          </a:xfrm>
          <a:prstGeom prst="rect">
            <a:avLst/>
          </a:prstGeom>
          <a:effectLst>
            <a:outerShdw blurRad="50800" dist="50800" dir="2700000" algn="ctr" rotWithShape="0">
              <a:schemeClr val="tx1"/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F555872-3FFC-76F6-3E63-00F6B5480D1B}"/>
              </a:ext>
            </a:extLst>
          </p:cNvPr>
          <p:cNvSpPr/>
          <p:nvPr/>
        </p:nvSpPr>
        <p:spPr>
          <a:xfrm>
            <a:off x="4127156" y="5535447"/>
            <a:ext cx="1652016" cy="73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CC647D-A119-7CF9-02C5-1FB6A2889B1D}"/>
              </a:ext>
            </a:extLst>
          </p:cNvPr>
          <p:cNvCxnSpPr>
            <a:cxnSpLocks/>
          </p:cNvCxnSpPr>
          <p:nvPr/>
        </p:nvCxnSpPr>
        <p:spPr>
          <a:xfrm>
            <a:off x="3599935" y="4711666"/>
            <a:ext cx="731433" cy="834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6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443610F-4C58-4C64-93EE-C612E83BF552}"/>
              </a:ext>
            </a:extLst>
          </p:cNvPr>
          <p:cNvGrpSpPr/>
          <p:nvPr/>
        </p:nvGrpSpPr>
        <p:grpSpPr>
          <a:xfrm>
            <a:off x="9189580" y="122729"/>
            <a:ext cx="2718694" cy="4335969"/>
            <a:chOff x="6739603" y="232456"/>
            <a:chExt cx="2718694" cy="433596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22E9227-EC31-40C2-87D4-12604FAC1F64}"/>
                </a:ext>
              </a:extLst>
            </p:cNvPr>
            <p:cNvGrpSpPr/>
            <p:nvPr/>
          </p:nvGrpSpPr>
          <p:grpSpPr>
            <a:xfrm>
              <a:off x="6739603" y="532510"/>
              <a:ext cx="2718694" cy="4035915"/>
              <a:chOff x="6403552" y="169134"/>
              <a:chExt cx="2718694" cy="4035915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CB83A139-2D6C-4223-BB9C-368E24A43103}"/>
                  </a:ext>
                </a:extLst>
              </p:cNvPr>
              <p:cNvGrpSpPr/>
              <p:nvPr/>
            </p:nvGrpSpPr>
            <p:grpSpPr>
              <a:xfrm>
                <a:off x="6482378" y="224660"/>
                <a:ext cx="2639868" cy="3980389"/>
                <a:chOff x="6482378" y="224660"/>
                <a:chExt cx="2639868" cy="3980389"/>
              </a:xfrm>
            </p:grpSpPr>
            <p:sp>
              <p:nvSpPr>
                <p:cNvPr id="49" name="Rectangle 124">
                  <a:extLst>
                    <a:ext uri="{FF2B5EF4-FFF2-40B4-BE49-F238E27FC236}">
                      <a16:creationId xmlns:a16="http://schemas.microsoft.com/office/drawing/2014/main" id="{BB2C7138-5E77-4986-ABB0-8BA5B372D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4949383" y="1757655"/>
                  <a:ext cx="3980389" cy="9144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90000">
                      <a:srgbClr val="0000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50800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latin typeface="+mj-lt"/>
                  </a:endParaRP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55A1D73D-DAFC-48B0-B126-0A1CCB624BE8}"/>
                    </a:ext>
                  </a:extLst>
                </p:cNvPr>
                <p:cNvSpPr txBox="1"/>
                <p:nvPr/>
              </p:nvSpPr>
              <p:spPr>
                <a:xfrm>
                  <a:off x="7394660" y="3554995"/>
                  <a:ext cx="16254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kern="0" dirty="0"/>
                    <a:t>neutral</a:t>
                  </a:r>
                  <a:endParaRPr lang="en-US" b="1" kern="0" dirty="0"/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3C47007A-3A2F-49D6-8169-F3BB5C33D83A}"/>
                    </a:ext>
                  </a:extLst>
                </p:cNvPr>
                <p:cNvSpPr txBox="1"/>
                <p:nvPr/>
              </p:nvSpPr>
              <p:spPr>
                <a:xfrm>
                  <a:off x="7284354" y="2070806"/>
                  <a:ext cx="183789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kern="0" dirty="0"/>
                    <a:t>increasing 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kern="0" dirty="0"/>
                    <a:t>alkalinity</a:t>
                  </a:r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EC40C3A-4C13-42EE-8C11-0E66E44ADC10}"/>
                    </a:ext>
                  </a:extLst>
                </p:cNvPr>
                <p:cNvCxnSpPr>
                  <a:cxnSpLocks/>
                  <a:stCxn id="106" idx="0"/>
                  <a:endCxn id="107" idx="2"/>
                </p:cNvCxnSpPr>
                <p:nvPr/>
              </p:nvCxnSpPr>
              <p:spPr>
                <a:xfrm flipH="1" flipV="1">
                  <a:off x="8203300" y="2901803"/>
                  <a:ext cx="4105" cy="65319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1D686FB-4765-452F-A96F-9E5DB91CA38E}"/>
                    </a:ext>
                  </a:extLst>
                </p:cNvPr>
                <p:cNvCxnSpPr>
                  <a:cxnSpLocks/>
                  <a:stCxn id="107" idx="0"/>
                </p:cNvCxnSpPr>
                <p:nvPr/>
              </p:nvCxnSpPr>
              <p:spPr>
                <a:xfrm flipV="1">
                  <a:off x="8203300" y="292953"/>
                  <a:ext cx="0" cy="177785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4929ED-A281-4477-A67D-F3B5140E4EEE}"/>
                  </a:ext>
                </a:extLst>
              </p:cNvPr>
              <p:cNvSpPr txBox="1"/>
              <p:nvPr/>
            </p:nvSpPr>
            <p:spPr>
              <a:xfrm>
                <a:off x="6403552" y="169134"/>
                <a:ext cx="912284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chemeClr val="bg1"/>
                    </a:solidFill>
                  </a:rPr>
                  <a:t>9.0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 dirty="0">
                  <a:solidFill>
                    <a:schemeClr val="bg1"/>
                  </a:solidFill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 dirty="0">
                  <a:solidFill>
                    <a:schemeClr val="bg1"/>
                  </a:solidFill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chemeClr val="bg1">
                        <a:lumMod val="65000"/>
                      </a:schemeClr>
                    </a:solidFill>
                  </a:rPr>
                  <a:t>8.5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 dirty="0">
                  <a:solidFill>
                    <a:schemeClr val="bg1"/>
                  </a:solidFill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 dirty="0">
                  <a:solidFill>
                    <a:schemeClr val="bg1"/>
                  </a:solidFill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kern="0" dirty="0">
                    <a:solidFill>
                      <a:schemeClr val="bg1"/>
                    </a:solidFill>
                  </a:rPr>
                  <a:t>8.0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 dirty="0">
                  <a:solidFill>
                    <a:schemeClr val="bg1"/>
                  </a:solidFill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 dirty="0">
                  <a:solidFill>
                    <a:schemeClr val="bg1"/>
                  </a:solidFill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chemeClr val="bg1">
                        <a:lumMod val="85000"/>
                      </a:schemeClr>
                    </a:solidFill>
                  </a:rPr>
                  <a:t>7.5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 dirty="0">
                  <a:solidFill>
                    <a:schemeClr val="bg1"/>
                  </a:solidFill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 dirty="0">
                  <a:solidFill>
                    <a:schemeClr val="bg1"/>
                  </a:solidFill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kern="0" dirty="0"/>
                  <a:t>7.0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7605492-56BD-404F-81B7-61B6FA10B105}"/>
                </a:ext>
              </a:extLst>
            </p:cNvPr>
            <p:cNvSpPr txBox="1"/>
            <p:nvPr/>
          </p:nvSpPr>
          <p:spPr>
            <a:xfrm>
              <a:off x="6742063" y="232456"/>
              <a:ext cx="909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/>
                <a:t>pH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F1F3779-9619-4FE7-A15E-7B9A5B6E7A29}"/>
              </a:ext>
            </a:extLst>
          </p:cNvPr>
          <p:cNvGrpSpPr/>
          <p:nvPr/>
        </p:nvGrpSpPr>
        <p:grpSpPr>
          <a:xfrm>
            <a:off x="5181705" y="117410"/>
            <a:ext cx="2625399" cy="6559176"/>
            <a:chOff x="3032672" y="227138"/>
            <a:chExt cx="2625399" cy="655917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BA7E88A-98E2-4736-A5FD-9E4E0A619E2D}"/>
                </a:ext>
              </a:extLst>
            </p:cNvPr>
            <p:cNvGrpSpPr/>
            <p:nvPr/>
          </p:nvGrpSpPr>
          <p:grpSpPr>
            <a:xfrm>
              <a:off x="3032672" y="541302"/>
              <a:ext cx="2625399" cy="6245012"/>
              <a:chOff x="2769194" y="709242"/>
              <a:chExt cx="2625399" cy="6245012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E1502C2-086D-4354-90A1-EF4B918A58B1}"/>
                  </a:ext>
                </a:extLst>
              </p:cNvPr>
              <p:cNvGrpSpPr/>
              <p:nvPr/>
            </p:nvGrpSpPr>
            <p:grpSpPr>
              <a:xfrm>
                <a:off x="2769194" y="725952"/>
                <a:ext cx="923636" cy="6228302"/>
                <a:chOff x="2233579" y="722260"/>
                <a:chExt cx="923636" cy="6228302"/>
              </a:xfrm>
              <a:effectLst>
                <a:outerShdw blurRad="50800" dist="50800" dir="2700000" algn="tl" rotWithShape="0">
                  <a:prstClr val="black"/>
                </a:outerShdw>
              </a:effectLst>
            </p:grpSpPr>
            <p:sp>
              <p:nvSpPr>
                <p:cNvPr id="50" name="Rectangle 123">
                  <a:extLst>
                    <a:ext uri="{FF2B5EF4-FFF2-40B4-BE49-F238E27FC236}">
                      <a16:creationId xmlns:a16="http://schemas.microsoft.com/office/drawing/2014/main" id="{A67B25A5-8637-4D05-B4DC-8353DAC8A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423372" y="3379211"/>
                  <a:ext cx="6228302" cy="914400"/>
                </a:xfrm>
                <a:prstGeom prst="rect">
                  <a:avLst/>
                </a:prstGeom>
                <a:gradFill rotWithShape="1">
                  <a:gsLst>
                    <a:gs pos="8000">
                      <a:srgbClr val="FF0000"/>
                    </a:gs>
                    <a:gs pos="95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 dirty="0">
                    <a:latin typeface="+mj-lt"/>
                  </a:endParaRPr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40D56C3-47E5-47D1-9CD5-5222F2FBCE21}"/>
                    </a:ext>
                  </a:extLst>
                </p:cNvPr>
                <p:cNvSpPr txBox="1"/>
                <p:nvPr/>
              </p:nvSpPr>
              <p:spPr>
                <a:xfrm>
                  <a:off x="2247390" y="759154"/>
                  <a:ext cx="909825" cy="5509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b="1" kern="0" dirty="0"/>
                    <a:t>7.0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b="1" kern="0" dirty="0"/>
                    <a:t>6.0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b="1" kern="0" dirty="0"/>
                    <a:t>5.0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kern="0" dirty="0"/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800" b="1" kern="0" dirty="0"/>
                    <a:t>4.0</a:t>
                  </a: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7E4D7D-CCAF-4CE4-9E22-F3490165561F}"/>
                  </a:ext>
                </a:extLst>
              </p:cNvPr>
              <p:cNvSpPr txBox="1"/>
              <p:nvPr/>
            </p:nvSpPr>
            <p:spPr>
              <a:xfrm>
                <a:off x="3787768" y="709242"/>
                <a:ext cx="1606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kern="0" dirty="0"/>
                  <a:t>neutral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DD8411-EA34-4EA9-B161-717B5A32F0C8}"/>
                  </a:ext>
                </a:extLst>
              </p:cNvPr>
              <p:cNvSpPr txBox="1"/>
              <p:nvPr/>
            </p:nvSpPr>
            <p:spPr>
              <a:xfrm>
                <a:off x="3787664" y="2518653"/>
                <a:ext cx="16068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kern="0" dirty="0"/>
                  <a:t>increasing 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kern="0" dirty="0"/>
                  <a:t>acidity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F803842-1E91-4BB0-BD02-F3FFE1308D84}"/>
                  </a:ext>
                </a:extLst>
              </p:cNvPr>
              <p:cNvCxnSpPr>
                <a:cxnSpLocks/>
                <a:stCxn id="5" idx="2"/>
                <a:endCxn id="6" idx="0"/>
              </p:cNvCxnSpPr>
              <p:nvPr/>
            </p:nvCxnSpPr>
            <p:spPr>
              <a:xfrm flipH="1">
                <a:off x="4591077" y="1170907"/>
                <a:ext cx="104" cy="134774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6E0185D-D651-40BD-9FAC-C74DDD52CBD9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flipH="1">
                <a:off x="4590973" y="3349650"/>
                <a:ext cx="104" cy="3354444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AFC78BB-AD4A-4F84-A17A-09A87E8A1121}"/>
                </a:ext>
              </a:extLst>
            </p:cNvPr>
            <p:cNvSpPr txBox="1"/>
            <p:nvPr/>
          </p:nvSpPr>
          <p:spPr>
            <a:xfrm>
              <a:off x="3041745" y="227138"/>
              <a:ext cx="909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/>
                <a:t>pH</a:t>
              </a:r>
            </a:p>
          </p:txBody>
        </p:sp>
      </p:grp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49F2E7DA-B434-4D9D-BAD0-2173D1999962}"/>
              </a:ext>
            </a:extLst>
          </p:cNvPr>
          <p:cNvSpPr/>
          <p:nvPr/>
        </p:nvSpPr>
        <p:spPr>
          <a:xfrm>
            <a:off x="3503237" y="5368569"/>
            <a:ext cx="1677411" cy="68580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1,000 X</a:t>
            </a: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3AA0FCBA-E7F8-4832-A414-962691CB019D}"/>
              </a:ext>
            </a:extLst>
          </p:cNvPr>
          <p:cNvSpPr/>
          <p:nvPr/>
        </p:nvSpPr>
        <p:spPr>
          <a:xfrm>
            <a:off x="4002058" y="3783637"/>
            <a:ext cx="1188720" cy="50292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100 X</a:t>
            </a:r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5A8B72B2-1B8D-4043-B9B6-BFA69C95867B}"/>
              </a:ext>
            </a:extLst>
          </p:cNvPr>
          <p:cNvSpPr/>
          <p:nvPr/>
        </p:nvSpPr>
        <p:spPr>
          <a:xfrm>
            <a:off x="4342271" y="2230098"/>
            <a:ext cx="822960" cy="36576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10 X</a:t>
            </a: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125EFD52-8869-4468-9C7F-E71F746A9225}"/>
              </a:ext>
            </a:extLst>
          </p:cNvPr>
          <p:cNvSpPr/>
          <p:nvPr/>
        </p:nvSpPr>
        <p:spPr>
          <a:xfrm>
            <a:off x="4671512" y="581656"/>
            <a:ext cx="509136" cy="27432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1 X</a:t>
            </a:r>
          </a:p>
        </p:txBody>
      </p:sp>
      <p:sp>
        <p:nvSpPr>
          <p:cNvPr id="121" name="Arrow: Pentagon 120">
            <a:extLst>
              <a:ext uri="{FF2B5EF4-FFF2-40B4-BE49-F238E27FC236}">
                <a16:creationId xmlns:a16="http://schemas.microsoft.com/office/drawing/2014/main" id="{4D192FF8-E0A6-42EF-8259-CED3C3D2E573}"/>
              </a:ext>
            </a:extLst>
          </p:cNvPr>
          <p:cNvSpPr/>
          <p:nvPr/>
        </p:nvSpPr>
        <p:spPr>
          <a:xfrm>
            <a:off x="8070836" y="355988"/>
            <a:ext cx="1188720" cy="50292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100 X</a:t>
            </a:r>
          </a:p>
        </p:txBody>
      </p:sp>
      <p:sp>
        <p:nvSpPr>
          <p:cNvPr id="123" name="Arrow: Pentagon 122">
            <a:extLst>
              <a:ext uri="{FF2B5EF4-FFF2-40B4-BE49-F238E27FC236}">
                <a16:creationId xmlns:a16="http://schemas.microsoft.com/office/drawing/2014/main" id="{40EEE6B4-3B10-4757-B21B-08B6D9B0F569}"/>
              </a:ext>
            </a:extLst>
          </p:cNvPr>
          <p:cNvSpPr/>
          <p:nvPr/>
        </p:nvSpPr>
        <p:spPr>
          <a:xfrm>
            <a:off x="8425659" y="2097768"/>
            <a:ext cx="822960" cy="36576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10 X</a:t>
            </a:r>
          </a:p>
        </p:txBody>
      </p:sp>
      <p:sp>
        <p:nvSpPr>
          <p:cNvPr id="125" name="Arrow: Pentagon 124">
            <a:extLst>
              <a:ext uri="{FF2B5EF4-FFF2-40B4-BE49-F238E27FC236}">
                <a16:creationId xmlns:a16="http://schemas.microsoft.com/office/drawing/2014/main" id="{4ECF11D0-8E76-4886-918E-B532476D6019}"/>
              </a:ext>
            </a:extLst>
          </p:cNvPr>
          <p:cNvSpPr/>
          <p:nvPr/>
        </p:nvSpPr>
        <p:spPr>
          <a:xfrm>
            <a:off x="8702285" y="3899467"/>
            <a:ext cx="536025" cy="27432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1 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15B95-DE6D-3D7F-5F9C-FF9C572DB09F}"/>
              </a:ext>
            </a:extLst>
          </p:cNvPr>
          <p:cNvSpPr txBox="1">
            <a:spLocks/>
          </p:cNvSpPr>
          <p:nvPr/>
        </p:nvSpPr>
        <p:spPr>
          <a:xfrm>
            <a:off x="140915" y="554804"/>
            <a:ext cx="3701921" cy="1769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	Soil pH:</a:t>
            </a:r>
          </a:p>
          <a:p>
            <a:r>
              <a:rPr lang="en-US" sz="3200" b="1" dirty="0"/>
              <a:t>       logarithmic scale</a:t>
            </a:r>
          </a:p>
          <a:p>
            <a:r>
              <a:rPr lang="en-US" sz="2400" b="1" i="1" dirty="0"/>
              <a:t>	     (multiples of “10”)</a:t>
            </a:r>
          </a:p>
        </p:txBody>
      </p:sp>
    </p:spTree>
    <p:extLst>
      <p:ext uri="{BB962C8B-B14F-4D97-AF65-F5344CB8AC3E}">
        <p14:creationId xmlns:p14="http://schemas.microsoft.com/office/powerpoint/2010/main" val="35659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  <p:bldP spid="61" grpId="0" animBg="1"/>
      <p:bldP spid="121" grpId="0" animBg="1"/>
      <p:bldP spid="123" grpId="0" animBg="1"/>
      <p:bldP spid="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5E93DC7-4589-F0EA-193D-58927F89BCFA}"/>
              </a:ext>
            </a:extLst>
          </p:cNvPr>
          <p:cNvSpPr txBox="1"/>
          <p:nvPr/>
        </p:nvSpPr>
        <p:spPr>
          <a:xfrm>
            <a:off x="10187574" y="3314626"/>
            <a:ext cx="1837892" cy="94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/>
              <a:t>decreasing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/>
              <a:t>solubility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99CA9F-8C99-4751-DCF6-7B5087E12F08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1106520" y="4262903"/>
            <a:ext cx="0" cy="4735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9C5608-1EE0-5D1C-E464-AEC153EA26A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11106520" y="879850"/>
            <a:ext cx="0" cy="1424197"/>
          </a:xfrm>
          <a:prstGeom prst="line">
            <a:avLst/>
          </a:prstGeom>
          <a:ln w="762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095601-0E32-E0ED-B178-4650DDDE7129}"/>
              </a:ext>
            </a:extLst>
          </p:cNvPr>
          <p:cNvSpPr txBox="1"/>
          <p:nvPr/>
        </p:nvSpPr>
        <p:spPr>
          <a:xfrm>
            <a:off x="10187574" y="2304047"/>
            <a:ext cx="183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/>
              <a:t>deficiency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F1CF26-01C4-9648-1298-A3AA57566D30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>
          <a:xfrm flipV="1">
            <a:off x="11106520" y="2765712"/>
            <a:ext cx="0" cy="5489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22E9227-EC31-40C2-87D4-12604FAC1F64}"/>
              </a:ext>
            </a:extLst>
          </p:cNvPr>
          <p:cNvGrpSpPr/>
          <p:nvPr/>
        </p:nvGrpSpPr>
        <p:grpSpPr>
          <a:xfrm>
            <a:off x="9361082" y="756031"/>
            <a:ext cx="914400" cy="3980389"/>
            <a:chOff x="6401438" y="169134"/>
            <a:chExt cx="914400" cy="3980389"/>
          </a:xfrm>
        </p:grpSpPr>
        <p:sp>
          <p:nvSpPr>
            <p:cNvPr id="49" name="Rectangle 124">
              <a:extLst>
                <a:ext uri="{FF2B5EF4-FFF2-40B4-BE49-F238E27FC236}">
                  <a16:creationId xmlns:a16="http://schemas.microsoft.com/office/drawing/2014/main" id="{BB2C7138-5E77-4986-ABB0-8BA5B372D0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68443" y="1702129"/>
              <a:ext cx="3980389" cy="9144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9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blurRad="50800" dist="50800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929ED-A281-4477-A67D-F3B5140E4EEE}"/>
                </a:ext>
              </a:extLst>
            </p:cNvPr>
            <p:cNvSpPr txBox="1"/>
            <p:nvPr/>
          </p:nvSpPr>
          <p:spPr>
            <a:xfrm>
              <a:off x="6403552" y="169134"/>
              <a:ext cx="912284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9.0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chemeClr val="bg1"/>
                </a:solidFill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chemeClr val="bg1"/>
                </a:solidFill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8.5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chemeClr val="bg1"/>
                </a:solidFill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chemeClr val="bg1"/>
                </a:solidFill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8.0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chemeClr val="bg1"/>
                </a:solidFill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chemeClr val="bg1"/>
                </a:solidFill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7.5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chemeClr val="bg1"/>
                </a:solidFill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chemeClr val="bg1"/>
                </a:solidFill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/>
                <a:t>7.0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E1502C2-086D-4354-90A1-EF4B918A58B1}"/>
              </a:ext>
            </a:extLst>
          </p:cNvPr>
          <p:cNvGrpSpPr/>
          <p:nvPr/>
        </p:nvGrpSpPr>
        <p:grpSpPr>
          <a:xfrm>
            <a:off x="5609972" y="779977"/>
            <a:ext cx="914401" cy="5941643"/>
            <a:chOff x="2233579" y="720705"/>
            <a:chExt cx="914401" cy="5941643"/>
          </a:xfrm>
          <a:effectLst>
            <a:outerShdw blurRad="50800" dist="50800" dir="2700000" algn="tl" rotWithShape="0">
              <a:prstClr val="black"/>
            </a:outerShdw>
          </a:effectLst>
        </p:grpSpPr>
        <p:sp>
          <p:nvSpPr>
            <p:cNvPr id="50" name="Rectangle 123">
              <a:extLst>
                <a:ext uri="{FF2B5EF4-FFF2-40B4-BE49-F238E27FC236}">
                  <a16:creationId xmlns:a16="http://schemas.microsoft.com/office/drawing/2014/main" id="{A67B25A5-8637-4D05-B4DC-8353DAC8A0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279265" y="3235104"/>
              <a:ext cx="5940088" cy="914400"/>
            </a:xfrm>
            <a:prstGeom prst="rect">
              <a:avLst/>
            </a:prstGeom>
            <a:gradFill rotWithShape="1">
              <a:gsLst>
                <a:gs pos="8000">
                  <a:srgbClr val="FF0000"/>
                </a:gs>
                <a:gs pos="95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latin typeface="+mj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0D56C3-47E5-47D1-9CD5-5222F2FBCE21}"/>
                </a:ext>
              </a:extLst>
            </p:cNvPr>
            <p:cNvSpPr txBox="1"/>
            <p:nvPr/>
          </p:nvSpPr>
          <p:spPr>
            <a:xfrm>
              <a:off x="2238155" y="720705"/>
              <a:ext cx="909825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kern="0" dirty="0"/>
                <a:t>7.0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kern="0" dirty="0"/>
                <a:t>6.5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kern="0" dirty="0"/>
                <a:t>6.0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kern="0" dirty="0"/>
                <a:t>5.5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kern="0" dirty="0"/>
                <a:t>5.0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kern="0" dirty="0"/>
                <a:t>4.5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0" dirty="0"/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kern="0" dirty="0"/>
                <a:t>4.0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810DB2-0B51-D874-970D-7278D7618F0D}"/>
              </a:ext>
            </a:extLst>
          </p:cNvPr>
          <p:cNvGrpSpPr/>
          <p:nvPr/>
        </p:nvGrpSpPr>
        <p:grpSpPr>
          <a:xfrm>
            <a:off x="6549171" y="1132939"/>
            <a:ext cx="1844640" cy="5600700"/>
            <a:chOff x="3891655" y="747346"/>
            <a:chExt cx="1844640" cy="56007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0B8674-B903-5F56-EB5A-0C3B3E974A01}"/>
                </a:ext>
              </a:extLst>
            </p:cNvPr>
            <p:cNvSpPr txBox="1"/>
            <p:nvPr/>
          </p:nvSpPr>
          <p:spPr>
            <a:xfrm>
              <a:off x="3891655" y="1615859"/>
              <a:ext cx="1837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/>
                <a:t>increasing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/>
                <a:t>solubility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4AE57BE-A089-22B8-73B2-2820A793A958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 flipH="1">
              <a:off x="4810601" y="747346"/>
              <a:ext cx="6824" cy="86851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2A891-FF5F-ABA1-F13E-4EBB7A3700D4}"/>
                </a:ext>
              </a:extLst>
            </p:cNvPr>
            <p:cNvSpPr txBox="1"/>
            <p:nvPr/>
          </p:nvSpPr>
          <p:spPr>
            <a:xfrm>
              <a:off x="3898403" y="3412070"/>
              <a:ext cx="1837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/>
                <a:t> toxicity?!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A9C006-5B85-E13C-3DEF-37137FDFB4AD}"/>
                </a:ext>
              </a:extLst>
            </p:cNvPr>
            <p:cNvCxnSpPr>
              <a:cxnSpLocks/>
              <a:stCxn id="27" idx="2"/>
              <a:endCxn id="29" idx="0"/>
            </p:cNvCxnSpPr>
            <p:nvPr/>
          </p:nvCxnSpPr>
          <p:spPr>
            <a:xfrm>
              <a:off x="4810601" y="2446856"/>
              <a:ext cx="6748" cy="9652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32C525B-6CE4-3BE6-7129-F002276B398E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4817349" y="3873735"/>
              <a:ext cx="0" cy="2474311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DC0184-FDA9-1083-1513-8132C6EF5511}"/>
              </a:ext>
            </a:extLst>
          </p:cNvPr>
          <p:cNvSpPr txBox="1"/>
          <p:nvPr/>
        </p:nvSpPr>
        <p:spPr>
          <a:xfrm>
            <a:off x="6706759" y="168174"/>
            <a:ext cx="2340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aluminum </a:t>
            </a:r>
            <a:r>
              <a:rPr lang="en-US" sz="2400" b="1" i="1" dirty="0"/>
              <a:t>(Al)</a:t>
            </a:r>
            <a:r>
              <a:rPr lang="en-US" sz="2400" b="1" dirty="0"/>
              <a:t>, </a:t>
            </a:r>
          </a:p>
          <a:p>
            <a:r>
              <a:rPr lang="en-US" sz="2400" b="1" dirty="0"/>
              <a:t>manganese </a:t>
            </a:r>
            <a:r>
              <a:rPr lang="en-US" sz="2400" b="1" i="1" dirty="0"/>
              <a:t>(Mn)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1C0D9-8A86-625A-0B93-AE9D10295B8B}"/>
              </a:ext>
            </a:extLst>
          </p:cNvPr>
          <p:cNvSpPr txBox="1"/>
          <p:nvPr/>
        </p:nvSpPr>
        <p:spPr>
          <a:xfrm>
            <a:off x="10188049" y="136856"/>
            <a:ext cx="183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/>
              <a:t>iron </a:t>
            </a:r>
            <a:r>
              <a:rPr lang="en-US" sz="2400" b="1" i="1" kern="0" dirty="0"/>
              <a:t>(Fe)</a:t>
            </a:r>
            <a:r>
              <a:rPr lang="en-US" sz="2400" b="1" kern="0" dirty="0"/>
              <a:t>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/>
              <a:t>zinc </a:t>
            </a:r>
            <a:r>
              <a:rPr lang="en-US" sz="2400" b="1" i="1" kern="0" dirty="0"/>
              <a:t>(Zn)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87D18F-5C5E-F034-8041-5D1C9EBF32EA}"/>
              </a:ext>
            </a:extLst>
          </p:cNvPr>
          <p:cNvSpPr txBox="1">
            <a:spLocks/>
          </p:cNvSpPr>
          <p:nvPr/>
        </p:nvSpPr>
        <p:spPr>
          <a:xfrm>
            <a:off x="140915" y="554804"/>
            <a:ext cx="5118914" cy="1769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	Soil pH:</a:t>
            </a:r>
          </a:p>
          <a:p>
            <a:r>
              <a:rPr lang="en-US" sz="3200" b="1" dirty="0"/>
              <a:t>		“The soil thermostat”</a:t>
            </a:r>
            <a:r>
              <a:rPr lang="en-US" sz="2400" b="1" i="1" dirty="0"/>
              <a:t> 		(regulates chemical activity)</a:t>
            </a:r>
            <a:endParaRPr lang="en-US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6DDCF6-3559-EF24-F672-F330C492D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202" y="2832449"/>
            <a:ext cx="2821781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0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6810AE-B140-0A76-4BBB-A8A3A8849759}"/>
              </a:ext>
            </a:extLst>
          </p:cNvPr>
          <p:cNvSpPr/>
          <p:nvPr/>
        </p:nvSpPr>
        <p:spPr>
          <a:xfrm>
            <a:off x="3761903" y="3028740"/>
            <a:ext cx="1371600" cy="640080"/>
          </a:xfrm>
          <a:prstGeom prst="roundRect">
            <a:avLst/>
          </a:prstGeom>
          <a:gradFill flip="none" rotWithShape="1">
            <a:gsLst>
              <a:gs pos="0">
                <a:srgbClr val="66330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slurry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2CCC55-5B76-B127-5342-3D8703164E9E}"/>
              </a:ext>
            </a:extLst>
          </p:cNvPr>
          <p:cNvGrpSpPr/>
          <p:nvPr/>
        </p:nvGrpSpPr>
        <p:grpSpPr>
          <a:xfrm>
            <a:off x="2059980" y="3603178"/>
            <a:ext cx="1968584" cy="765536"/>
            <a:chOff x="509493" y="1960634"/>
            <a:chExt cx="1968584" cy="765536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C6620785-F66F-D6E9-3BD9-1433A9B50BB7}"/>
                </a:ext>
              </a:extLst>
            </p:cNvPr>
            <p:cNvSpPr/>
            <p:nvPr/>
          </p:nvSpPr>
          <p:spPr>
            <a:xfrm rot="18900000">
              <a:off x="1580998" y="1960634"/>
              <a:ext cx="897079" cy="48463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4A22950-3B77-FD7E-5715-98CCEEB444BA}"/>
                </a:ext>
              </a:extLst>
            </p:cNvPr>
            <p:cNvSpPr/>
            <p:nvPr/>
          </p:nvSpPr>
          <p:spPr>
            <a:xfrm>
              <a:off x="509493" y="2086090"/>
              <a:ext cx="1371600" cy="64008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15 ml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deionized water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F8F3FB-C64A-3956-78A8-9DDA689F2F1E}"/>
              </a:ext>
            </a:extLst>
          </p:cNvPr>
          <p:cNvSpPr/>
          <p:nvPr/>
        </p:nvSpPr>
        <p:spPr>
          <a:xfrm>
            <a:off x="3761903" y="5068608"/>
            <a:ext cx="1371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Buffer pH solution</a:t>
            </a:r>
            <a:endParaRPr lang="en-US" sz="1600" b="1" i="1" dirty="0">
              <a:solidFill>
                <a:schemeClr val="tx1"/>
              </a:solidFill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(pH 7.5 or 7.7)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199673-CA42-8642-C593-DBE3610E12ED}"/>
              </a:ext>
            </a:extLst>
          </p:cNvPr>
          <p:cNvSpPr/>
          <p:nvPr/>
        </p:nvSpPr>
        <p:spPr>
          <a:xfrm>
            <a:off x="5334856" y="3014941"/>
            <a:ext cx="519684" cy="5951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54668A6-B8B4-50E8-22EC-7025CBFF7E87}"/>
              </a:ext>
            </a:extLst>
          </p:cNvPr>
          <p:cNvSpPr/>
          <p:nvPr/>
        </p:nvSpPr>
        <p:spPr>
          <a:xfrm>
            <a:off x="7442074" y="3057162"/>
            <a:ext cx="999097" cy="5951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3357DD3-F254-03DB-C5B7-390F33E02602}"/>
              </a:ext>
            </a:extLst>
          </p:cNvPr>
          <p:cNvSpPr/>
          <p:nvPr/>
        </p:nvSpPr>
        <p:spPr>
          <a:xfrm>
            <a:off x="5283520" y="5141152"/>
            <a:ext cx="742856" cy="5951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203DAF-7B12-3C7F-1F09-9063268AF594}"/>
              </a:ext>
            </a:extLst>
          </p:cNvPr>
          <p:cNvSpPr/>
          <p:nvPr/>
        </p:nvSpPr>
        <p:spPr>
          <a:xfrm>
            <a:off x="5986458" y="3071320"/>
            <a:ext cx="1371600" cy="64008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 </a:t>
            </a:r>
            <a:r>
              <a:rPr lang="en-US" b="1" dirty="0" err="1">
                <a:solidFill>
                  <a:schemeClr val="tx1"/>
                </a:solidFill>
              </a:rPr>
              <a:t>pH</a:t>
            </a:r>
            <a:r>
              <a:rPr lang="en-US" b="1" baseline="-25000" dirty="0" err="1">
                <a:solidFill>
                  <a:schemeClr val="tx1"/>
                </a:solidFill>
              </a:rPr>
              <a:t>w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B01E9EF-DA46-0636-214F-F729C85F6298}"/>
              </a:ext>
            </a:extLst>
          </p:cNvPr>
          <p:cNvSpPr/>
          <p:nvPr/>
        </p:nvSpPr>
        <p:spPr>
          <a:xfrm rot="16200000">
            <a:off x="9923575" y="5056307"/>
            <a:ext cx="595162" cy="5212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E526A14-C264-C668-AAF9-20224CC8A216}"/>
              </a:ext>
            </a:extLst>
          </p:cNvPr>
          <p:cNvSpPr/>
          <p:nvPr/>
        </p:nvSpPr>
        <p:spPr>
          <a:xfrm>
            <a:off x="6143657" y="4080676"/>
            <a:ext cx="1164526" cy="640080"/>
          </a:xfrm>
          <a:prstGeom prst="downArrow">
            <a:avLst>
              <a:gd name="adj1" fmla="val 67013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≤ 6.2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06B33C-870C-E028-DBE7-DFCA905E686E}"/>
              </a:ext>
            </a:extLst>
          </p:cNvPr>
          <p:cNvSpPr/>
          <p:nvPr/>
        </p:nvSpPr>
        <p:spPr>
          <a:xfrm>
            <a:off x="6093150" y="5068608"/>
            <a:ext cx="1371600" cy="91440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add buffer,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wait 30 min.,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read pH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D9223DD-3A19-39A3-C373-32138FBDBE61}"/>
              </a:ext>
            </a:extLst>
          </p:cNvPr>
          <p:cNvSpPr/>
          <p:nvPr/>
        </p:nvSpPr>
        <p:spPr>
          <a:xfrm>
            <a:off x="7598298" y="5117599"/>
            <a:ext cx="661544" cy="5951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5D922782-DF12-1731-6415-2D9A7B2DF7D9}"/>
              </a:ext>
            </a:extLst>
          </p:cNvPr>
          <p:cNvSpPr/>
          <p:nvPr/>
        </p:nvSpPr>
        <p:spPr>
          <a:xfrm>
            <a:off x="10646315" y="4890093"/>
            <a:ext cx="1371600" cy="109728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calculate lime rec: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ECC, Tons/A</a:t>
            </a:r>
          </a:p>
        </p:txBody>
      </p:sp>
      <p:sp>
        <p:nvSpPr>
          <p:cNvPr id="36" name="Flowchart: Document 35">
            <a:extLst>
              <a:ext uri="{FF2B5EF4-FFF2-40B4-BE49-F238E27FC236}">
                <a16:creationId xmlns:a16="http://schemas.microsoft.com/office/drawing/2014/main" id="{03EB9F68-F668-EE0D-FEAD-94357820076B}"/>
              </a:ext>
            </a:extLst>
          </p:cNvPr>
          <p:cNvSpPr/>
          <p:nvPr/>
        </p:nvSpPr>
        <p:spPr>
          <a:xfrm>
            <a:off x="8424397" y="4921805"/>
            <a:ext cx="1371600" cy="109728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report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Buffer pH</a:t>
            </a:r>
          </a:p>
        </p:txBody>
      </p:sp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7AE52A58-5FF2-39D7-3728-EB735DE45629}"/>
              </a:ext>
            </a:extLst>
          </p:cNvPr>
          <p:cNvSpPr/>
          <p:nvPr/>
        </p:nvSpPr>
        <p:spPr>
          <a:xfrm>
            <a:off x="8559202" y="3030404"/>
            <a:ext cx="1371600" cy="109728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report soil pH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9FC624-B4AD-E4C8-0FF4-550E81CEC515}"/>
              </a:ext>
            </a:extLst>
          </p:cNvPr>
          <p:cNvSpPr txBox="1"/>
          <p:nvPr/>
        </p:nvSpPr>
        <p:spPr>
          <a:xfrm>
            <a:off x="86797" y="427157"/>
            <a:ext cx="1201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	Testing soil pH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2EDF26-0F2E-1488-A486-0BBD6D089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60537" y="721704"/>
            <a:ext cx="2036042" cy="152703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BBCB820-B8FB-5CCF-0083-316572D01FD8}"/>
              </a:ext>
            </a:extLst>
          </p:cNvPr>
          <p:cNvGrpSpPr/>
          <p:nvPr/>
        </p:nvGrpSpPr>
        <p:grpSpPr>
          <a:xfrm>
            <a:off x="2059980" y="2285642"/>
            <a:ext cx="1792792" cy="982775"/>
            <a:chOff x="2625602" y="701472"/>
            <a:chExt cx="1792792" cy="982775"/>
          </a:xfrm>
        </p:grpSpPr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ECC1D8FD-C564-1437-0179-7B72C7AD1B4B}"/>
                </a:ext>
              </a:extLst>
            </p:cNvPr>
            <p:cNvSpPr/>
            <p:nvPr/>
          </p:nvSpPr>
          <p:spPr>
            <a:xfrm rot="18900000">
              <a:off x="3933762" y="899384"/>
              <a:ext cx="484632" cy="784863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07A8CC2-73DD-5447-1286-19965200564B}"/>
                </a:ext>
              </a:extLst>
            </p:cNvPr>
            <p:cNvSpPr/>
            <p:nvPr/>
          </p:nvSpPr>
          <p:spPr>
            <a:xfrm>
              <a:off x="2625602" y="701472"/>
              <a:ext cx="1371600" cy="640080"/>
            </a:xfrm>
            <a:prstGeom prst="roundRect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15g soil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ABA4E0F-220C-8985-0A29-D0CA10E1A2FD}"/>
              </a:ext>
            </a:extLst>
          </p:cNvPr>
          <p:cNvSpPr/>
          <p:nvPr/>
        </p:nvSpPr>
        <p:spPr>
          <a:xfrm rot="5400000">
            <a:off x="6386404" y="2359030"/>
            <a:ext cx="640080" cy="5951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E0E26-2571-779F-C87B-1992C97EC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8" t="4614" r="4684" b="4298"/>
          <a:stretch/>
        </p:blipFill>
        <p:spPr>
          <a:xfrm>
            <a:off x="9166859" y="316230"/>
            <a:ext cx="2491741" cy="1882140"/>
          </a:xfrm>
          <a:prstGeom prst="rect">
            <a:avLst/>
          </a:prstGeom>
          <a:effectLst>
            <a:outerShdw blurRad="50800" dist="50800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40440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4379</TotalTime>
  <Words>3468</Words>
  <Application>Microsoft Office PowerPoint</Application>
  <PresentationFormat>Widescreen</PresentationFormat>
  <Paragraphs>826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Arial Black</vt:lpstr>
      <vt:lpstr>Cambria Math</vt:lpstr>
      <vt:lpstr>Arial</vt:lpstr>
      <vt:lpstr>Wingdings 3</vt:lpstr>
      <vt:lpstr>Wingdings</vt:lpstr>
      <vt:lpstr>Arial Unicode MS</vt:lpstr>
      <vt:lpstr>Wisp</vt:lpstr>
      <vt:lpstr>Soil Testing – Not Just All Chemistry</vt:lpstr>
      <vt:lpstr>PowerPoint Presentation</vt:lpstr>
      <vt:lpstr>Is your soil healthy?</vt:lpstr>
      <vt:lpstr>PowerPoint Presentation</vt:lpstr>
      <vt:lpstr>Is your soil healthy?</vt:lpstr>
      <vt:lpstr>pH – “the soil thermostat”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the problem with alkalinity? …  IDC, iron deficiency chlorosis </vt:lpstr>
      <vt:lpstr>PowerPoint Presentation</vt:lpstr>
      <vt:lpstr>PowerPoint Presentation</vt:lpstr>
      <vt:lpstr>Is your soil healthy?</vt:lpstr>
      <vt:lpstr>Soluble salts</vt:lpstr>
      <vt:lpstr>How plants respond to increasing salinity</vt:lpstr>
      <vt:lpstr>PowerPoint Presentation</vt:lpstr>
      <vt:lpstr>Is your soil healthy?</vt:lpstr>
      <vt:lpstr>Sodium-affected soils</vt:lpstr>
      <vt:lpstr>“Sodic” soil: affects infiltration rate, percolation</vt:lpstr>
      <vt:lpstr>Irrigation water quality interpretations</vt:lpstr>
      <vt:lpstr>Is your soil healthy?</vt:lpstr>
      <vt:lpstr>PowerPoint Presentation</vt:lpstr>
      <vt:lpstr>Soil testing</vt:lpstr>
      <vt:lpstr>PowerPoint Presentation</vt:lpstr>
      <vt:lpstr>PowerPoint Presentation</vt:lpstr>
      <vt:lpstr>PowerPoint Presentation</vt:lpstr>
      <vt:lpstr>Soil health checkup?</vt:lpstr>
      <vt:lpstr>Really cheap soil health test?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Vocasek</dc:creator>
  <cp:lastModifiedBy>Fred Vocasek</cp:lastModifiedBy>
  <cp:revision>32</cp:revision>
  <cp:lastPrinted>2023-01-23T03:21:50Z</cp:lastPrinted>
  <dcterms:created xsi:type="dcterms:W3CDTF">2022-03-08T23:32:16Z</dcterms:created>
  <dcterms:modified xsi:type="dcterms:W3CDTF">2024-01-17T03:27:47Z</dcterms:modified>
</cp:coreProperties>
</file>