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44" r:id="rId2"/>
    <p:sldMasterId id="2147483780" r:id="rId3"/>
    <p:sldMasterId id="2147483792" r:id="rId4"/>
    <p:sldMasterId id="2147483804" r:id="rId5"/>
    <p:sldMasterId id="2147483900" r:id="rId6"/>
    <p:sldMasterId id="2147483912" r:id="rId7"/>
    <p:sldMasterId id="2147483924" r:id="rId8"/>
  </p:sldMasterIdLst>
  <p:notesMasterIdLst>
    <p:notesMasterId r:id="rId90"/>
  </p:notesMasterIdLst>
  <p:sldIdLst>
    <p:sldId id="1475" r:id="rId9"/>
    <p:sldId id="1487" r:id="rId10"/>
    <p:sldId id="1488" r:id="rId11"/>
    <p:sldId id="1486" r:id="rId12"/>
    <p:sldId id="1489" r:id="rId13"/>
    <p:sldId id="1490" r:id="rId14"/>
    <p:sldId id="1491" r:id="rId15"/>
    <p:sldId id="313" r:id="rId16"/>
    <p:sldId id="314" r:id="rId17"/>
    <p:sldId id="1481" r:id="rId18"/>
    <p:sldId id="298" r:id="rId19"/>
    <p:sldId id="300" r:id="rId20"/>
    <p:sldId id="299" r:id="rId21"/>
    <p:sldId id="293" r:id="rId22"/>
    <p:sldId id="301" r:id="rId23"/>
    <p:sldId id="338" r:id="rId24"/>
    <p:sldId id="1493" r:id="rId25"/>
    <p:sldId id="1494" r:id="rId26"/>
    <p:sldId id="1496" r:id="rId27"/>
    <p:sldId id="1495" r:id="rId28"/>
    <p:sldId id="283" r:id="rId29"/>
    <p:sldId id="1492" r:id="rId30"/>
    <p:sldId id="1480" r:id="rId31"/>
    <p:sldId id="1483" r:id="rId32"/>
    <p:sldId id="263" r:id="rId33"/>
    <p:sldId id="265" r:id="rId34"/>
    <p:sldId id="319" r:id="rId35"/>
    <p:sldId id="305" r:id="rId36"/>
    <p:sldId id="302" r:id="rId37"/>
    <p:sldId id="304" r:id="rId38"/>
    <p:sldId id="280" r:id="rId39"/>
    <p:sldId id="264" r:id="rId40"/>
    <p:sldId id="320" r:id="rId41"/>
    <p:sldId id="261" r:id="rId42"/>
    <p:sldId id="306" r:id="rId43"/>
    <p:sldId id="307" r:id="rId44"/>
    <p:sldId id="308" r:id="rId45"/>
    <p:sldId id="259" r:id="rId46"/>
    <p:sldId id="1467" r:id="rId47"/>
    <p:sldId id="291" r:id="rId48"/>
    <p:sldId id="290" r:id="rId49"/>
    <p:sldId id="276" r:id="rId50"/>
    <p:sldId id="279" r:id="rId51"/>
    <p:sldId id="339" r:id="rId52"/>
    <p:sldId id="340" r:id="rId53"/>
    <p:sldId id="285" r:id="rId54"/>
    <p:sldId id="284" r:id="rId55"/>
    <p:sldId id="317" r:id="rId56"/>
    <p:sldId id="258" r:id="rId57"/>
    <p:sldId id="1485" r:id="rId58"/>
    <p:sldId id="318" r:id="rId59"/>
    <p:sldId id="1478" r:id="rId60"/>
    <p:sldId id="1473" r:id="rId61"/>
    <p:sldId id="347" r:id="rId62"/>
    <p:sldId id="349" r:id="rId63"/>
    <p:sldId id="348" r:id="rId64"/>
    <p:sldId id="341" r:id="rId65"/>
    <p:sldId id="343" r:id="rId66"/>
    <p:sldId id="316" r:id="rId67"/>
    <p:sldId id="1482" r:id="rId68"/>
    <p:sldId id="1484" r:id="rId69"/>
    <p:sldId id="315" r:id="rId70"/>
    <p:sldId id="328" r:id="rId71"/>
    <p:sldId id="332" r:id="rId72"/>
    <p:sldId id="329" r:id="rId73"/>
    <p:sldId id="311" r:id="rId74"/>
    <p:sldId id="312" r:id="rId75"/>
    <p:sldId id="1479" r:id="rId76"/>
    <p:sldId id="334" r:id="rId77"/>
    <p:sldId id="337" r:id="rId78"/>
    <p:sldId id="294" r:id="rId79"/>
    <p:sldId id="295" r:id="rId80"/>
    <p:sldId id="1477" r:id="rId81"/>
    <p:sldId id="1476" r:id="rId82"/>
    <p:sldId id="303" r:id="rId83"/>
    <p:sldId id="267" r:id="rId84"/>
    <p:sldId id="268" r:id="rId85"/>
    <p:sldId id="271" r:id="rId86"/>
    <p:sldId id="269" r:id="rId87"/>
    <p:sldId id="333" r:id="rId88"/>
    <p:sldId id="309"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_rels/data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_rels/data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90.jpeg"/><Relationship Id="rId4" Type="http://schemas.openxmlformats.org/officeDocument/2006/relationships/image" Target="../media/image93.jpeg"/></Relationships>
</file>

<file path=ppt/diagrams/_rels/data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png"/><Relationship Id="rId4" Type="http://schemas.openxmlformats.org/officeDocument/2006/relationships/image" Target="../media/image118.jpeg"/></Relationships>
</file>

<file path=ppt/diagrams/_rels/data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image" Target="../media/image119.png"/><Relationship Id="rId4" Type="http://schemas.openxmlformats.org/officeDocument/2006/relationships/image" Target="../media/image122.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90.jpeg"/><Relationship Id="rId4" Type="http://schemas.openxmlformats.org/officeDocument/2006/relationships/image" Target="../media/image9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png"/><Relationship Id="rId4" Type="http://schemas.openxmlformats.org/officeDocument/2006/relationships/image" Target="../media/image118.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image" Target="../media/image119.png"/><Relationship Id="rId4" Type="http://schemas.openxmlformats.org/officeDocument/2006/relationships/image" Target="../media/image12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C08C86-512E-45E6-87AF-BDAD7E597B0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72C1A2A-D254-4BD1-983D-96D7FCBCC1E9}">
      <dgm:prSet/>
      <dgm:spPr/>
      <dgm:t>
        <a:bodyPr/>
        <a:lstStyle/>
        <a:p>
          <a:r>
            <a:rPr lang="en-US" b="1"/>
            <a:t>The majority of nutrient cycling is due to the drying/rewetting effect</a:t>
          </a:r>
          <a:endParaRPr lang="en-US"/>
        </a:p>
      </dgm:t>
    </dgm:pt>
    <dgm:pt modelId="{E290ABA9-290F-4F69-9339-B1E8612AEC94}" type="parTrans" cxnId="{EC7C41B0-3AEE-4E4A-B121-7F986834F011}">
      <dgm:prSet/>
      <dgm:spPr/>
      <dgm:t>
        <a:bodyPr/>
        <a:lstStyle/>
        <a:p>
          <a:endParaRPr lang="en-US"/>
        </a:p>
      </dgm:t>
    </dgm:pt>
    <dgm:pt modelId="{45998243-AD87-4DC5-8E04-D5A1BC5440E0}" type="sibTrans" cxnId="{EC7C41B0-3AEE-4E4A-B121-7F986834F011}">
      <dgm:prSet/>
      <dgm:spPr/>
      <dgm:t>
        <a:bodyPr/>
        <a:lstStyle/>
        <a:p>
          <a:endParaRPr lang="en-US"/>
        </a:p>
      </dgm:t>
    </dgm:pt>
    <dgm:pt modelId="{CD8CA6BA-829A-4D7E-A10E-D47DD1E87CFE}">
      <dgm:prSet/>
      <dgm:spPr/>
      <dgm:t>
        <a:bodyPr/>
        <a:lstStyle/>
        <a:p>
          <a:r>
            <a:rPr lang="en-US" b="1"/>
            <a:t>Laboratory analysis does not account for this process</a:t>
          </a:r>
          <a:endParaRPr lang="en-US"/>
        </a:p>
      </dgm:t>
    </dgm:pt>
    <dgm:pt modelId="{54687520-C9D0-4E1B-97E4-4D4D0FBB620E}" type="parTrans" cxnId="{D0BCCCAF-1589-4220-8DA3-050016A4E4F0}">
      <dgm:prSet/>
      <dgm:spPr/>
      <dgm:t>
        <a:bodyPr/>
        <a:lstStyle/>
        <a:p>
          <a:endParaRPr lang="en-US"/>
        </a:p>
      </dgm:t>
    </dgm:pt>
    <dgm:pt modelId="{9E33C384-0077-4F23-8AA5-E7B2CFBF43F6}" type="sibTrans" cxnId="{D0BCCCAF-1589-4220-8DA3-050016A4E4F0}">
      <dgm:prSet/>
      <dgm:spPr/>
      <dgm:t>
        <a:bodyPr/>
        <a:lstStyle/>
        <a:p>
          <a:endParaRPr lang="en-US"/>
        </a:p>
      </dgm:t>
    </dgm:pt>
    <dgm:pt modelId="{E967813F-EBE4-4B27-9321-10704490C952}">
      <dgm:prSet/>
      <dgm:spPr/>
      <dgm:t>
        <a:bodyPr/>
        <a:lstStyle/>
        <a:p>
          <a:r>
            <a:rPr lang="en-US" b="1"/>
            <a:t>Plants turn greener after it rains due to the release of N and P, not just the water</a:t>
          </a:r>
          <a:endParaRPr lang="en-US"/>
        </a:p>
      </dgm:t>
    </dgm:pt>
    <dgm:pt modelId="{85B4195C-290D-4F7E-B338-3914D45DC72B}" type="parTrans" cxnId="{BBD70A49-CACA-44A0-A749-A263F4FB51F1}">
      <dgm:prSet/>
      <dgm:spPr/>
      <dgm:t>
        <a:bodyPr/>
        <a:lstStyle/>
        <a:p>
          <a:endParaRPr lang="en-US"/>
        </a:p>
      </dgm:t>
    </dgm:pt>
    <dgm:pt modelId="{510F89BF-418D-4D7C-8C13-6506880E5C33}" type="sibTrans" cxnId="{BBD70A49-CACA-44A0-A749-A263F4FB51F1}">
      <dgm:prSet/>
      <dgm:spPr/>
      <dgm:t>
        <a:bodyPr/>
        <a:lstStyle/>
        <a:p>
          <a:endParaRPr lang="en-US"/>
        </a:p>
      </dgm:t>
    </dgm:pt>
    <dgm:pt modelId="{9870C235-4199-41A5-BB6A-A1CC4E207655}" type="pres">
      <dgm:prSet presAssocID="{DCC08C86-512E-45E6-87AF-BDAD7E597B09}" presName="linear" presStyleCnt="0">
        <dgm:presLayoutVars>
          <dgm:animLvl val="lvl"/>
          <dgm:resizeHandles val="exact"/>
        </dgm:presLayoutVars>
      </dgm:prSet>
      <dgm:spPr/>
    </dgm:pt>
    <dgm:pt modelId="{70E4F2F1-F68E-4A79-9985-38824FFF2B2B}" type="pres">
      <dgm:prSet presAssocID="{572C1A2A-D254-4BD1-983D-96D7FCBCC1E9}" presName="parentText" presStyleLbl="node1" presStyleIdx="0" presStyleCnt="3">
        <dgm:presLayoutVars>
          <dgm:chMax val="0"/>
          <dgm:bulletEnabled val="1"/>
        </dgm:presLayoutVars>
      </dgm:prSet>
      <dgm:spPr/>
    </dgm:pt>
    <dgm:pt modelId="{3FA141CA-4E6E-4097-BFCA-AFC9BC780A2C}" type="pres">
      <dgm:prSet presAssocID="{45998243-AD87-4DC5-8E04-D5A1BC5440E0}" presName="spacer" presStyleCnt="0"/>
      <dgm:spPr/>
    </dgm:pt>
    <dgm:pt modelId="{BF079A75-83F1-4B81-AA08-8A3B8B7089B7}" type="pres">
      <dgm:prSet presAssocID="{CD8CA6BA-829A-4D7E-A10E-D47DD1E87CFE}" presName="parentText" presStyleLbl="node1" presStyleIdx="1" presStyleCnt="3">
        <dgm:presLayoutVars>
          <dgm:chMax val="0"/>
          <dgm:bulletEnabled val="1"/>
        </dgm:presLayoutVars>
      </dgm:prSet>
      <dgm:spPr/>
    </dgm:pt>
    <dgm:pt modelId="{058C7D02-EF2F-40D0-94AA-8FE23993AC28}" type="pres">
      <dgm:prSet presAssocID="{9E33C384-0077-4F23-8AA5-E7B2CFBF43F6}" presName="spacer" presStyleCnt="0"/>
      <dgm:spPr/>
    </dgm:pt>
    <dgm:pt modelId="{3B2121D8-529B-4DCC-BCCA-3B3099FA16A0}" type="pres">
      <dgm:prSet presAssocID="{E967813F-EBE4-4B27-9321-10704490C952}" presName="parentText" presStyleLbl="node1" presStyleIdx="2" presStyleCnt="3">
        <dgm:presLayoutVars>
          <dgm:chMax val="0"/>
          <dgm:bulletEnabled val="1"/>
        </dgm:presLayoutVars>
      </dgm:prSet>
      <dgm:spPr/>
    </dgm:pt>
  </dgm:ptLst>
  <dgm:cxnLst>
    <dgm:cxn modelId="{D432D214-E22B-4121-87A3-1718299DCF37}" type="presOf" srcId="{E967813F-EBE4-4B27-9321-10704490C952}" destId="{3B2121D8-529B-4DCC-BCCA-3B3099FA16A0}" srcOrd="0" destOrd="0" presId="urn:microsoft.com/office/officeart/2005/8/layout/vList2"/>
    <dgm:cxn modelId="{BBD70A49-CACA-44A0-A749-A263F4FB51F1}" srcId="{DCC08C86-512E-45E6-87AF-BDAD7E597B09}" destId="{E967813F-EBE4-4B27-9321-10704490C952}" srcOrd="2" destOrd="0" parTransId="{85B4195C-290D-4F7E-B338-3914D45DC72B}" sibTransId="{510F89BF-418D-4D7C-8C13-6506880E5C33}"/>
    <dgm:cxn modelId="{60F4237D-4E99-4D86-9528-25299F56843C}" type="presOf" srcId="{572C1A2A-D254-4BD1-983D-96D7FCBCC1E9}" destId="{70E4F2F1-F68E-4A79-9985-38824FFF2B2B}" srcOrd="0" destOrd="0" presId="urn:microsoft.com/office/officeart/2005/8/layout/vList2"/>
    <dgm:cxn modelId="{2FF7A59F-2928-48CD-899A-CB31E8F4ACC0}" type="presOf" srcId="{CD8CA6BA-829A-4D7E-A10E-D47DD1E87CFE}" destId="{BF079A75-83F1-4B81-AA08-8A3B8B7089B7}" srcOrd="0" destOrd="0" presId="urn:microsoft.com/office/officeart/2005/8/layout/vList2"/>
    <dgm:cxn modelId="{D0BCCCAF-1589-4220-8DA3-050016A4E4F0}" srcId="{DCC08C86-512E-45E6-87AF-BDAD7E597B09}" destId="{CD8CA6BA-829A-4D7E-A10E-D47DD1E87CFE}" srcOrd="1" destOrd="0" parTransId="{54687520-C9D0-4E1B-97E4-4D4D0FBB620E}" sibTransId="{9E33C384-0077-4F23-8AA5-E7B2CFBF43F6}"/>
    <dgm:cxn modelId="{EC7C41B0-3AEE-4E4A-B121-7F986834F011}" srcId="{DCC08C86-512E-45E6-87AF-BDAD7E597B09}" destId="{572C1A2A-D254-4BD1-983D-96D7FCBCC1E9}" srcOrd="0" destOrd="0" parTransId="{E290ABA9-290F-4F69-9339-B1E8612AEC94}" sibTransId="{45998243-AD87-4DC5-8E04-D5A1BC5440E0}"/>
    <dgm:cxn modelId="{87A932FF-3010-41A2-A3F7-B061E40B6A21}" type="presOf" srcId="{DCC08C86-512E-45E6-87AF-BDAD7E597B09}" destId="{9870C235-4199-41A5-BB6A-A1CC4E207655}" srcOrd="0" destOrd="0" presId="urn:microsoft.com/office/officeart/2005/8/layout/vList2"/>
    <dgm:cxn modelId="{2D467455-8DFB-4554-9256-43ED929E6A5F}" type="presParOf" srcId="{9870C235-4199-41A5-BB6A-A1CC4E207655}" destId="{70E4F2F1-F68E-4A79-9985-38824FFF2B2B}" srcOrd="0" destOrd="0" presId="urn:microsoft.com/office/officeart/2005/8/layout/vList2"/>
    <dgm:cxn modelId="{BE9DA6AF-5331-461F-8203-585FC514BA82}" type="presParOf" srcId="{9870C235-4199-41A5-BB6A-A1CC4E207655}" destId="{3FA141CA-4E6E-4097-BFCA-AFC9BC780A2C}" srcOrd="1" destOrd="0" presId="urn:microsoft.com/office/officeart/2005/8/layout/vList2"/>
    <dgm:cxn modelId="{9FD02BB7-374C-4A6D-AAE6-5539E008EE49}" type="presParOf" srcId="{9870C235-4199-41A5-BB6A-A1CC4E207655}" destId="{BF079A75-83F1-4B81-AA08-8A3B8B7089B7}" srcOrd="2" destOrd="0" presId="urn:microsoft.com/office/officeart/2005/8/layout/vList2"/>
    <dgm:cxn modelId="{FC48F4CF-B724-4847-BC12-C347411B3D7C}" type="presParOf" srcId="{9870C235-4199-41A5-BB6A-A1CC4E207655}" destId="{058C7D02-EF2F-40D0-94AA-8FE23993AC28}" srcOrd="3" destOrd="0" presId="urn:microsoft.com/office/officeart/2005/8/layout/vList2"/>
    <dgm:cxn modelId="{F35ABF01-1AFD-4ED0-8948-32688E21729F}" type="presParOf" srcId="{9870C235-4199-41A5-BB6A-A1CC4E207655}" destId="{3B2121D8-529B-4DCC-BCCA-3B3099FA16A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E1D1FF-E7CF-4655-B0C0-5DF91D94CEB0}" type="doc">
      <dgm:prSet loTypeId="urn:microsoft.com/office/officeart/2005/8/layout/gear1" loCatId="process" qsTypeId="urn:microsoft.com/office/officeart/2005/8/quickstyle/simple5" qsCatId="simple" csTypeId="urn:microsoft.com/office/officeart/2005/8/colors/colorful1" csCatId="colorful" phldr="1"/>
      <dgm:spPr/>
    </dgm:pt>
    <dgm:pt modelId="{DF6C6574-9E5F-4E9D-8996-1C7E0C3FCCE5}">
      <dgm:prSet phldrT="[Text]" custT="1"/>
      <dgm:spPr/>
      <dgm:t>
        <a:bodyPr/>
        <a:lstStyle/>
        <a:p>
          <a:r>
            <a:rPr lang="en-US" sz="1800" dirty="0"/>
            <a:t>Soil Microbes</a:t>
          </a:r>
        </a:p>
      </dgm:t>
    </dgm:pt>
    <dgm:pt modelId="{BB8B03B9-9A3C-4E3E-8ECE-AA2927018202}" type="parTrans" cxnId="{73B945A8-09D4-4A7A-AB06-2ABE0359CB47}">
      <dgm:prSet/>
      <dgm:spPr/>
      <dgm:t>
        <a:bodyPr/>
        <a:lstStyle/>
        <a:p>
          <a:endParaRPr lang="en-US"/>
        </a:p>
      </dgm:t>
    </dgm:pt>
    <dgm:pt modelId="{9157C323-9728-4221-B7D9-B10AA81860E7}" type="sibTrans" cxnId="{73B945A8-09D4-4A7A-AB06-2ABE0359CB47}">
      <dgm:prSet/>
      <dgm:spPr/>
      <dgm:t>
        <a:bodyPr/>
        <a:lstStyle/>
        <a:p>
          <a:endParaRPr lang="en-US"/>
        </a:p>
      </dgm:t>
    </dgm:pt>
    <dgm:pt modelId="{843D6199-DFF9-4EF0-A5CC-0164CFB02842}">
      <dgm:prSet phldrT="[Text]" custT="1"/>
      <dgm:spPr/>
      <dgm:t>
        <a:bodyPr/>
        <a:lstStyle/>
        <a:p>
          <a:r>
            <a:rPr lang="en-US" sz="1200" dirty="0"/>
            <a:t>Organic Carbon Nitrogen</a:t>
          </a:r>
        </a:p>
        <a:p>
          <a:r>
            <a:rPr lang="en-US" sz="1200" dirty="0"/>
            <a:t>Phosphate</a:t>
          </a:r>
        </a:p>
      </dgm:t>
    </dgm:pt>
    <dgm:pt modelId="{3C37A774-3064-42DE-9C66-C60A0D49ECAE}" type="parTrans" cxnId="{52473265-A464-4C9C-8E5D-34B57575B5FD}">
      <dgm:prSet/>
      <dgm:spPr/>
      <dgm:t>
        <a:bodyPr/>
        <a:lstStyle/>
        <a:p>
          <a:endParaRPr lang="en-US"/>
        </a:p>
      </dgm:t>
    </dgm:pt>
    <dgm:pt modelId="{3D7E96A4-B953-42F8-884F-738ABAB26425}" type="sibTrans" cxnId="{52473265-A464-4C9C-8E5D-34B57575B5FD}">
      <dgm:prSet/>
      <dgm:spPr/>
      <dgm:t>
        <a:bodyPr/>
        <a:lstStyle/>
        <a:p>
          <a:endParaRPr lang="en-US"/>
        </a:p>
      </dgm:t>
    </dgm:pt>
    <dgm:pt modelId="{778E9B0C-766E-41A9-95FA-BFDC073D0F4F}">
      <dgm:prSet phldrT="[Text]"/>
      <dgm:spPr/>
      <dgm:t>
        <a:bodyPr/>
        <a:lstStyle/>
        <a:p>
          <a:r>
            <a:rPr lang="en-US" dirty="0"/>
            <a:t>Mineralized C, N and P</a:t>
          </a:r>
        </a:p>
      </dgm:t>
    </dgm:pt>
    <dgm:pt modelId="{03551B68-6A74-4250-8517-BCFE9CDE41C3}" type="parTrans" cxnId="{3E72C6B2-2CCC-48C6-8E0E-9F599055FD07}">
      <dgm:prSet/>
      <dgm:spPr/>
      <dgm:t>
        <a:bodyPr/>
        <a:lstStyle/>
        <a:p>
          <a:endParaRPr lang="en-US"/>
        </a:p>
      </dgm:t>
    </dgm:pt>
    <dgm:pt modelId="{ABAD6F69-C571-46F3-A7F4-7A137F16C90E}" type="sibTrans" cxnId="{3E72C6B2-2CCC-48C6-8E0E-9F599055FD07}">
      <dgm:prSet/>
      <dgm:spPr/>
      <dgm:t>
        <a:bodyPr/>
        <a:lstStyle/>
        <a:p>
          <a:endParaRPr lang="en-US"/>
        </a:p>
      </dgm:t>
    </dgm:pt>
    <dgm:pt modelId="{C000685D-B6A8-4C2F-A219-CC31135E1D82}" type="pres">
      <dgm:prSet presAssocID="{CAE1D1FF-E7CF-4655-B0C0-5DF91D94CEB0}" presName="composite" presStyleCnt="0">
        <dgm:presLayoutVars>
          <dgm:chMax val="3"/>
          <dgm:animLvl val="lvl"/>
          <dgm:resizeHandles val="exact"/>
        </dgm:presLayoutVars>
      </dgm:prSet>
      <dgm:spPr/>
    </dgm:pt>
    <dgm:pt modelId="{AF815F27-344E-4854-9750-E76F9759922A}" type="pres">
      <dgm:prSet presAssocID="{DF6C6574-9E5F-4E9D-8996-1C7E0C3FCCE5}" presName="gear1" presStyleLbl="node1" presStyleIdx="0" presStyleCnt="3">
        <dgm:presLayoutVars>
          <dgm:chMax val="1"/>
          <dgm:bulletEnabled val="1"/>
        </dgm:presLayoutVars>
      </dgm:prSet>
      <dgm:spPr/>
    </dgm:pt>
    <dgm:pt modelId="{7B6C6DB0-31FE-4768-B897-99BA54CCEEC9}" type="pres">
      <dgm:prSet presAssocID="{DF6C6574-9E5F-4E9D-8996-1C7E0C3FCCE5}" presName="gear1srcNode" presStyleLbl="node1" presStyleIdx="0" presStyleCnt="3"/>
      <dgm:spPr/>
    </dgm:pt>
    <dgm:pt modelId="{6059785C-06D4-44EA-B64C-49023F3D664B}" type="pres">
      <dgm:prSet presAssocID="{DF6C6574-9E5F-4E9D-8996-1C7E0C3FCCE5}" presName="gear1dstNode" presStyleLbl="node1" presStyleIdx="0" presStyleCnt="3"/>
      <dgm:spPr/>
    </dgm:pt>
    <dgm:pt modelId="{79549857-9773-4904-BD97-ACC6CFEB05F0}" type="pres">
      <dgm:prSet presAssocID="{843D6199-DFF9-4EF0-A5CC-0164CFB02842}" presName="gear2" presStyleLbl="node1" presStyleIdx="1" presStyleCnt="3">
        <dgm:presLayoutVars>
          <dgm:chMax val="1"/>
          <dgm:bulletEnabled val="1"/>
        </dgm:presLayoutVars>
      </dgm:prSet>
      <dgm:spPr/>
    </dgm:pt>
    <dgm:pt modelId="{8AD98FCE-F974-4AF8-914D-96B7A52C4C70}" type="pres">
      <dgm:prSet presAssocID="{843D6199-DFF9-4EF0-A5CC-0164CFB02842}" presName="gear2srcNode" presStyleLbl="node1" presStyleIdx="1" presStyleCnt="3"/>
      <dgm:spPr/>
    </dgm:pt>
    <dgm:pt modelId="{C42A8B7F-3EC3-466E-B3D6-FA6C7A215314}" type="pres">
      <dgm:prSet presAssocID="{843D6199-DFF9-4EF0-A5CC-0164CFB02842}" presName="gear2dstNode" presStyleLbl="node1" presStyleIdx="1" presStyleCnt="3"/>
      <dgm:spPr/>
    </dgm:pt>
    <dgm:pt modelId="{0280D777-2F2F-47EB-A8DF-8528D96A089A}" type="pres">
      <dgm:prSet presAssocID="{778E9B0C-766E-41A9-95FA-BFDC073D0F4F}" presName="gear3" presStyleLbl="node1" presStyleIdx="2" presStyleCnt="3"/>
      <dgm:spPr/>
    </dgm:pt>
    <dgm:pt modelId="{49192105-0C7A-411B-BBBE-AB437118B37A}" type="pres">
      <dgm:prSet presAssocID="{778E9B0C-766E-41A9-95FA-BFDC073D0F4F}" presName="gear3tx" presStyleLbl="node1" presStyleIdx="2" presStyleCnt="3">
        <dgm:presLayoutVars>
          <dgm:chMax val="1"/>
          <dgm:bulletEnabled val="1"/>
        </dgm:presLayoutVars>
      </dgm:prSet>
      <dgm:spPr/>
    </dgm:pt>
    <dgm:pt modelId="{FEE6520A-4432-45B6-8872-BD54398C948B}" type="pres">
      <dgm:prSet presAssocID="{778E9B0C-766E-41A9-95FA-BFDC073D0F4F}" presName="gear3srcNode" presStyleLbl="node1" presStyleIdx="2" presStyleCnt="3"/>
      <dgm:spPr/>
    </dgm:pt>
    <dgm:pt modelId="{9764DE6D-CB5F-4BC6-8DB3-2A0ADF7C50EE}" type="pres">
      <dgm:prSet presAssocID="{778E9B0C-766E-41A9-95FA-BFDC073D0F4F}" presName="gear3dstNode" presStyleLbl="node1" presStyleIdx="2" presStyleCnt="3"/>
      <dgm:spPr/>
    </dgm:pt>
    <dgm:pt modelId="{02BE8457-5AED-431F-9B25-62223647435E}" type="pres">
      <dgm:prSet presAssocID="{9157C323-9728-4221-B7D9-B10AA81860E7}" presName="connector1" presStyleLbl="sibTrans2D1" presStyleIdx="0" presStyleCnt="3"/>
      <dgm:spPr/>
    </dgm:pt>
    <dgm:pt modelId="{82E48049-D727-4322-8B26-5702D3DFA41D}" type="pres">
      <dgm:prSet presAssocID="{3D7E96A4-B953-42F8-884F-738ABAB26425}" presName="connector2" presStyleLbl="sibTrans2D1" presStyleIdx="1" presStyleCnt="3"/>
      <dgm:spPr/>
    </dgm:pt>
    <dgm:pt modelId="{3EFA64D2-4CE9-4015-A0CA-0FC93D0AAA9F}" type="pres">
      <dgm:prSet presAssocID="{ABAD6F69-C571-46F3-A7F4-7A137F16C90E}" presName="connector3" presStyleLbl="sibTrans2D1" presStyleIdx="2" presStyleCnt="3"/>
      <dgm:spPr/>
    </dgm:pt>
  </dgm:ptLst>
  <dgm:cxnLst>
    <dgm:cxn modelId="{27A18A05-00F4-466A-9394-36C385E92D53}" type="presOf" srcId="{778E9B0C-766E-41A9-95FA-BFDC073D0F4F}" destId="{FEE6520A-4432-45B6-8872-BD54398C948B}" srcOrd="2" destOrd="0" presId="urn:microsoft.com/office/officeart/2005/8/layout/gear1"/>
    <dgm:cxn modelId="{587D3209-A3D7-4A12-AFB2-503A7A2C2925}" type="presOf" srcId="{3D7E96A4-B953-42F8-884F-738ABAB26425}" destId="{82E48049-D727-4322-8B26-5702D3DFA41D}" srcOrd="0" destOrd="0" presId="urn:microsoft.com/office/officeart/2005/8/layout/gear1"/>
    <dgm:cxn modelId="{B18F521B-7BBB-4F7A-A4F3-48F859AD6C32}" type="presOf" srcId="{DF6C6574-9E5F-4E9D-8996-1C7E0C3FCCE5}" destId="{AF815F27-344E-4854-9750-E76F9759922A}" srcOrd="0" destOrd="0" presId="urn:microsoft.com/office/officeart/2005/8/layout/gear1"/>
    <dgm:cxn modelId="{D4CCA323-5834-4AD3-B3BD-A9A9C488CA2F}" type="presOf" srcId="{DF6C6574-9E5F-4E9D-8996-1C7E0C3FCCE5}" destId="{6059785C-06D4-44EA-B64C-49023F3D664B}" srcOrd="2" destOrd="0" presId="urn:microsoft.com/office/officeart/2005/8/layout/gear1"/>
    <dgm:cxn modelId="{2EB98C38-ED8B-49CD-96A3-E6B37B52345C}" type="presOf" srcId="{CAE1D1FF-E7CF-4655-B0C0-5DF91D94CEB0}" destId="{C000685D-B6A8-4C2F-A219-CC31135E1D82}" srcOrd="0" destOrd="0" presId="urn:microsoft.com/office/officeart/2005/8/layout/gear1"/>
    <dgm:cxn modelId="{9678AE45-30AA-4906-84B9-D05383EDF368}" type="presOf" srcId="{9157C323-9728-4221-B7D9-B10AA81860E7}" destId="{02BE8457-5AED-431F-9B25-62223647435E}" srcOrd="0" destOrd="0" presId="urn:microsoft.com/office/officeart/2005/8/layout/gear1"/>
    <dgm:cxn modelId="{8034634E-140F-432A-933B-665C3156C265}" type="presOf" srcId="{843D6199-DFF9-4EF0-A5CC-0164CFB02842}" destId="{C42A8B7F-3EC3-466E-B3D6-FA6C7A215314}" srcOrd="2" destOrd="0" presId="urn:microsoft.com/office/officeart/2005/8/layout/gear1"/>
    <dgm:cxn modelId="{AFA9F85F-760E-4525-A556-5FDF0D1A56BD}" type="presOf" srcId="{DF6C6574-9E5F-4E9D-8996-1C7E0C3FCCE5}" destId="{7B6C6DB0-31FE-4768-B897-99BA54CCEEC9}" srcOrd="1" destOrd="0" presId="urn:microsoft.com/office/officeart/2005/8/layout/gear1"/>
    <dgm:cxn modelId="{52473265-A464-4C9C-8E5D-34B57575B5FD}" srcId="{CAE1D1FF-E7CF-4655-B0C0-5DF91D94CEB0}" destId="{843D6199-DFF9-4EF0-A5CC-0164CFB02842}" srcOrd="1" destOrd="0" parTransId="{3C37A774-3064-42DE-9C66-C60A0D49ECAE}" sibTransId="{3D7E96A4-B953-42F8-884F-738ABAB26425}"/>
    <dgm:cxn modelId="{73B945A8-09D4-4A7A-AB06-2ABE0359CB47}" srcId="{CAE1D1FF-E7CF-4655-B0C0-5DF91D94CEB0}" destId="{DF6C6574-9E5F-4E9D-8996-1C7E0C3FCCE5}" srcOrd="0" destOrd="0" parTransId="{BB8B03B9-9A3C-4E3E-8ECE-AA2927018202}" sibTransId="{9157C323-9728-4221-B7D9-B10AA81860E7}"/>
    <dgm:cxn modelId="{BEBFC2AD-6403-456E-9500-9A72B8833DBD}" type="presOf" srcId="{778E9B0C-766E-41A9-95FA-BFDC073D0F4F}" destId="{9764DE6D-CB5F-4BC6-8DB3-2A0ADF7C50EE}" srcOrd="3" destOrd="0" presId="urn:microsoft.com/office/officeart/2005/8/layout/gear1"/>
    <dgm:cxn modelId="{3E72C6B2-2CCC-48C6-8E0E-9F599055FD07}" srcId="{CAE1D1FF-E7CF-4655-B0C0-5DF91D94CEB0}" destId="{778E9B0C-766E-41A9-95FA-BFDC073D0F4F}" srcOrd="2" destOrd="0" parTransId="{03551B68-6A74-4250-8517-BCFE9CDE41C3}" sibTransId="{ABAD6F69-C571-46F3-A7F4-7A137F16C90E}"/>
    <dgm:cxn modelId="{168617C6-82E4-409B-9560-AB1BEB3331AB}" type="presOf" srcId="{778E9B0C-766E-41A9-95FA-BFDC073D0F4F}" destId="{0280D777-2F2F-47EB-A8DF-8528D96A089A}" srcOrd="0" destOrd="0" presId="urn:microsoft.com/office/officeart/2005/8/layout/gear1"/>
    <dgm:cxn modelId="{073529D0-1A4D-4308-9726-312505F301F7}" type="presOf" srcId="{ABAD6F69-C571-46F3-A7F4-7A137F16C90E}" destId="{3EFA64D2-4CE9-4015-A0CA-0FC93D0AAA9F}" srcOrd="0" destOrd="0" presId="urn:microsoft.com/office/officeart/2005/8/layout/gear1"/>
    <dgm:cxn modelId="{62D228E1-4CDA-4762-9CAC-A1B8ACDD09B8}" type="presOf" srcId="{843D6199-DFF9-4EF0-A5CC-0164CFB02842}" destId="{79549857-9773-4904-BD97-ACC6CFEB05F0}" srcOrd="0" destOrd="0" presId="urn:microsoft.com/office/officeart/2005/8/layout/gear1"/>
    <dgm:cxn modelId="{EEDF9BE5-85C6-41FD-9311-D26790030442}" type="presOf" srcId="{778E9B0C-766E-41A9-95FA-BFDC073D0F4F}" destId="{49192105-0C7A-411B-BBBE-AB437118B37A}" srcOrd="1" destOrd="0" presId="urn:microsoft.com/office/officeart/2005/8/layout/gear1"/>
    <dgm:cxn modelId="{C512B9EF-D404-4D61-8C99-9EF78329A59F}" type="presOf" srcId="{843D6199-DFF9-4EF0-A5CC-0164CFB02842}" destId="{8AD98FCE-F974-4AF8-914D-96B7A52C4C70}" srcOrd="1" destOrd="0" presId="urn:microsoft.com/office/officeart/2005/8/layout/gear1"/>
    <dgm:cxn modelId="{B51C02DD-8F62-42AD-AF15-BE429AC2E19A}" type="presParOf" srcId="{C000685D-B6A8-4C2F-A219-CC31135E1D82}" destId="{AF815F27-344E-4854-9750-E76F9759922A}" srcOrd="0" destOrd="0" presId="urn:microsoft.com/office/officeart/2005/8/layout/gear1"/>
    <dgm:cxn modelId="{CCB85A90-B7BD-48B9-AFE1-16CC714D9DB6}" type="presParOf" srcId="{C000685D-B6A8-4C2F-A219-CC31135E1D82}" destId="{7B6C6DB0-31FE-4768-B897-99BA54CCEEC9}" srcOrd="1" destOrd="0" presId="urn:microsoft.com/office/officeart/2005/8/layout/gear1"/>
    <dgm:cxn modelId="{834FD09A-4B54-41A8-BE38-860DBBD40B5A}" type="presParOf" srcId="{C000685D-B6A8-4C2F-A219-CC31135E1D82}" destId="{6059785C-06D4-44EA-B64C-49023F3D664B}" srcOrd="2" destOrd="0" presId="urn:microsoft.com/office/officeart/2005/8/layout/gear1"/>
    <dgm:cxn modelId="{DA77922F-585B-44E4-B05A-5CBC1DD7051F}" type="presParOf" srcId="{C000685D-B6A8-4C2F-A219-CC31135E1D82}" destId="{79549857-9773-4904-BD97-ACC6CFEB05F0}" srcOrd="3" destOrd="0" presId="urn:microsoft.com/office/officeart/2005/8/layout/gear1"/>
    <dgm:cxn modelId="{F73A9C1B-0F29-4D18-ABCC-550B0943C330}" type="presParOf" srcId="{C000685D-B6A8-4C2F-A219-CC31135E1D82}" destId="{8AD98FCE-F974-4AF8-914D-96B7A52C4C70}" srcOrd="4" destOrd="0" presId="urn:microsoft.com/office/officeart/2005/8/layout/gear1"/>
    <dgm:cxn modelId="{DE43A153-DDC6-491F-BAC6-2A200FAE6FA7}" type="presParOf" srcId="{C000685D-B6A8-4C2F-A219-CC31135E1D82}" destId="{C42A8B7F-3EC3-466E-B3D6-FA6C7A215314}" srcOrd="5" destOrd="0" presId="urn:microsoft.com/office/officeart/2005/8/layout/gear1"/>
    <dgm:cxn modelId="{5A3C0C45-2846-46E8-A711-0EAECF074636}" type="presParOf" srcId="{C000685D-B6A8-4C2F-A219-CC31135E1D82}" destId="{0280D777-2F2F-47EB-A8DF-8528D96A089A}" srcOrd="6" destOrd="0" presId="urn:microsoft.com/office/officeart/2005/8/layout/gear1"/>
    <dgm:cxn modelId="{B557AD7C-0CCC-48C4-ADB4-AB91E4FB0E14}" type="presParOf" srcId="{C000685D-B6A8-4C2F-A219-CC31135E1D82}" destId="{49192105-0C7A-411B-BBBE-AB437118B37A}" srcOrd="7" destOrd="0" presId="urn:microsoft.com/office/officeart/2005/8/layout/gear1"/>
    <dgm:cxn modelId="{33A910B8-191B-4C7F-B909-41C231AB532F}" type="presParOf" srcId="{C000685D-B6A8-4C2F-A219-CC31135E1D82}" destId="{FEE6520A-4432-45B6-8872-BD54398C948B}" srcOrd="8" destOrd="0" presId="urn:microsoft.com/office/officeart/2005/8/layout/gear1"/>
    <dgm:cxn modelId="{5795B303-8DB7-450A-9CB3-C667754D7E25}" type="presParOf" srcId="{C000685D-B6A8-4C2F-A219-CC31135E1D82}" destId="{9764DE6D-CB5F-4BC6-8DB3-2A0ADF7C50EE}" srcOrd="9" destOrd="0" presId="urn:microsoft.com/office/officeart/2005/8/layout/gear1"/>
    <dgm:cxn modelId="{F5682BAE-F415-41BC-9EDC-B57DEB46DB27}" type="presParOf" srcId="{C000685D-B6A8-4C2F-A219-CC31135E1D82}" destId="{02BE8457-5AED-431F-9B25-62223647435E}" srcOrd="10" destOrd="0" presId="urn:microsoft.com/office/officeart/2005/8/layout/gear1"/>
    <dgm:cxn modelId="{7C57D234-70F3-4A16-B417-1ED85729796C}" type="presParOf" srcId="{C000685D-B6A8-4C2F-A219-CC31135E1D82}" destId="{82E48049-D727-4322-8B26-5702D3DFA41D}" srcOrd="11" destOrd="0" presId="urn:microsoft.com/office/officeart/2005/8/layout/gear1"/>
    <dgm:cxn modelId="{CFA7462F-CE7B-4475-83C6-905A906C5E01}" type="presParOf" srcId="{C000685D-B6A8-4C2F-A219-CC31135E1D82}" destId="{3EFA64D2-4CE9-4015-A0CA-0FC93D0AAA9F}"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0AA77D-62D9-4418-AEBD-456D42F1CC64}" type="doc">
      <dgm:prSet loTypeId="urn:microsoft.com/office/officeart/2005/8/layout/radial6" loCatId="relationship" qsTypeId="urn:microsoft.com/office/officeart/2005/8/quickstyle/3d3" qsCatId="3D" csTypeId="urn:microsoft.com/office/officeart/2005/8/colors/colorful1" csCatId="colorful" phldr="1"/>
      <dgm:spPr/>
      <dgm:t>
        <a:bodyPr/>
        <a:lstStyle/>
        <a:p>
          <a:endParaRPr lang="en-US"/>
        </a:p>
      </dgm:t>
    </dgm:pt>
    <dgm:pt modelId="{54BA989F-C6B9-46D9-8D79-AF3730F3416A}">
      <dgm:prSet phldrT="[Text]" custT="1"/>
      <dgm:spPr/>
      <dgm:t>
        <a:bodyPr/>
        <a:lstStyle/>
        <a:p>
          <a:r>
            <a:rPr lang="en-US" sz="1800" dirty="0"/>
            <a:t>Soil Health Calculation</a:t>
          </a:r>
          <a:endParaRPr lang="en-US" sz="3600" baseline="-25000" dirty="0"/>
        </a:p>
      </dgm:t>
    </dgm:pt>
    <dgm:pt modelId="{2B6734AD-3108-4A4B-BA31-9B59C957D72A}" type="parTrans" cxnId="{61C714CE-0040-44FB-B16A-B276E07BBB4E}">
      <dgm:prSet/>
      <dgm:spPr/>
      <dgm:t>
        <a:bodyPr/>
        <a:lstStyle/>
        <a:p>
          <a:endParaRPr lang="en-US" sz="2400"/>
        </a:p>
      </dgm:t>
    </dgm:pt>
    <dgm:pt modelId="{80C1AF46-1F38-4165-BF7C-864DE56B253C}" type="sibTrans" cxnId="{61C714CE-0040-44FB-B16A-B276E07BBB4E}">
      <dgm:prSet/>
      <dgm:spPr/>
      <dgm:t>
        <a:bodyPr/>
        <a:lstStyle/>
        <a:p>
          <a:endParaRPr lang="en-US" sz="2400"/>
        </a:p>
      </dgm:t>
    </dgm:pt>
    <dgm:pt modelId="{290205A5-9F3E-4B3F-A43A-07561E541961}">
      <dgm:prSet phldrT="[Text]" custT="1"/>
      <dgm:spPr/>
      <dgm:t>
        <a:bodyPr/>
        <a:lstStyle/>
        <a:p>
          <a:r>
            <a:rPr lang="en-US" sz="1600" dirty="0"/>
            <a:t>% MAC</a:t>
          </a:r>
        </a:p>
      </dgm:t>
    </dgm:pt>
    <dgm:pt modelId="{406844A9-5A4F-41D5-9B28-15822AC6649F}" type="parTrans" cxnId="{510FFDDD-5F35-4A5D-B257-19F69D20A687}">
      <dgm:prSet/>
      <dgm:spPr/>
      <dgm:t>
        <a:bodyPr/>
        <a:lstStyle/>
        <a:p>
          <a:endParaRPr lang="en-US" sz="2400"/>
        </a:p>
      </dgm:t>
    </dgm:pt>
    <dgm:pt modelId="{9498C6E1-7D13-48BD-9F27-F610D5345F4C}" type="sibTrans" cxnId="{510FFDDD-5F35-4A5D-B257-19F69D20A687}">
      <dgm:prSet/>
      <dgm:spPr/>
      <dgm:t>
        <a:bodyPr/>
        <a:lstStyle/>
        <a:p>
          <a:endParaRPr lang="en-US" sz="2400"/>
        </a:p>
      </dgm:t>
    </dgm:pt>
    <dgm:pt modelId="{C4AF8502-2D8C-40E1-A90D-2A6EFBFDF391}">
      <dgm:prSet phldrT="[Text]" custT="1"/>
      <dgm:spPr/>
      <dgm:t>
        <a:bodyPr/>
        <a:lstStyle/>
        <a:p>
          <a:r>
            <a:rPr lang="en-US" sz="1600" dirty="0"/>
            <a:t>Organic N</a:t>
          </a:r>
        </a:p>
      </dgm:t>
    </dgm:pt>
    <dgm:pt modelId="{C87FDDCE-3B28-4D97-8874-C5461A1D9060}" type="parTrans" cxnId="{BF4FEB6C-7B23-4B8D-BD4F-50CE9DE3848C}">
      <dgm:prSet/>
      <dgm:spPr/>
      <dgm:t>
        <a:bodyPr/>
        <a:lstStyle/>
        <a:p>
          <a:endParaRPr lang="en-US" sz="2400"/>
        </a:p>
      </dgm:t>
    </dgm:pt>
    <dgm:pt modelId="{A9EBFE51-E1CA-414C-853C-83B7D74F5BD4}" type="sibTrans" cxnId="{BF4FEB6C-7B23-4B8D-BD4F-50CE9DE3848C}">
      <dgm:prSet/>
      <dgm:spPr/>
      <dgm:t>
        <a:bodyPr/>
        <a:lstStyle/>
        <a:p>
          <a:endParaRPr lang="en-US" sz="2400"/>
        </a:p>
      </dgm:t>
    </dgm:pt>
    <dgm:pt modelId="{5E9973E7-0523-4F71-A5DC-C2EA7EADF227}">
      <dgm:prSet phldrT="[Text]" custT="1"/>
      <dgm:spPr/>
      <dgm:t>
        <a:bodyPr/>
        <a:lstStyle/>
        <a:p>
          <a:r>
            <a:rPr lang="en-US" sz="1600" dirty="0"/>
            <a:t>Inorganic N, P</a:t>
          </a:r>
        </a:p>
      </dgm:t>
    </dgm:pt>
    <dgm:pt modelId="{8A0013EC-00F6-4AC5-8887-68B777948D2A}" type="parTrans" cxnId="{223EEE74-A82D-4DF6-9FE8-4D037F89DF40}">
      <dgm:prSet/>
      <dgm:spPr/>
      <dgm:t>
        <a:bodyPr/>
        <a:lstStyle/>
        <a:p>
          <a:endParaRPr lang="en-US" sz="2400"/>
        </a:p>
      </dgm:t>
    </dgm:pt>
    <dgm:pt modelId="{DBEC67A9-BD22-4EB7-87AF-4405EA2319B1}" type="sibTrans" cxnId="{223EEE74-A82D-4DF6-9FE8-4D037F89DF40}">
      <dgm:prSet/>
      <dgm:spPr/>
      <dgm:t>
        <a:bodyPr/>
        <a:lstStyle/>
        <a:p>
          <a:endParaRPr lang="en-US" sz="2400"/>
        </a:p>
      </dgm:t>
    </dgm:pt>
    <dgm:pt modelId="{BFFC1F25-CA28-4A16-91E4-223604315DAA}">
      <dgm:prSet custT="1"/>
      <dgm:spPr/>
      <dgm:t>
        <a:bodyPr/>
        <a:lstStyle/>
        <a:p>
          <a:r>
            <a:rPr lang="en-US" sz="1600" dirty="0"/>
            <a:t>Organic C</a:t>
          </a:r>
        </a:p>
      </dgm:t>
    </dgm:pt>
    <dgm:pt modelId="{5F9D5F1A-36FF-46EF-A321-A5F6ECC7CDC8}" type="parTrans" cxnId="{07255DA8-65D6-47C4-B7A7-DA95BB82AFDA}">
      <dgm:prSet/>
      <dgm:spPr/>
      <dgm:t>
        <a:bodyPr/>
        <a:lstStyle/>
        <a:p>
          <a:endParaRPr lang="en-US" sz="2400"/>
        </a:p>
      </dgm:t>
    </dgm:pt>
    <dgm:pt modelId="{7C91866A-04F0-45D8-9E03-64351828F6FD}" type="sibTrans" cxnId="{07255DA8-65D6-47C4-B7A7-DA95BB82AFDA}">
      <dgm:prSet/>
      <dgm:spPr/>
      <dgm:t>
        <a:bodyPr/>
        <a:lstStyle/>
        <a:p>
          <a:endParaRPr lang="en-US" sz="2400"/>
        </a:p>
      </dgm:t>
    </dgm:pt>
    <dgm:pt modelId="{702F74BF-834C-44A5-8754-CB2C61C11481}">
      <dgm:prSet phldrT="[Text]" custT="1"/>
      <dgm:spPr/>
      <dgm:t>
        <a:bodyPr/>
        <a:lstStyle/>
        <a:p>
          <a:r>
            <a:rPr lang="en-US" sz="1600" dirty="0"/>
            <a:t>Organic C:N</a:t>
          </a:r>
        </a:p>
      </dgm:t>
    </dgm:pt>
    <dgm:pt modelId="{624816D8-54EA-49AD-8C0E-D39F0FFD1D58}" type="parTrans" cxnId="{72F9D855-88FF-43FE-92DF-F70F7080D175}">
      <dgm:prSet/>
      <dgm:spPr/>
      <dgm:t>
        <a:bodyPr/>
        <a:lstStyle/>
        <a:p>
          <a:endParaRPr lang="en-US" sz="2400"/>
        </a:p>
      </dgm:t>
    </dgm:pt>
    <dgm:pt modelId="{ED59BF45-8E0C-4E01-A43C-C2C3731F1034}" type="sibTrans" cxnId="{72F9D855-88FF-43FE-92DF-F70F7080D175}">
      <dgm:prSet/>
      <dgm:spPr/>
      <dgm:t>
        <a:bodyPr/>
        <a:lstStyle/>
        <a:p>
          <a:endParaRPr lang="en-US" sz="2400"/>
        </a:p>
      </dgm:t>
    </dgm:pt>
    <dgm:pt modelId="{2A2FB5E4-EB71-4494-8F92-925F3D625F6E}">
      <dgm:prSet phldrT="[Text]" custT="1"/>
      <dgm:spPr/>
      <dgm:t>
        <a:bodyPr/>
        <a:lstStyle/>
        <a:p>
          <a:r>
            <a:rPr lang="en-US" sz="1600" dirty="0"/>
            <a:t>Organic N:P</a:t>
          </a:r>
        </a:p>
      </dgm:t>
    </dgm:pt>
    <dgm:pt modelId="{657BA8E3-0D69-46F5-BEDC-9652CEE3DD81}" type="parTrans" cxnId="{B7452230-1CD6-4828-9FA9-A818FA19F066}">
      <dgm:prSet/>
      <dgm:spPr/>
      <dgm:t>
        <a:bodyPr/>
        <a:lstStyle/>
        <a:p>
          <a:endParaRPr lang="en-US" sz="2400"/>
        </a:p>
      </dgm:t>
    </dgm:pt>
    <dgm:pt modelId="{C5750D6C-9C61-4AF6-8BCB-B4E0F85F9C76}" type="sibTrans" cxnId="{B7452230-1CD6-4828-9FA9-A818FA19F066}">
      <dgm:prSet/>
      <dgm:spPr/>
      <dgm:t>
        <a:bodyPr/>
        <a:lstStyle/>
        <a:p>
          <a:endParaRPr lang="en-US" sz="2400"/>
        </a:p>
      </dgm:t>
    </dgm:pt>
    <dgm:pt modelId="{D82B7D54-FA36-41AA-B236-E892F3F1B6FE}">
      <dgm:prSet phldrT="[Text]" custT="1"/>
      <dgm:spPr/>
      <dgm:t>
        <a:bodyPr/>
        <a:lstStyle/>
        <a:p>
          <a:r>
            <a:rPr lang="en-US" sz="1600" dirty="0"/>
            <a:t>Soil respiration</a:t>
          </a:r>
        </a:p>
      </dgm:t>
    </dgm:pt>
    <dgm:pt modelId="{A15A8C11-B966-4489-9654-46081F47D6D1}" type="parTrans" cxnId="{8A0A6DBB-C110-4101-9284-E8328C90F7DB}">
      <dgm:prSet/>
      <dgm:spPr/>
      <dgm:t>
        <a:bodyPr/>
        <a:lstStyle/>
        <a:p>
          <a:endParaRPr lang="en-US" sz="2400"/>
        </a:p>
      </dgm:t>
    </dgm:pt>
    <dgm:pt modelId="{6E98E0B9-2227-4471-9446-CCB1CB2B431F}" type="sibTrans" cxnId="{8A0A6DBB-C110-4101-9284-E8328C90F7DB}">
      <dgm:prSet/>
      <dgm:spPr/>
      <dgm:t>
        <a:bodyPr/>
        <a:lstStyle/>
        <a:p>
          <a:endParaRPr lang="en-US" sz="2400"/>
        </a:p>
      </dgm:t>
    </dgm:pt>
    <dgm:pt modelId="{AE29C406-5B2B-4F8B-AC11-4290265B1444}" type="pres">
      <dgm:prSet presAssocID="{040AA77D-62D9-4418-AEBD-456D42F1CC64}" presName="Name0" presStyleCnt="0">
        <dgm:presLayoutVars>
          <dgm:chMax val="1"/>
          <dgm:dir/>
          <dgm:animLvl val="ctr"/>
          <dgm:resizeHandles val="exact"/>
        </dgm:presLayoutVars>
      </dgm:prSet>
      <dgm:spPr/>
    </dgm:pt>
    <dgm:pt modelId="{9CDCA7EC-7CDA-42D3-8133-42EA6DE197BF}" type="pres">
      <dgm:prSet presAssocID="{54BA989F-C6B9-46D9-8D79-AF3730F3416A}" presName="centerShape" presStyleLbl="node0" presStyleIdx="0" presStyleCnt="1"/>
      <dgm:spPr/>
    </dgm:pt>
    <dgm:pt modelId="{E9352A68-B218-49F1-9353-1C9ADCA5AE77}" type="pres">
      <dgm:prSet presAssocID="{BFFC1F25-CA28-4A16-91E4-223604315DAA}" presName="node" presStyleLbl="node1" presStyleIdx="0" presStyleCnt="7">
        <dgm:presLayoutVars>
          <dgm:bulletEnabled val="1"/>
        </dgm:presLayoutVars>
      </dgm:prSet>
      <dgm:spPr/>
    </dgm:pt>
    <dgm:pt modelId="{FC43EDD3-3188-4740-9D2A-E5ADFCBE9546}" type="pres">
      <dgm:prSet presAssocID="{BFFC1F25-CA28-4A16-91E4-223604315DAA}" presName="dummy" presStyleCnt="0"/>
      <dgm:spPr/>
    </dgm:pt>
    <dgm:pt modelId="{1710E4F8-4008-4960-AB83-3A287BC98615}" type="pres">
      <dgm:prSet presAssocID="{7C91866A-04F0-45D8-9E03-64351828F6FD}" presName="sibTrans" presStyleLbl="sibTrans2D1" presStyleIdx="0" presStyleCnt="7"/>
      <dgm:spPr/>
    </dgm:pt>
    <dgm:pt modelId="{2F869CE3-B2F5-4616-901A-6D4014415A6E}" type="pres">
      <dgm:prSet presAssocID="{290205A5-9F3E-4B3F-A43A-07561E541961}" presName="node" presStyleLbl="node1" presStyleIdx="1" presStyleCnt="7">
        <dgm:presLayoutVars>
          <dgm:bulletEnabled val="1"/>
        </dgm:presLayoutVars>
      </dgm:prSet>
      <dgm:spPr/>
    </dgm:pt>
    <dgm:pt modelId="{D05BDDBE-4FC4-488D-A862-26EA3DC996CE}" type="pres">
      <dgm:prSet presAssocID="{290205A5-9F3E-4B3F-A43A-07561E541961}" presName="dummy" presStyleCnt="0"/>
      <dgm:spPr/>
    </dgm:pt>
    <dgm:pt modelId="{686B7679-6E71-4FA2-B79F-1135254000B7}" type="pres">
      <dgm:prSet presAssocID="{9498C6E1-7D13-48BD-9F27-F610D5345F4C}" presName="sibTrans" presStyleLbl="sibTrans2D1" presStyleIdx="1" presStyleCnt="7"/>
      <dgm:spPr/>
    </dgm:pt>
    <dgm:pt modelId="{28381F25-BB96-4DB1-8418-749027362951}" type="pres">
      <dgm:prSet presAssocID="{C4AF8502-2D8C-40E1-A90D-2A6EFBFDF391}" presName="node" presStyleLbl="node1" presStyleIdx="2" presStyleCnt="7">
        <dgm:presLayoutVars>
          <dgm:bulletEnabled val="1"/>
        </dgm:presLayoutVars>
      </dgm:prSet>
      <dgm:spPr/>
    </dgm:pt>
    <dgm:pt modelId="{A233F3D7-B2A1-4472-8F48-04C6116D0D8F}" type="pres">
      <dgm:prSet presAssocID="{C4AF8502-2D8C-40E1-A90D-2A6EFBFDF391}" presName="dummy" presStyleCnt="0"/>
      <dgm:spPr/>
    </dgm:pt>
    <dgm:pt modelId="{B62E0783-0514-4334-970B-62E8A5796A4B}" type="pres">
      <dgm:prSet presAssocID="{A9EBFE51-E1CA-414C-853C-83B7D74F5BD4}" presName="sibTrans" presStyleLbl="sibTrans2D1" presStyleIdx="2" presStyleCnt="7"/>
      <dgm:spPr/>
    </dgm:pt>
    <dgm:pt modelId="{700DE206-9913-486D-A7E0-38C68B726E40}" type="pres">
      <dgm:prSet presAssocID="{5E9973E7-0523-4F71-A5DC-C2EA7EADF227}" presName="node" presStyleLbl="node1" presStyleIdx="3" presStyleCnt="7">
        <dgm:presLayoutVars>
          <dgm:bulletEnabled val="1"/>
        </dgm:presLayoutVars>
      </dgm:prSet>
      <dgm:spPr/>
    </dgm:pt>
    <dgm:pt modelId="{7C759348-94E9-4AB3-9E08-ADFD40E048CB}" type="pres">
      <dgm:prSet presAssocID="{5E9973E7-0523-4F71-A5DC-C2EA7EADF227}" presName="dummy" presStyleCnt="0"/>
      <dgm:spPr/>
    </dgm:pt>
    <dgm:pt modelId="{C503540B-C710-43F2-B94C-9A3617DC01F4}" type="pres">
      <dgm:prSet presAssocID="{DBEC67A9-BD22-4EB7-87AF-4405EA2319B1}" presName="sibTrans" presStyleLbl="sibTrans2D1" presStyleIdx="3" presStyleCnt="7"/>
      <dgm:spPr/>
    </dgm:pt>
    <dgm:pt modelId="{BC688F09-C9AE-47D4-8F70-A3D112B716FB}" type="pres">
      <dgm:prSet presAssocID="{702F74BF-834C-44A5-8754-CB2C61C11481}" presName="node" presStyleLbl="node1" presStyleIdx="4" presStyleCnt="7">
        <dgm:presLayoutVars>
          <dgm:bulletEnabled val="1"/>
        </dgm:presLayoutVars>
      </dgm:prSet>
      <dgm:spPr/>
    </dgm:pt>
    <dgm:pt modelId="{D63E65DB-02B0-40D7-9C46-510D95FFB780}" type="pres">
      <dgm:prSet presAssocID="{702F74BF-834C-44A5-8754-CB2C61C11481}" presName="dummy" presStyleCnt="0"/>
      <dgm:spPr/>
    </dgm:pt>
    <dgm:pt modelId="{0E3B823A-427E-42DA-B7C0-D79CB808DAC9}" type="pres">
      <dgm:prSet presAssocID="{ED59BF45-8E0C-4E01-A43C-C2C3731F1034}" presName="sibTrans" presStyleLbl="sibTrans2D1" presStyleIdx="4" presStyleCnt="7"/>
      <dgm:spPr/>
    </dgm:pt>
    <dgm:pt modelId="{10A43B81-0E7A-4D78-82CC-CAA24D69499C}" type="pres">
      <dgm:prSet presAssocID="{2A2FB5E4-EB71-4494-8F92-925F3D625F6E}" presName="node" presStyleLbl="node1" presStyleIdx="5" presStyleCnt="7">
        <dgm:presLayoutVars>
          <dgm:bulletEnabled val="1"/>
        </dgm:presLayoutVars>
      </dgm:prSet>
      <dgm:spPr/>
    </dgm:pt>
    <dgm:pt modelId="{1398A621-D474-4A44-A935-EA786DC6B5EA}" type="pres">
      <dgm:prSet presAssocID="{2A2FB5E4-EB71-4494-8F92-925F3D625F6E}" presName="dummy" presStyleCnt="0"/>
      <dgm:spPr/>
    </dgm:pt>
    <dgm:pt modelId="{F8EDE3E2-9D3D-43BD-B3EE-DB47B3F2F57C}" type="pres">
      <dgm:prSet presAssocID="{C5750D6C-9C61-4AF6-8BCB-B4E0F85F9C76}" presName="sibTrans" presStyleLbl="sibTrans2D1" presStyleIdx="5" presStyleCnt="7"/>
      <dgm:spPr/>
    </dgm:pt>
    <dgm:pt modelId="{B4EA507E-7B2D-4213-A4C3-D1F4613FDCFB}" type="pres">
      <dgm:prSet presAssocID="{D82B7D54-FA36-41AA-B236-E892F3F1B6FE}" presName="node" presStyleLbl="node1" presStyleIdx="6" presStyleCnt="7" custScaleX="133305">
        <dgm:presLayoutVars>
          <dgm:bulletEnabled val="1"/>
        </dgm:presLayoutVars>
      </dgm:prSet>
      <dgm:spPr/>
    </dgm:pt>
    <dgm:pt modelId="{3EDE9A42-DAF4-46B3-80E9-56CB410499C9}" type="pres">
      <dgm:prSet presAssocID="{D82B7D54-FA36-41AA-B236-E892F3F1B6FE}" presName="dummy" presStyleCnt="0"/>
      <dgm:spPr/>
    </dgm:pt>
    <dgm:pt modelId="{6B63F7EC-FDAB-42C8-85A1-2CDC0FA366E6}" type="pres">
      <dgm:prSet presAssocID="{6E98E0B9-2227-4471-9446-CCB1CB2B431F}" presName="sibTrans" presStyleLbl="sibTrans2D1" presStyleIdx="6" presStyleCnt="7"/>
      <dgm:spPr/>
    </dgm:pt>
  </dgm:ptLst>
  <dgm:cxnLst>
    <dgm:cxn modelId="{B8908E09-FB87-441C-854F-7E144FDEC333}" type="presOf" srcId="{C5750D6C-9C61-4AF6-8BCB-B4E0F85F9C76}" destId="{F8EDE3E2-9D3D-43BD-B3EE-DB47B3F2F57C}" srcOrd="0" destOrd="0" presId="urn:microsoft.com/office/officeart/2005/8/layout/radial6"/>
    <dgm:cxn modelId="{B7452230-1CD6-4828-9FA9-A818FA19F066}" srcId="{54BA989F-C6B9-46D9-8D79-AF3730F3416A}" destId="{2A2FB5E4-EB71-4494-8F92-925F3D625F6E}" srcOrd="5" destOrd="0" parTransId="{657BA8E3-0D69-46F5-BEDC-9652CEE3DD81}" sibTransId="{C5750D6C-9C61-4AF6-8BCB-B4E0F85F9C76}"/>
    <dgm:cxn modelId="{1FB02E38-2624-452F-95BB-5ECEF624738C}" type="presOf" srcId="{ED59BF45-8E0C-4E01-A43C-C2C3731F1034}" destId="{0E3B823A-427E-42DA-B7C0-D79CB808DAC9}" srcOrd="0" destOrd="0" presId="urn:microsoft.com/office/officeart/2005/8/layout/radial6"/>
    <dgm:cxn modelId="{4CC72B3E-C29B-4192-89B3-34C3D692FFFA}" type="presOf" srcId="{5E9973E7-0523-4F71-A5DC-C2EA7EADF227}" destId="{700DE206-9913-486D-A7E0-38C68B726E40}" srcOrd="0" destOrd="0" presId="urn:microsoft.com/office/officeart/2005/8/layout/radial6"/>
    <dgm:cxn modelId="{E0EF864D-ACD5-4D11-858F-1BA3C6AD522E}" type="presOf" srcId="{2A2FB5E4-EB71-4494-8F92-925F3D625F6E}" destId="{10A43B81-0E7A-4D78-82CC-CAA24D69499C}" srcOrd="0" destOrd="0" presId="urn:microsoft.com/office/officeart/2005/8/layout/radial6"/>
    <dgm:cxn modelId="{67186154-C2BD-41F3-BF4D-FDA159F26EDC}" type="presOf" srcId="{54BA989F-C6B9-46D9-8D79-AF3730F3416A}" destId="{9CDCA7EC-7CDA-42D3-8133-42EA6DE197BF}" srcOrd="0" destOrd="0" presId="urn:microsoft.com/office/officeart/2005/8/layout/radial6"/>
    <dgm:cxn modelId="{72F9D855-88FF-43FE-92DF-F70F7080D175}" srcId="{54BA989F-C6B9-46D9-8D79-AF3730F3416A}" destId="{702F74BF-834C-44A5-8754-CB2C61C11481}" srcOrd="4" destOrd="0" parTransId="{624816D8-54EA-49AD-8C0E-D39F0FFD1D58}" sibTransId="{ED59BF45-8E0C-4E01-A43C-C2C3731F1034}"/>
    <dgm:cxn modelId="{6E13A762-8C32-477C-81A8-226A01E1C6BC}" type="presOf" srcId="{A9EBFE51-E1CA-414C-853C-83B7D74F5BD4}" destId="{B62E0783-0514-4334-970B-62E8A5796A4B}" srcOrd="0" destOrd="0" presId="urn:microsoft.com/office/officeart/2005/8/layout/radial6"/>
    <dgm:cxn modelId="{6514BC66-8A52-4CB9-A487-E2BF5AA60F72}" type="presOf" srcId="{DBEC67A9-BD22-4EB7-87AF-4405EA2319B1}" destId="{C503540B-C710-43F2-B94C-9A3617DC01F4}" srcOrd="0" destOrd="0" presId="urn:microsoft.com/office/officeart/2005/8/layout/radial6"/>
    <dgm:cxn modelId="{BF4FEB6C-7B23-4B8D-BD4F-50CE9DE3848C}" srcId="{54BA989F-C6B9-46D9-8D79-AF3730F3416A}" destId="{C4AF8502-2D8C-40E1-A90D-2A6EFBFDF391}" srcOrd="2" destOrd="0" parTransId="{C87FDDCE-3B28-4D97-8874-C5461A1D9060}" sibTransId="{A9EBFE51-E1CA-414C-853C-83B7D74F5BD4}"/>
    <dgm:cxn modelId="{223EEE74-A82D-4DF6-9FE8-4D037F89DF40}" srcId="{54BA989F-C6B9-46D9-8D79-AF3730F3416A}" destId="{5E9973E7-0523-4F71-A5DC-C2EA7EADF227}" srcOrd="3" destOrd="0" parTransId="{8A0013EC-00F6-4AC5-8887-68B777948D2A}" sibTransId="{DBEC67A9-BD22-4EB7-87AF-4405EA2319B1}"/>
    <dgm:cxn modelId="{BA1A3392-2AE5-48F9-9AB2-129F7513C177}" type="presOf" srcId="{D82B7D54-FA36-41AA-B236-E892F3F1B6FE}" destId="{B4EA507E-7B2D-4213-A4C3-D1F4613FDCFB}" srcOrd="0" destOrd="0" presId="urn:microsoft.com/office/officeart/2005/8/layout/radial6"/>
    <dgm:cxn modelId="{59DF15A3-39B8-42AB-AA92-B7076C7282A0}" type="presOf" srcId="{BFFC1F25-CA28-4A16-91E4-223604315DAA}" destId="{E9352A68-B218-49F1-9353-1C9ADCA5AE77}" srcOrd="0" destOrd="0" presId="urn:microsoft.com/office/officeart/2005/8/layout/radial6"/>
    <dgm:cxn modelId="{16ECABA3-87AE-4028-9EC9-8EF8852D48F1}" type="presOf" srcId="{702F74BF-834C-44A5-8754-CB2C61C11481}" destId="{BC688F09-C9AE-47D4-8F70-A3D112B716FB}" srcOrd="0" destOrd="0" presId="urn:microsoft.com/office/officeart/2005/8/layout/radial6"/>
    <dgm:cxn modelId="{07255DA8-65D6-47C4-B7A7-DA95BB82AFDA}" srcId="{54BA989F-C6B9-46D9-8D79-AF3730F3416A}" destId="{BFFC1F25-CA28-4A16-91E4-223604315DAA}" srcOrd="0" destOrd="0" parTransId="{5F9D5F1A-36FF-46EF-A321-A5F6ECC7CDC8}" sibTransId="{7C91866A-04F0-45D8-9E03-64351828F6FD}"/>
    <dgm:cxn modelId="{AD8A00B0-F5B7-4E3A-B247-04AB64AF62E4}" type="presOf" srcId="{6E98E0B9-2227-4471-9446-CCB1CB2B431F}" destId="{6B63F7EC-FDAB-42C8-85A1-2CDC0FA366E6}" srcOrd="0" destOrd="0" presId="urn:microsoft.com/office/officeart/2005/8/layout/radial6"/>
    <dgm:cxn modelId="{8A0A6DBB-C110-4101-9284-E8328C90F7DB}" srcId="{54BA989F-C6B9-46D9-8D79-AF3730F3416A}" destId="{D82B7D54-FA36-41AA-B236-E892F3F1B6FE}" srcOrd="6" destOrd="0" parTransId="{A15A8C11-B966-4489-9654-46081F47D6D1}" sibTransId="{6E98E0B9-2227-4471-9446-CCB1CB2B431F}"/>
    <dgm:cxn modelId="{8BBE1BBC-4D40-4D23-A19F-AC2580CEF988}" type="presOf" srcId="{C4AF8502-2D8C-40E1-A90D-2A6EFBFDF391}" destId="{28381F25-BB96-4DB1-8418-749027362951}" srcOrd="0" destOrd="0" presId="urn:microsoft.com/office/officeart/2005/8/layout/radial6"/>
    <dgm:cxn modelId="{4992A8BE-073E-4C38-A6D7-1FFE354B57A6}" type="presOf" srcId="{290205A5-9F3E-4B3F-A43A-07561E541961}" destId="{2F869CE3-B2F5-4616-901A-6D4014415A6E}" srcOrd="0" destOrd="0" presId="urn:microsoft.com/office/officeart/2005/8/layout/radial6"/>
    <dgm:cxn modelId="{61C714CE-0040-44FB-B16A-B276E07BBB4E}" srcId="{040AA77D-62D9-4418-AEBD-456D42F1CC64}" destId="{54BA989F-C6B9-46D9-8D79-AF3730F3416A}" srcOrd="0" destOrd="0" parTransId="{2B6734AD-3108-4A4B-BA31-9B59C957D72A}" sibTransId="{80C1AF46-1F38-4165-BF7C-864DE56B253C}"/>
    <dgm:cxn modelId="{6A86A1D8-A718-4D0E-8447-56E3354B87D7}" type="presOf" srcId="{9498C6E1-7D13-48BD-9F27-F610D5345F4C}" destId="{686B7679-6E71-4FA2-B79F-1135254000B7}" srcOrd="0" destOrd="0" presId="urn:microsoft.com/office/officeart/2005/8/layout/radial6"/>
    <dgm:cxn modelId="{B43C65DB-C414-40DD-A69E-C5562BE39DF4}" type="presOf" srcId="{040AA77D-62D9-4418-AEBD-456D42F1CC64}" destId="{AE29C406-5B2B-4F8B-AC11-4290265B1444}" srcOrd="0" destOrd="0" presId="urn:microsoft.com/office/officeart/2005/8/layout/radial6"/>
    <dgm:cxn modelId="{510FFDDD-5F35-4A5D-B257-19F69D20A687}" srcId="{54BA989F-C6B9-46D9-8D79-AF3730F3416A}" destId="{290205A5-9F3E-4B3F-A43A-07561E541961}" srcOrd="1" destOrd="0" parTransId="{406844A9-5A4F-41D5-9B28-15822AC6649F}" sibTransId="{9498C6E1-7D13-48BD-9F27-F610D5345F4C}"/>
    <dgm:cxn modelId="{90810BE8-F170-42E1-955D-4DCB1D58FFCC}" type="presOf" srcId="{7C91866A-04F0-45D8-9E03-64351828F6FD}" destId="{1710E4F8-4008-4960-AB83-3A287BC98615}" srcOrd="0" destOrd="0" presId="urn:microsoft.com/office/officeart/2005/8/layout/radial6"/>
    <dgm:cxn modelId="{7EA65CFA-B2C8-49AD-9E43-495AE214D7B7}" type="presParOf" srcId="{AE29C406-5B2B-4F8B-AC11-4290265B1444}" destId="{9CDCA7EC-7CDA-42D3-8133-42EA6DE197BF}" srcOrd="0" destOrd="0" presId="urn:microsoft.com/office/officeart/2005/8/layout/radial6"/>
    <dgm:cxn modelId="{2E2D4B1F-15DB-47E2-A3E8-B027DBEF1A30}" type="presParOf" srcId="{AE29C406-5B2B-4F8B-AC11-4290265B1444}" destId="{E9352A68-B218-49F1-9353-1C9ADCA5AE77}" srcOrd="1" destOrd="0" presId="urn:microsoft.com/office/officeart/2005/8/layout/radial6"/>
    <dgm:cxn modelId="{EDDE2375-0E25-46E1-B2A2-579EAD61CC90}" type="presParOf" srcId="{AE29C406-5B2B-4F8B-AC11-4290265B1444}" destId="{FC43EDD3-3188-4740-9D2A-E5ADFCBE9546}" srcOrd="2" destOrd="0" presId="urn:microsoft.com/office/officeart/2005/8/layout/radial6"/>
    <dgm:cxn modelId="{3BBB3F7D-38CA-42E5-B3B2-D88383C01D5E}" type="presParOf" srcId="{AE29C406-5B2B-4F8B-AC11-4290265B1444}" destId="{1710E4F8-4008-4960-AB83-3A287BC98615}" srcOrd="3" destOrd="0" presId="urn:microsoft.com/office/officeart/2005/8/layout/radial6"/>
    <dgm:cxn modelId="{C4113F68-88A2-45B6-BCE6-10F8CC5F9911}" type="presParOf" srcId="{AE29C406-5B2B-4F8B-AC11-4290265B1444}" destId="{2F869CE3-B2F5-4616-901A-6D4014415A6E}" srcOrd="4" destOrd="0" presId="urn:microsoft.com/office/officeart/2005/8/layout/radial6"/>
    <dgm:cxn modelId="{72EF280F-4808-4D68-AD89-50D0DE6331C3}" type="presParOf" srcId="{AE29C406-5B2B-4F8B-AC11-4290265B1444}" destId="{D05BDDBE-4FC4-488D-A862-26EA3DC996CE}" srcOrd="5" destOrd="0" presId="urn:microsoft.com/office/officeart/2005/8/layout/radial6"/>
    <dgm:cxn modelId="{1EEE8C3C-587F-4109-B829-84BED0BC4D20}" type="presParOf" srcId="{AE29C406-5B2B-4F8B-AC11-4290265B1444}" destId="{686B7679-6E71-4FA2-B79F-1135254000B7}" srcOrd="6" destOrd="0" presId="urn:microsoft.com/office/officeart/2005/8/layout/radial6"/>
    <dgm:cxn modelId="{52612536-71D0-44D0-AE4F-38AD63AC577F}" type="presParOf" srcId="{AE29C406-5B2B-4F8B-AC11-4290265B1444}" destId="{28381F25-BB96-4DB1-8418-749027362951}" srcOrd="7" destOrd="0" presId="urn:microsoft.com/office/officeart/2005/8/layout/radial6"/>
    <dgm:cxn modelId="{829BF57A-5EAE-42A0-A3F3-82DE5FD7CDD8}" type="presParOf" srcId="{AE29C406-5B2B-4F8B-AC11-4290265B1444}" destId="{A233F3D7-B2A1-4472-8F48-04C6116D0D8F}" srcOrd="8" destOrd="0" presId="urn:microsoft.com/office/officeart/2005/8/layout/radial6"/>
    <dgm:cxn modelId="{8E725884-9987-44DB-8DF1-26CA0CB9427F}" type="presParOf" srcId="{AE29C406-5B2B-4F8B-AC11-4290265B1444}" destId="{B62E0783-0514-4334-970B-62E8A5796A4B}" srcOrd="9" destOrd="0" presId="urn:microsoft.com/office/officeart/2005/8/layout/radial6"/>
    <dgm:cxn modelId="{EC11EEDB-13A8-471C-A2E5-F71B16912810}" type="presParOf" srcId="{AE29C406-5B2B-4F8B-AC11-4290265B1444}" destId="{700DE206-9913-486D-A7E0-38C68B726E40}" srcOrd="10" destOrd="0" presId="urn:microsoft.com/office/officeart/2005/8/layout/radial6"/>
    <dgm:cxn modelId="{2D7929B1-6F77-45CA-8079-7F51BDBF5164}" type="presParOf" srcId="{AE29C406-5B2B-4F8B-AC11-4290265B1444}" destId="{7C759348-94E9-4AB3-9E08-ADFD40E048CB}" srcOrd="11" destOrd="0" presId="urn:microsoft.com/office/officeart/2005/8/layout/radial6"/>
    <dgm:cxn modelId="{55A92503-1A07-44A0-9F99-22F41E072D3F}" type="presParOf" srcId="{AE29C406-5B2B-4F8B-AC11-4290265B1444}" destId="{C503540B-C710-43F2-B94C-9A3617DC01F4}" srcOrd="12" destOrd="0" presId="urn:microsoft.com/office/officeart/2005/8/layout/radial6"/>
    <dgm:cxn modelId="{CEDD90A9-EE9E-43B3-A7CB-1834A6FD597D}" type="presParOf" srcId="{AE29C406-5B2B-4F8B-AC11-4290265B1444}" destId="{BC688F09-C9AE-47D4-8F70-A3D112B716FB}" srcOrd="13" destOrd="0" presId="urn:microsoft.com/office/officeart/2005/8/layout/radial6"/>
    <dgm:cxn modelId="{9424BB4C-42D5-4008-9500-A66CE504D67B}" type="presParOf" srcId="{AE29C406-5B2B-4F8B-AC11-4290265B1444}" destId="{D63E65DB-02B0-40D7-9C46-510D95FFB780}" srcOrd="14" destOrd="0" presId="urn:microsoft.com/office/officeart/2005/8/layout/radial6"/>
    <dgm:cxn modelId="{3CF559C0-BE2A-466D-8318-F1F9AA4EDD97}" type="presParOf" srcId="{AE29C406-5B2B-4F8B-AC11-4290265B1444}" destId="{0E3B823A-427E-42DA-B7C0-D79CB808DAC9}" srcOrd="15" destOrd="0" presId="urn:microsoft.com/office/officeart/2005/8/layout/radial6"/>
    <dgm:cxn modelId="{A7A4449A-1B29-4AA9-A1BB-126FC8C17DFE}" type="presParOf" srcId="{AE29C406-5B2B-4F8B-AC11-4290265B1444}" destId="{10A43B81-0E7A-4D78-82CC-CAA24D69499C}" srcOrd="16" destOrd="0" presId="urn:microsoft.com/office/officeart/2005/8/layout/radial6"/>
    <dgm:cxn modelId="{387AC020-DA50-4DA6-8A1D-55A30A6D24E0}" type="presParOf" srcId="{AE29C406-5B2B-4F8B-AC11-4290265B1444}" destId="{1398A621-D474-4A44-A935-EA786DC6B5EA}" srcOrd="17" destOrd="0" presId="urn:microsoft.com/office/officeart/2005/8/layout/radial6"/>
    <dgm:cxn modelId="{AD5908A5-E4F9-4A4B-A695-85DCB38C0983}" type="presParOf" srcId="{AE29C406-5B2B-4F8B-AC11-4290265B1444}" destId="{F8EDE3E2-9D3D-43BD-B3EE-DB47B3F2F57C}" srcOrd="18" destOrd="0" presId="urn:microsoft.com/office/officeart/2005/8/layout/radial6"/>
    <dgm:cxn modelId="{ADD7DA7A-0C2C-4005-BA0C-88840029C80F}" type="presParOf" srcId="{AE29C406-5B2B-4F8B-AC11-4290265B1444}" destId="{B4EA507E-7B2D-4213-A4C3-D1F4613FDCFB}" srcOrd="19" destOrd="0" presId="urn:microsoft.com/office/officeart/2005/8/layout/radial6"/>
    <dgm:cxn modelId="{53F5F320-BB4D-4F86-89DF-60585FC69F0A}" type="presParOf" srcId="{AE29C406-5B2B-4F8B-AC11-4290265B1444}" destId="{3EDE9A42-DAF4-46B3-80E9-56CB410499C9}" srcOrd="20" destOrd="0" presId="urn:microsoft.com/office/officeart/2005/8/layout/radial6"/>
    <dgm:cxn modelId="{40468191-2BD4-47D3-A047-152B4A9CAE73}" type="presParOf" srcId="{AE29C406-5B2B-4F8B-AC11-4290265B1444}" destId="{6B63F7EC-FDAB-42C8-85A1-2CDC0FA366E6}"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9D71A0-0600-4321-9420-5776C65F531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192792A2-301C-46B2-8A21-8D87EC4E5CBC}" type="pres">
      <dgm:prSet presAssocID="{789D71A0-0600-4321-9420-5776C65F5311}" presName="Name0" presStyleCnt="0">
        <dgm:presLayoutVars>
          <dgm:chMax val="7"/>
          <dgm:resizeHandles val="exact"/>
        </dgm:presLayoutVars>
      </dgm:prSet>
      <dgm:spPr/>
    </dgm:pt>
  </dgm:ptLst>
  <dgm:cxnLst>
    <dgm:cxn modelId="{A87583A1-17B0-4AE3-BD5A-39AC28EEC0DA}" type="presOf" srcId="{789D71A0-0600-4321-9420-5776C65F5311}" destId="{192792A2-301C-46B2-8A21-8D87EC4E5CBC}" srcOrd="0"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C84D9D-148D-4BA8-8024-332426AE95F3}" type="doc">
      <dgm:prSet loTypeId="urn:microsoft.com/office/officeart/2008/layout/CircularPictureCallout" loCatId="picture" qsTypeId="urn:microsoft.com/office/officeart/2005/8/quickstyle/3d1" qsCatId="3D" csTypeId="urn:microsoft.com/office/officeart/2005/8/colors/accent1_2" csCatId="accent1" phldr="1"/>
      <dgm:spPr/>
      <dgm:t>
        <a:bodyPr/>
        <a:lstStyle/>
        <a:p>
          <a:endParaRPr lang="en-US"/>
        </a:p>
      </dgm:t>
    </dgm:pt>
    <dgm:pt modelId="{AA2CDA85-3A7F-4798-A98E-6E9C61E2811F}">
      <dgm:prSet custT="1"/>
      <dgm:spPr/>
      <dgm:t>
        <a:bodyPr/>
        <a:lstStyle/>
        <a:p>
          <a:r>
            <a:rPr lang="en-US" sz="2800" dirty="0"/>
            <a:t>2% SOM, 12,000 ppm C</a:t>
          </a:r>
        </a:p>
      </dgm:t>
    </dgm:pt>
    <dgm:pt modelId="{ECF5A9AF-12DD-4068-9AC6-121BF1F4DB8C}" type="parTrans" cxnId="{E7419F20-81F8-442A-81D6-3948280570BA}">
      <dgm:prSet/>
      <dgm:spPr/>
      <dgm:t>
        <a:bodyPr/>
        <a:lstStyle/>
        <a:p>
          <a:endParaRPr lang="en-US"/>
        </a:p>
      </dgm:t>
    </dgm:pt>
    <dgm:pt modelId="{C247E3C1-1880-42E5-90DA-5C4CA8E219EF}" type="sibTrans" cxnId="{E7419F20-81F8-442A-81D6-3948280570BA}">
      <dgm:prSet/>
      <dgm:spPr>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dgm:spPr>
      <dgm:t>
        <a:bodyPr/>
        <a:lstStyle/>
        <a:p>
          <a:endParaRPr lang="en-US"/>
        </a:p>
      </dgm:t>
    </dgm:pt>
    <dgm:pt modelId="{B76DBBEE-64FD-4E14-B960-5F242604029B}">
      <dgm:prSet custT="1"/>
      <dgm:spPr/>
      <dgm:t>
        <a:bodyPr/>
        <a:lstStyle/>
        <a:p>
          <a:pPr algn="ctr"/>
          <a:r>
            <a:rPr lang="en-US" sz="1800" b="1" dirty="0"/>
            <a:t>100-1000 ppm C from water extract =  microbial food</a:t>
          </a:r>
        </a:p>
      </dgm:t>
    </dgm:pt>
    <dgm:pt modelId="{B665191F-C578-4840-AFCD-09FF78DCF221}" type="parTrans" cxnId="{316D4842-B1F4-45C9-A0A2-31EE63358415}">
      <dgm:prSet/>
      <dgm:spPr/>
      <dgm:t>
        <a:bodyPr/>
        <a:lstStyle/>
        <a:p>
          <a:endParaRPr lang="en-US"/>
        </a:p>
      </dgm:t>
    </dgm:pt>
    <dgm:pt modelId="{1C4FCE7F-CD6E-4DF8-8F0D-479446055F88}" type="sibTrans" cxnId="{316D4842-B1F4-45C9-A0A2-31EE63358415}">
      <dgm:prSet/>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n-US"/>
        </a:p>
      </dgm:t>
    </dgm:pt>
    <dgm:pt modelId="{B238723F-06DD-4D99-891F-4DCAFFE29D88}" type="pres">
      <dgm:prSet presAssocID="{A9C84D9D-148D-4BA8-8024-332426AE95F3}" presName="Name0" presStyleCnt="0">
        <dgm:presLayoutVars>
          <dgm:chMax val="7"/>
          <dgm:chPref val="7"/>
          <dgm:dir/>
        </dgm:presLayoutVars>
      </dgm:prSet>
      <dgm:spPr/>
    </dgm:pt>
    <dgm:pt modelId="{40AB4DDC-5325-41B4-88B9-87559E4887B0}" type="pres">
      <dgm:prSet presAssocID="{A9C84D9D-148D-4BA8-8024-332426AE95F3}" presName="Name1" presStyleCnt="0"/>
      <dgm:spPr/>
    </dgm:pt>
    <dgm:pt modelId="{AE613096-25B1-4166-A350-E3385B0CDA88}" type="pres">
      <dgm:prSet presAssocID="{C247E3C1-1880-42E5-90DA-5C4CA8E219EF}" presName="picture_1" presStyleCnt="0"/>
      <dgm:spPr/>
    </dgm:pt>
    <dgm:pt modelId="{FBBA279D-7F1F-498C-9FB7-83ECEF83ABDD}" type="pres">
      <dgm:prSet presAssocID="{C247E3C1-1880-42E5-90DA-5C4CA8E219EF}" presName="pictureRepeatNode" presStyleLbl="alignImgPlace1" presStyleIdx="0" presStyleCnt="2" custLinFactNeighborX="49981" custLinFactNeighborY="3571"/>
      <dgm:spPr/>
    </dgm:pt>
    <dgm:pt modelId="{CA601D56-C943-440B-B01A-67E12BBD7B29}" type="pres">
      <dgm:prSet presAssocID="{AA2CDA85-3A7F-4798-A98E-6E9C61E2811F}" presName="text_1" presStyleLbl="node1" presStyleIdx="0" presStyleCnt="0" custLinFactY="-50087" custLinFactNeighborX="66711" custLinFactNeighborY="-100000">
        <dgm:presLayoutVars>
          <dgm:bulletEnabled val="1"/>
        </dgm:presLayoutVars>
      </dgm:prSet>
      <dgm:spPr/>
    </dgm:pt>
    <dgm:pt modelId="{07F52A55-4D20-4157-B68E-2E327682A830}" type="pres">
      <dgm:prSet presAssocID="{1C4FCE7F-CD6E-4DF8-8F0D-479446055F88}" presName="picture_2" presStyleCnt="0"/>
      <dgm:spPr/>
    </dgm:pt>
    <dgm:pt modelId="{84F31FCA-6C96-4AE8-97A3-EB76601517F5}" type="pres">
      <dgm:prSet presAssocID="{1C4FCE7F-CD6E-4DF8-8F0D-479446055F88}" presName="pictureRepeatNode" presStyleLbl="alignImgPlace1" presStyleIdx="1" presStyleCnt="2" custScaleX="64286" custScaleY="64286" custLinFactNeighborX="-22873" custLinFactNeighborY="57784"/>
      <dgm:spPr/>
    </dgm:pt>
    <dgm:pt modelId="{BAF939AC-DFD0-464C-8311-3F4A00633141}" type="pres">
      <dgm:prSet presAssocID="{B76DBBEE-64FD-4E14-B960-5F242604029B}" presName="line_2" presStyleLbl="parChTrans1D1" presStyleIdx="0" presStyleCnt="1"/>
      <dgm:spPr/>
    </dgm:pt>
    <dgm:pt modelId="{3B1D7F5D-EBAC-4D0B-B4FF-5D9F66B9D444}" type="pres">
      <dgm:prSet presAssocID="{B76DBBEE-64FD-4E14-B960-5F242604029B}" presName="textparent_2" presStyleLbl="node1" presStyleIdx="0" presStyleCnt="0"/>
      <dgm:spPr/>
    </dgm:pt>
    <dgm:pt modelId="{594DA524-39A4-4AEB-AC75-AAE04B44AC8E}" type="pres">
      <dgm:prSet presAssocID="{B76DBBEE-64FD-4E14-B960-5F242604029B}" presName="text_2" presStyleLbl="revTx" presStyleIdx="0" presStyleCnt="1" custScaleX="2000000" custScaleY="45055" custLinFactX="-700000" custLinFactNeighborX="-799578" custLinFactNeighborY="58425">
        <dgm:presLayoutVars>
          <dgm:bulletEnabled val="1"/>
        </dgm:presLayoutVars>
      </dgm:prSet>
      <dgm:spPr/>
    </dgm:pt>
  </dgm:ptLst>
  <dgm:cxnLst>
    <dgm:cxn modelId="{6193D210-F1B6-458E-9385-0E1B005A975B}" type="presOf" srcId="{A9C84D9D-148D-4BA8-8024-332426AE95F3}" destId="{B238723F-06DD-4D99-891F-4DCAFFE29D88}" srcOrd="0" destOrd="0" presId="urn:microsoft.com/office/officeart/2008/layout/CircularPictureCallout"/>
    <dgm:cxn modelId="{E7419F20-81F8-442A-81D6-3948280570BA}" srcId="{A9C84D9D-148D-4BA8-8024-332426AE95F3}" destId="{AA2CDA85-3A7F-4798-A98E-6E9C61E2811F}" srcOrd="0" destOrd="0" parTransId="{ECF5A9AF-12DD-4068-9AC6-121BF1F4DB8C}" sibTransId="{C247E3C1-1880-42E5-90DA-5C4CA8E219EF}"/>
    <dgm:cxn modelId="{316D4842-B1F4-45C9-A0A2-31EE63358415}" srcId="{A9C84D9D-148D-4BA8-8024-332426AE95F3}" destId="{B76DBBEE-64FD-4E14-B960-5F242604029B}" srcOrd="1" destOrd="0" parTransId="{B665191F-C578-4840-AFCD-09FF78DCF221}" sibTransId="{1C4FCE7F-CD6E-4DF8-8F0D-479446055F88}"/>
    <dgm:cxn modelId="{1F762C5F-D523-4DB3-9998-B02B50081A0F}" type="presOf" srcId="{1C4FCE7F-CD6E-4DF8-8F0D-479446055F88}" destId="{84F31FCA-6C96-4AE8-97A3-EB76601517F5}" srcOrd="0" destOrd="0" presId="urn:microsoft.com/office/officeart/2008/layout/CircularPictureCallout"/>
    <dgm:cxn modelId="{CB864C6A-26EF-4A8C-B363-4FD4F3840926}" type="presOf" srcId="{B76DBBEE-64FD-4E14-B960-5F242604029B}" destId="{594DA524-39A4-4AEB-AC75-AAE04B44AC8E}" srcOrd="0" destOrd="0" presId="urn:microsoft.com/office/officeart/2008/layout/CircularPictureCallout"/>
    <dgm:cxn modelId="{082FD59D-0615-4D57-80E9-13DA75F6D7D5}" type="presOf" srcId="{AA2CDA85-3A7F-4798-A98E-6E9C61E2811F}" destId="{CA601D56-C943-440B-B01A-67E12BBD7B29}" srcOrd="0" destOrd="0" presId="urn:microsoft.com/office/officeart/2008/layout/CircularPictureCallout"/>
    <dgm:cxn modelId="{C3B6A5A1-ABA7-4E6B-8510-85E7B5DDA8DD}" type="presOf" srcId="{C247E3C1-1880-42E5-90DA-5C4CA8E219EF}" destId="{FBBA279D-7F1F-498C-9FB7-83ECEF83ABDD}" srcOrd="0" destOrd="0" presId="urn:microsoft.com/office/officeart/2008/layout/CircularPictureCallout"/>
    <dgm:cxn modelId="{B99B6C39-8CF5-47EE-B615-F2781F4B3ECE}" type="presParOf" srcId="{B238723F-06DD-4D99-891F-4DCAFFE29D88}" destId="{40AB4DDC-5325-41B4-88B9-87559E4887B0}" srcOrd="0" destOrd="0" presId="urn:microsoft.com/office/officeart/2008/layout/CircularPictureCallout"/>
    <dgm:cxn modelId="{13F17001-FB32-49F0-912E-A5C07E080090}" type="presParOf" srcId="{40AB4DDC-5325-41B4-88B9-87559E4887B0}" destId="{AE613096-25B1-4166-A350-E3385B0CDA88}" srcOrd="0" destOrd="0" presId="urn:microsoft.com/office/officeart/2008/layout/CircularPictureCallout"/>
    <dgm:cxn modelId="{9A05BAA4-2F13-4288-A7AA-ECF27A43063E}" type="presParOf" srcId="{AE613096-25B1-4166-A350-E3385B0CDA88}" destId="{FBBA279D-7F1F-498C-9FB7-83ECEF83ABDD}" srcOrd="0" destOrd="0" presId="urn:microsoft.com/office/officeart/2008/layout/CircularPictureCallout"/>
    <dgm:cxn modelId="{6241541E-D14A-4DDB-9ABC-C1B7D34790C5}" type="presParOf" srcId="{40AB4DDC-5325-41B4-88B9-87559E4887B0}" destId="{CA601D56-C943-440B-B01A-67E12BBD7B29}" srcOrd="1" destOrd="0" presId="urn:microsoft.com/office/officeart/2008/layout/CircularPictureCallout"/>
    <dgm:cxn modelId="{3C784DFB-8DA6-46D2-961D-C1CA47D41046}" type="presParOf" srcId="{40AB4DDC-5325-41B4-88B9-87559E4887B0}" destId="{07F52A55-4D20-4157-B68E-2E327682A830}" srcOrd="2" destOrd="0" presId="urn:microsoft.com/office/officeart/2008/layout/CircularPictureCallout"/>
    <dgm:cxn modelId="{52FC7981-342C-4627-8E70-D3F27894A3F9}" type="presParOf" srcId="{07F52A55-4D20-4157-B68E-2E327682A830}" destId="{84F31FCA-6C96-4AE8-97A3-EB76601517F5}" srcOrd="0" destOrd="0" presId="urn:microsoft.com/office/officeart/2008/layout/CircularPictureCallout"/>
    <dgm:cxn modelId="{FECABD40-52D9-4877-A236-2F11F64F6244}" type="presParOf" srcId="{40AB4DDC-5325-41B4-88B9-87559E4887B0}" destId="{BAF939AC-DFD0-464C-8311-3F4A00633141}" srcOrd="3" destOrd="0" presId="urn:microsoft.com/office/officeart/2008/layout/CircularPictureCallout"/>
    <dgm:cxn modelId="{BF58E662-EB56-410C-B1A2-A9B25816FC31}" type="presParOf" srcId="{40AB4DDC-5325-41B4-88B9-87559E4887B0}" destId="{3B1D7F5D-EBAC-4D0B-B4FF-5D9F66B9D444}" srcOrd="4" destOrd="0" presId="urn:microsoft.com/office/officeart/2008/layout/CircularPictureCallout"/>
    <dgm:cxn modelId="{35D3A5E6-3792-4C59-B044-D95A4C2A8206}" type="presParOf" srcId="{3B1D7F5D-EBAC-4D0B-B4FF-5D9F66B9D444}" destId="{594DA524-39A4-4AEB-AC75-AAE04B44AC8E}" srcOrd="0"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B49DDE-E126-46E0-928E-A4D3051D21F0}" type="doc">
      <dgm:prSet loTypeId="urn:microsoft.com/office/officeart/2008/layout/AscendingPictureAccentProcess" loCatId="process" qsTypeId="urn:microsoft.com/office/officeart/2005/8/quickstyle/3d2" qsCatId="3D" csTypeId="urn:microsoft.com/office/officeart/2005/8/colors/colorful3" csCatId="colorful" phldr="1"/>
      <dgm:spPr/>
      <dgm:t>
        <a:bodyPr/>
        <a:lstStyle/>
        <a:p>
          <a:endParaRPr lang="en-US"/>
        </a:p>
      </dgm:t>
    </dgm:pt>
    <dgm:pt modelId="{2FD8B471-498A-4569-AB01-050EEA8044CB}">
      <dgm:prSet phldrT="[Text]"/>
      <dgm:spPr/>
      <dgm:t>
        <a:bodyPr/>
        <a:lstStyle/>
        <a:p>
          <a:r>
            <a:rPr lang="en-US" dirty="0"/>
            <a:t>Cover Crops</a:t>
          </a:r>
        </a:p>
      </dgm:t>
    </dgm:pt>
    <dgm:pt modelId="{CAC172F4-51B8-4C54-B3EB-FA8CFC52CA57}" type="parTrans" cxnId="{5B99BCB4-9305-451C-8A24-350DBBD31AC4}">
      <dgm:prSet/>
      <dgm:spPr/>
      <dgm:t>
        <a:bodyPr/>
        <a:lstStyle/>
        <a:p>
          <a:endParaRPr lang="en-US"/>
        </a:p>
      </dgm:t>
    </dgm:pt>
    <dgm:pt modelId="{6A4B3073-F0D2-4FF5-BFE2-40F26CADCAB4}" type="sibTrans" cxnId="{5B99BCB4-9305-451C-8A24-350DBBD31AC4}">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D0E60440-CE7A-4333-9983-3DCBA0A20080}">
      <dgm:prSet/>
      <dgm:spPr/>
      <dgm:t>
        <a:bodyPr/>
        <a:lstStyle/>
        <a:p>
          <a:r>
            <a:rPr lang="en-US" dirty="0"/>
            <a:t>Increase Nutrient Cycling</a:t>
          </a:r>
        </a:p>
      </dgm:t>
    </dgm:pt>
    <dgm:pt modelId="{B76A3067-D922-4E5F-930D-E3576E94979C}" type="parTrans" cxnId="{0283A062-E29E-4360-96CF-F33094F99DBB}">
      <dgm:prSet/>
      <dgm:spPr/>
      <dgm:t>
        <a:bodyPr/>
        <a:lstStyle/>
        <a:p>
          <a:endParaRPr lang="en-US"/>
        </a:p>
      </dgm:t>
    </dgm:pt>
    <dgm:pt modelId="{28F0FF9B-45B5-4776-A8F1-6D8FC0CF8E01}" type="sibTrans" cxnId="{0283A062-E29E-4360-96CF-F33094F99DBB}">
      <dgm:prSet/>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n-US"/>
        </a:p>
      </dgm:t>
    </dgm:pt>
    <dgm:pt modelId="{18BE879E-7498-46CB-931F-9441F0D2632B}">
      <dgm:prSet/>
      <dgm:spPr/>
      <dgm:t>
        <a:bodyPr/>
        <a:lstStyle/>
        <a:p>
          <a:r>
            <a:rPr lang="en-US" dirty="0"/>
            <a:t>Increase Water Conservation</a:t>
          </a:r>
        </a:p>
      </dgm:t>
    </dgm:pt>
    <dgm:pt modelId="{2A59367B-E647-480B-825B-1E9334333D73}" type="parTrans" cxnId="{E441C45E-C65D-4A9E-91F5-6F6E7E6290A6}">
      <dgm:prSet/>
      <dgm:spPr/>
      <dgm:t>
        <a:bodyPr/>
        <a:lstStyle/>
        <a:p>
          <a:endParaRPr lang="en-US"/>
        </a:p>
      </dgm:t>
    </dgm:pt>
    <dgm:pt modelId="{8A2B1107-7C25-4F62-8F44-90462FB0B30F}" type="sibTrans" cxnId="{E441C45E-C65D-4A9E-91F5-6F6E7E6290A6}">
      <dgm:prSet/>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en-US"/>
        </a:p>
      </dgm:t>
    </dgm:pt>
    <dgm:pt modelId="{1D37496B-D950-4BEA-9CB0-481776847A69}">
      <dgm:prSet/>
      <dgm:spPr/>
      <dgm:t>
        <a:bodyPr/>
        <a:lstStyle/>
        <a:p>
          <a:r>
            <a:rPr lang="en-US" dirty="0"/>
            <a:t>Increase Organic Matter</a:t>
          </a:r>
        </a:p>
      </dgm:t>
    </dgm:pt>
    <dgm:pt modelId="{F44E62C1-0531-4D10-A685-060B9415F4F1}" type="parTrans" cxnId="{1E845CFE-9F22-4BEB-80B0-E054551E5E17}">
      <dgm:prSet/>
      <dgm:spPr/>
      <dgm:t>
        <a:bodyPr/>
        <a:lstStyle/>
        <a:p>
          <a:endParaRPr lang="en-US"/>
        </a:p>
      </dgm:t>
    </dgm:pt>
    <dgm:pt modelId="{3949B66A-85F2-4BCA-A975-E807F0A190B8}" type="sibTrans" cxnId="{1E845CFE-9F22-4BEB-80B0-E054551E5E17}">
      <dgm:prSet/>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t>
        <a:bodyPr/>
        <a:lstStyle/>
        <a:p>
          <a:endParaRPr lang="en-US"/>
        </a:p>
      </dgm:t>
    </dgm:pt>
    <dgm:pt modelId="{8F8AB82D-B992-4DCC-A022-653CC18E91DB}" type="pres">
      <dgm:prSet presAssocID="{BFB49DDE-E126-46E0-928E-A4D3051D21F0}" presName="Name0" presStyleCnt="0">
        <dgm:presLayoutVars>
          <dgm:chMax val="7"/>
          <dgm:chPref val="7"/>
          <dgm:dir/>
        </dgm:presLayoutVars>
      </dgm:prSet>
      <dgm:spPr/>
    </dgm:pt>
    <dgm:pt modelId="{D3DD1DE0-B20F-4D7B-8F6C-B1595220F8EA}" type="pres">
      <dgm:prSet presAssocID="{BFB49DDE-E126-46E0-928E-A4D3051D21F0}" presName="dot1" presStyleLbl="alignNode1" presStyleIdx="0" presStyleCnt="13"/>
      <dgm:spPr/>
    </dgm:pt>
    <dgm:pt modelId="{A3A9C8A3-8F4A-449B-A7C8-3DC63747C024}" type="pres">
      <dgm:prSet presAssocID="{BFB49DDE-E126-46E0-928E-A4D3051D21F0}" presName="dot2" presStyleLbl="alignNode1" presStyleIdx="1" presStyleCnt="13"/>
      <dgm:spPr/>
    </dgm:pt>
    <dgm:pt modelId="{EE5DD8A6-1A8F-451B-AF73-3184270C74F0}" type="pres">
      <dgm:prSet presAssocID="{BFB49DDE-E126-46E0-928E-A4D3051D21F0}" presName="dot3" presStyleLbl="alignNode1" presStyleIdx="2" presStyleCnt="13"/>
      <dgm:spPr/>
    </dgm:pt>
    <dgm:pt modelId="{865AFF8E-E680-4B09-BFD7-245E2931C206}" type="pres">
      <dgm:prSet presAssocID="{BFB49DDE-E126-46E0-928E-A4D3051D21F0}" presName="dot4" presStyleLbl="alignNode1" presStyleIdx="3" presStyleCnt="13"/>
      <dgm:spPr/>
    </dgm:pt>
    <dgm:pt modelId="{0823C120-D1EA-43FE-89A7-5A9C79DCADC4}" type="pres">
      <dgm:prSet presAssocID="{BFB49DDE-E126-46E0-928E-A4D3051D21F0}" presName="dot5" presStyleLbl="alignNode1" presStyleIdx="4" presStyleCnt="13"/>
      <dgm:spPr/>
    </dgm:pt>
    <dgm:pt modelId="{17D4D405-A431-448B-8D0A-21A996C82F9B}" type="pres">
      <dgm:prSet presAssocID="{BFB49DDE-E126-46E0-928E-A4D3051D21F0}" presName="dot6" presStyleLbl="alignNode1" presStyleIdx="5" presStyleCnt="13"/>
      <dgm:spPr/>
    </dgm:pt>
    <dgm:pt modelId="{3CA75B5C-FE41-43E6-B18A-890C246E1D0A}" type="pres">
      <dgm:prSet presAssocID="{BFB49DDE-E126-46E0-928E-A4D3051D21F0}" presName="dotArrow1" presStyleLbl="alignNode1" presStyleIdx="6" presStyleCnt="13"/>
      <dgm:spPr/>
    </dgm:pt>
    <dgm:pt modelId="{CDA1637F-8F4B-40C6-A5B2-413AF25A8910}" type="pres">
      <dgm:prSet presAssocID="{BFB49DDE-E126-46E0-928E-A4D3051D21F0}" presName="dotArrow2" presStyleLbl="alignNode1" presStyleIdx="7" presStyleCnt="13"/>
      <dgm:spPr/>
    </dgm:pt>
    <dgm:pt modelId="{36235F42-3127-4F0C-A96F-4A60707AC4E2}" type="pres">
      <dgm:prSet presAssocID="{BFB49DDE-E126-46E0-928E-A4D3051D21F0}" presName="dotArrow3" presStyleLbl="alignNode1" presStyleIdx="8" presStyleCnt="13"/>
      <dgm:spPr/>
    </dgm:pt>
    <dgm:pt modelId="{22BAC305-3E59-470D-ADB3-41D84FC03020}" type="pres">
      <dgm:prSet presAssocID="{BFB49DDE-E126-46E0-928E-A4D3051D21F0}" presName="dotArrow4" presStyleLbl="alignNode1" presStyleIdx="9" presStyleCnt="13"/>
      <dgm:spPr/>
    </dgm:pt>
    <dgm:pt modelId="{9B6DB7B8-C332-4305-86C9-CC0C920080B0}" type="pres">
      <dgm:prSet presAssocID="{BFB49DDE-E126-46E0-928E-A4D3051D21F0}" presName="dotArrow5" presStyleLbl="alignNode1" presStyleIdx="10" presStyleCnt="13"/>
      <dgm:spPr/>
    </dgm:pt>
    <dgm:pt modelId="{D54EAC0D-DD2C-4571-9FCD-7188A3282799}" type="pres">
      <dgm:prSet presAssocID="{BFB49DDE-E126-46E0-928E-A4D3051D21F0}" presName="dotArrow6" presStyleLbl="alignNode1" presStyleIdx="11" presStyleCnt="13"/>
      <dgm:spPr/>
    </dgm:pt>
    <dgm:pt modelId="{D89E20AA-F118-4CA4-B293-8E8ED5D6E238}" type="pres">
      <dgm:prSet presAssocID="{BFB49DDE-E126-46E0-928E-A4D3051D21F0}" presName="dotArrow7" presStyleLbl="alignNode1" presStyleIdx="12" presStyleCnt="13"/>
      <dgm:spPr/>
    </dgm:pt>
    <dgm:pt modelId="{69624795-4096-4D27-816A-F6C59EAFDE2E}" type="pres">
      <dgm:prSet presAssocID="{2FD8B471-498A-4569-AB01-050EEA8044CB}" presName="parTx1" presStyleLbl="node1" presStyleIdx="0" presStyleCnt="4"/>
      <dgm:spPr/>
    </dgm:pt>
    <dgm:pt modelId="{8092008D-DCCB-4454-AFAA-E84E16F6EE13}" type="pres">
      <dgm:prSet presAssocID="{6A4B3073-F0D2-4FF5-BFE2-40F26CADCAB4}" presName="picture1" presStyleCnt="0"/>
      <dgm:spPr/>
    </dgm:pt>
    <dgm:pt modelId="{11FBF0D9-D67D-4744-BED6-873E81B8AC96}" type="pres">
      <dgm:prSet presAssocID="{6A4B3073-F0D2-4FF5-BFE2-40F26CADCAB4}" presName="imageRepeatNode" presStyleLbl="fgImgPlace1" presStyleIdx="0" presStyleCnt="4"/>
      <dgm:spPr/>
    </dgm:pt>
    <dgm:pt modelId="{E85BC3E0-5788-4F5B-97A8-970CF91C8CC5}" type="pres">
      <dgm:prSet presAssocID="{D0E60440-CE7A-4333-9983-3DCBA0A20080}" presName="parTx2" presStyleLbl="node1" presStyleIdx="1" presStyleCnt="4"/>
      <dgm:spPr/>
    </dgm:pt>
    <dgm:pt modelId="{1A5D941B-182A-4EFE-9D0A-3B95709B7256}" type="pres">
      <dgm:prSet presAssocID="{28F0FF9B-45B5-4776-A8F1-6D8FC0CF8E01}" presName="picture2" presStyleCnt="0"/>
      <dgm:spPr/>
    </dgm:pt>
    <dgm:pt modelId="{66BBBD71-62EC-4F87-A114-FC31C05D5DA8}" type="pres">
      <dgm:prSet presAssocID="{28F0FF9B-45B5-4776-A8F1-6D8FC0CF8E01}" presName="imageRepeatNode" presStyleLbl="fgImgPlace1" presStyleIdx="1" presStyleCnt="4" custLinFactNeighborX="5830" custLinFactNeighborY="-7075"/>
      <dgm:spPr/>
    </dgm:pt>
    <dgm:pt modelId="{D2BBCDFF-CD63-4C75-A874-BECD6B7F626D}" type="pres">
      <dgm:prSet presAssocID="{18BE879E-7498-46CB-931F-9441F0D2632B}" presName="parTx3" presStyleLbl="node1" presStyleIdx="2" presStyleCnt="4"/>
      <dgm:spPr/>
    </dgm:pt>
    <dgm:pt modelId="{442F65A9-1219-41B9-BC91-73185B3B6C53}" type="pres">
      <dgm:prSet presAssocID="{8A2B1107-7C25-4F62-8F44-90462FB0B30F}" presName="picture3" presStyleCnt="0"/>
      <dgm:spPr/>
    </dgm:pt>
    <dgm:pt modelId="{775B0B0B-5B36-431F-8C02-A4C35863D0D7}" type="pres">
      <dgm:prSet presAssocID="{8A2B1107-7C25-4F62-8F44-90462FB0B30F}" presName="imageRepeatNode" presStyleLbl="fgImgPlace1" presStyleIdx="2" presStyleCnt="4"/>
      <dgm:spPr/>
    </dgm:pt>
    <dgm:pt modelId="{51786A26-2C8E-433A-AD76-39D636C9FCD2}" type="pres">
      <dgm:prSet presAssocID="{1D37496B-D950-4BEA-9CB0-481776847A69}" presName="parTx4" presStyleLbl="node1" presStyleIdx="3" presStyleCnt="4"/>
      <dgm:spPr/>
    </dgm:pt>
    <dgm:pt modelId="{958606CD-1B52-4D43-84C3-E3597B5ECB1A}" type="pres">
      <dgm:prSet presAssocID="{3949B66A-85F2-4BCA-A975-E807F0A190B8}" presName="picture4" presStyleCnt="0"/>
      <dgm:spPr/>
    </dgm:pt>
    <dgm:pt modelId="{3CE10056-76A5-494D-9A13-53CB52BB0E51}" type="pres">
      <dgm:prSet presAssocID="{3949B66A-85F2-4BCA-A975-E807F0A190B8}" presName="imageRepeatNode" presStyleLbl="fgImgPlace1" presStyleIdx="3" presStyleCnt="4"/>
      <dgm:spPr/>
    </dgm:pt>
  </dgm:ptLst>
  <dgm:cxnLst>
    <dgm:cxn modelId="{D30ECE0C-71BD-4C0A-A974-A357BC496C9F}" type="presOf" srcId="{1D37496B-D950-4BEA-9CB0-481776847A69}" destId="{51786A26-2C8E-433A-AD76-39D636C9FCD2}" srcOrd="0" destOrd="0" presId="urn:microsoft.com/office/officeart/2008/layout/AscendingPictureAccentProcess"/>
    <dgm:cxn modelId="{2E2A6131-B531-467C-9660-0103FC722CF4}" type="presOf" srcId="{3949B66A-85F2-4BCA-A975-E807F0A190B8}" destId="{3CE10056-76A5-494D-9A13-53CB52BB0E51}" srcOrd="0" destOrd="0" presId="urn:microsoft.com/office/officeart/2008/layout/AscendingPictureAccentProcess"/>
    <dgm:cxn modelId="{C0042B54-9B30-440A-9BD1-2D9F8A692D05}" type="presOf" srcId="{D0E60440-CE7A-4333-9983-3DCBA0A20080}" destId="{E85BC3E0-5788-4F5B-97A8-970CF91C8CC5}" srcOrd="0" destOrd="0" presId="urn:microsoft.com/office/officeart/2008/layout/AscendingPictureAccentProcess"/>
    <dgm:cxn modelId="{A61B6055-9A0F-4029-9E22-E2F7DD5E12BA}" type="presOf" srcId="{2FD8B471-498A-4569-AB01-050EEA8044CB}" destId="{69624795-4096-4D27-816A-F6C59EAFDE2E}" srcOrd="0" destOrd="0" presId="urn:microsoft.com/office/officeart/2008/layout/AscendingPictureAccentProcess"/>
    <dgm:cxn modelId="{E441C45E-C65D-4A9E-91F5-6F6E7E6290A6}" srcId="{BFB49DDE-E126-46E0-928E-A4D3051D21F0}" destId="{18BE879E-7498-46CB-931F-9441F0D2632B}" srcOrd="2" destOrd="0" parTransId="{2A59367B-E647-480B-825B-1E9334333D73}" sibTransId="{8A2B1107-7C25-4F62-8F44-90462FB0B30F}"/>
    <dgm:cxn modelId="{0283A062-E29E-4360-96CF-F33094F99DBB}" srcId="{BFB49DDE-E126-46E0-928E-A4D3051D21F0}" destId="{D0E60440-CE7A-4333-9983-3DCBA0A20080}" srcOrd="1" destOrd="0" parTransId="{B76A3067-D922-4E5F-930D-E3576E94979C}" sibTransId="{28F0FF9B-45B5-4776-A8F1-6D8FC0CF8E01}"/>
    <dgm:cxn modelId="{DA10926A-BA1F-4E69-B225-86A901D09132}" type="presOf" srcId="{28F0FF9B-45B5-4776-A8F1-6D8FC0CF8E01}" destId="{66BBBD71-62EC-4F87-A114-FC31C05D5DA8}" srcOrd="0" destOrd="0" presId="urn:microsoft.com/office/officeart/2008/layout/AscendingPictureAccentProcess"/>
    <dgm:cxn modelId="{FB6A4382-A2EF-4E26-8240-B58106D39C94}" type="presOf" srcId="{8A2B1107-7C25-4F62-8F44-90462FB0B30F}" destId="{775B0B0B-5B36-431F-8C02-A4C35863D0D7}" srcOrd="0" destOrd="0" presId="urn:microsoft.com/office/officeart/2008/layout/AscendingPictureAccentProcess"/>
    <dgm:cxn modelId="{8B8DE684-9349-4FC9-86B7-A3C726386096}" type="presOf" srcId="{6A4B3073-F0D2-4FF5-BFE2-40F26CADCAB4}" destId="{11FBF0D9-D67D-4744-BED6-873E81B8AC96}" srcOrd="0" destOrd="0" presId="urn:microsoft.com/office/officeart/2008/layout/AscendingPictureAccentProcess"/>
    <dgm:cxn modelId="{5B99BCB4-9305-451C-8A24-350DBBD31AC4}" srcId="{BFB49DDE-E126-46E0-928E-A4D3051D21F0}" destId="{2FD8B471-498A-4569-AB01-050EEA8044CB}" srcOrd="0" destOrd="0" parTransId="{CAC172F4-51B8-4C54-B3EB-FA8CFC52CA57}" sibTransId="{6A4B3073-F0D2-4FF5-BFE2-40F26CADCAB4}"/>
    <dgm:cxn modelId="{E57AFCBA-7DB4-45EB-AD4A-5E38E66E33C9}" type="presOf" srcId="{18BE879E-7498-46CB-931F-9441F0D2632B}" destId="{D2BBCDFF-CD63-4C75-A874-BECD6B7F626D}" srcOrd="0" destOrd="0" presId="urn:microsoft.com/office/officeart/2008/layout/AscendingPictureAccentProcess"/>
    <dgm:cxn modelId="{C4338CEB-ADEC-4FAF-A859-C9610373B785}" type="presOf" srcId="{BFB49DDE-E126-46E0-928E-A4D3051D21F0}" destId="{8F8AB82D-B992-4DCC-A022-653CC18E91DB}" srcOrd="0" destOrd="0" presId="urn:microsoft.com/office/officeart/2008/layout/AscendingPictureAccentProcess"/>
    <dgm:cxn modelId="{1E845CFE-9F22-4BEB-80B0-E054551E5E17}" srcId="{BFB49DDE-E126-46E0-928E-A4D3051D21F0}" destId="{1D37496B-D950-4BEA-9CB0-481776847A69}" srcOrd="3" destOrd="0" parTransId="{F44E62C1-0531-4D10-A685-060B9415F4F1}" sibTransId="{3949B66A-85F2-4BCA-A975-E807F0A190B8}"/>
    <dgm:cxn modelId="{F08DC36C-B095-4AB8-A11D-0FBE3771BAF0}" type="presParOf" srcId="{8F8AB82D-B992-4DCC-A022-653CC18E91DB}" destId="{D3DD1DE0-B20F-4D7B-8F6C-B1595220F8EA}" srcOrd="0" destOrd="0" presId="urn:microsoft.com/office/officeart/2008/layout/AscendingPictureAccentProcess"/>
    <dgm:cxn modelId="{A9D72D6A-77AA-4610-B19F-FD68230C5060}" type="presParOf" srcId="{8F8AB82D-B992-4DCC-A022-653CC18E91DB}" destId="{A3A9C8A3-8F4A-449B-A7C8-3DC63747C024}" srcOrd="1" destOrd="0" presId="urn:microsoft.com/office/officeart/2008/layout/AscendingPictureAccentProcess"/>
    <dgm:cxn modelId="{04018DA8-1122-414A-B8E2-643AB00D6390}" type="presParOf" srcId="{8F8AB82D-B992-4DCC-A022-653CC18E91DB}" destId="{EE5DD8A6-1A8F-451B-AF73-3184270C74F0}" srcOrd="2" destOrd="0" presId="urn:microsoft.com/office/officeart/2008/layout/AscendingPictureAccentProcess"/>
    <dgm:cxn modelId="{815AC2E3-3593-411B-9499-344148752DB7}" type="presParOf" srcId="{8F8AB82D-B992-4DCC-A022-653CC18E91DB}" destId="{865AFF8E-E680-4B09-BFD7-245E2931C206}" srcOrd="3" destOrd="0" presId="urn:microsoft.com/office/officeart/2008/layout/AscendingPictureAccentProcess"/>
    <dgm:cxn modelId="{529948F5-B3EB-499A-8E9B-0BF3D824E8C4}" type="presParOf" srcId="{8F8AB82D-B992-4DCC-A022-653CC18E91DB}" destId="{0823C120-D1EA-43FE-89A7-5A9C79DCADC4}" srcOrd="4" destOrd="0" presId="urn:microsoft.com/office/officeart/2008/layout/AscendingPictureAccentProcess"/>
    <dgm:cxn modelId="{6B4559C5-D75B-4D4D-AA06-05DEC7EAFC9C}" type="presParOf" srcId="{8F8AB82D-B992-4DCC-A022-653CC18E91DB}" destId="{17D4D405-A431-448B-8D0A-21A996C82F9B}" srcOrd="5" destOrd="0" presId="urn:microsoft.com/office/officeart/2008/layout/AscendingPictureAccentProcess"/>
    <dgm:cxn modelId="{B067E63A-758E-44BD-9040-1FF3F03F72C1}" type="presParOf" srcId="{8F8AB82D-B992-4DCC-A022-653CC18E91DB}" destId="{3CA75B5C-FE41-43E6-B18A-890C246E1D0A}" srcOrd="6" destOrd="0" presId="urn:microsoft.com/office/officeart/2008/layout/AscendingPictureAccentProcess"/>
    <dgm:cxn modelId="{3C7BCCE1-FD2E-41C2-B163-5AAB58F051DA}" type="presParOf" srcId="{8F8AB82D-B992-4DCC-A022-653CC18E91DB}" destId="{CDA1637F-8F4B-40C6-A5B2-413AF25A8910}" srcOrd="7" destOrd="0" presId="urn:microsoft.com/office/officeart/2008/layout/AscendingPictureAccentProcess"/>
    <dgm:cxn modelId="{1959BBC0-DF2E-4AD3-ACAA-CBD6F00CD62B}" type="presParOf" srcId="{8F8AB82D-B992-4DCC-A022-653CC18E91DB}" destId="{36235F42-3127-4F0C-A96F-4A60707AC4E2}" srcOrd="8" destOrd="0" presId="urn:microsoft.com/office/officeart/2008/layout/AscendingPictureAccentProcess"/>
    <dgm:cxn modelId="{E9D27722-68F5-45EE-B80B-D92E6E033F35}" type="presParOf" srcId="{8F8AB82D-B992-4DCC-A022-653CC18E91DB}" destId="{22BAC305-3E59-470D-ADB3-41D84FC03020}" srcOrd="9" destOrd="0" presId="urn:microsoft.com/office/officeart/2008/layout/AscendingPictureAccentProcess"/>
    <dgm:cxn modelId="{9CB94EAA-09B0-4A62-8E94-C82C45E92F4C}" type="presParOf" srcId="{8F8AB82D-B992-4DCC-A022-653CC18E91DB}" destId="{9B6DB7B8-C332-4305-86C9-CC0C920080B0}" srcOrd="10" destOrd="0" presId="urn:microsoft.com/office/officeart/2008/layout/AscendingPictureAccentProcess"/>
    <dgm:cxn modelId="{9B3DC222-9628-4D32-8B5F-02C43DCBFC38}" type="presParOf" srcId="{8F8AB82D-B992-4DCC-A022-653CC18E91DB}" destId="{D54EAC0D-DD2C-4571-9FCD-7188A3282799}" srcOrd="11" destOrd="0" presId="urn:microsoft.com/office/officeart/2008/layout/AscendingPictureAccentProcess"/>
    <dgm:cxn modelId="{DB04B080-C271-4843-A3DB-362201485B3F}" type="presParOf" srcId="{8F8AB82D-B992-4DCC-A022-653CC18E91DB}" destId="{D89E20AA-F118-4CA4-B293-8E8ED5D6E238}" srcOrd="12" destOrd="0" presId="urn:microsoft.com/office/officeart/2008/layout/AscendingPictureAccentProcess"/>
    <dgm:cxn modelId="{FBCA9F98-B9E2-4897-B41E-2238B29BE905}" type="presParOf" srcId="{8F8AB82D-B992-4DCC-A022-653CC18E91DB}" destId="{69624795-4096-4D27-816A-F6C59EAFDE2E}" srcOrd="13" destOrd="0" presId="urn:microsoft.com/office/officeart/2008/layout/AscendingPictureAccentProcess"/>
    <dgm:cxn modelId="{C99F916A-477F-4536-B433-12C6E1404422}" type="presParOf" srcId="{8F8AB82D-B992-4DCC-A022-653CC18E91DB}" destId="{8092008D-DCCB-4454-AFAA-E84E16F6EE13}" srcOrd="14" destOrd="0" presId="urn:microsoft.com/office/officeart/2008/layout/AscendingPictureAccentProcess"/>
    <dgm:cxn modelId="{EA2F2964-6554-40A2-A041-DA4E00FAD128}" type="presParOf" srcId="{8092008D-DCCB-4454-AFAA-E84E16F6EE13}" destId="{11FBF0D9-D67D-4744-BED6-873E81B8AC96}" srcOrd="0" destOrd="0" presId="urn:microsoft.com/office/officeart/2008/layout/AscendingPictureAccentProcess"/>
    <dgm:cxn modelId="{8815400C-D5EF-4226-B950-5822B6D89942}" type="presParOf" srcId="{8F8AB82D-B992-4DCC-A022-653CC18E91DB}" destId="{E85BC3E0-5788-4F5B-97A8-970CF91C8CC5}" srcOrd="15" destOrd="0" presId="urn:microsoft.com/office/officeart/2008/layout/AscendingPictureAccentProcess"/>
    <dgm:cxn modelId="{B91C304A-C5B9-40F5-B16B-5B0644BB2EE4}" type="presParOf" srcId="{8F8AB82D-B992-4DCC-A022-653CC18E91DB}" destId="{1A5D941B-182A-4EFE-9D0A-3B95709B7256}" srcOrd="16" destOrd="0" presId="urn:microsoft.com/office/officeart/2008/layout/AscendingPictureAccentProcess"/>
    <dgm:cxn modelId="{9D82E6F0-2538-4910-BAE6-8CB1D0A8B21B}" type="presParOf" srcId="{1A5D941B-182A-4EFE-9D0A-3B95709B7256}" destId="{66BBBD71-62EC-4F87-A114-FC31C05D5DA8}" srcOrd="0" destOrd="0" presId="urn:microsoft.com/office/officeart/2008/layout/AscendingPictureAccentProcess"/>
    <dgm:cxn modelId="{C777D1DB-F22B-456B-A0F3-3BAFFF33E7BE}" type="presParOf" srcId="{8F8AB82D-B992-4DCC-A022-653CC18E91DB}" destId="{D2BBCDFF-CD63-4C75-A874-BECD6B7F626D}" srcOrd="17" destOrd="0" presId="urn:microsoft.com/office/officeart/2008/layout/AscendingPictureAccentProcess"/>
    <dgm:cxn modelId="{97AD9670-FA80-41CB-B1B3-60983B7DC415}" type="presParOf" srcId="{8F8AB82D-B992-4DCC-A022-653CC18E91DB}" destId="{442F65A9-1219-41B9-BC91-73185B3B6C53}" srcOrd="18" destOrd="0" presId="urn:microsoft.com/office/officeart/2008/layout/AscendingPictureAccentProcess"/>
    <dgm:cxn modelId="{1E1EF4BB-6750-4570-98F5-6FEC1AE67626}" type="presParOf" srcId="{442F65A9-1219-41B9-BC91-73185B3B6C53}" destId="{775B0B0B-5B36-431F-8C02-A4C35863D0D7}" srcOrd="0" destOrd="0" presId="urn:microsoft.com/office/officeart/2008/layout/AscendingPictureAccentProcess"/>
    <dgm:cxn modelId="{6BFB8CD5-5316-4E8E-80D9-301715188F02}" type="presParOf" srcId="{8F8AB82D-B992-4DCC-A022-653CC18E91DB}" destId="{51786A26-2C8E-433A-AD76-39D636C9FCD2}" srcOrd="19" destOrd="0" presId="urn:microsoft.com/office/officeart/2008/layout/AscendingPictureAccentProcess"/>
    <dgm:cxn modelId="{4F4E2FEF-72B3-4FE2-BC6D-763535ACB036}" type="presParOf" srcId="{8F8AB82D-B992-4DCC-A022-653CC18E91DB}" destId="{958606CD-1B52-4D43-84C3-E3597B5ECB1A}" srcOrd="20" destOrd="0" presId="urn:microsoft.com/office/officeart/2008/layout/AscendingPictureAccentProcess"/>
    <dgm:cxn modelId="{8982EBCE-6609-4AA1-A57E-0869ED5E75E2}" type="presParOf" srcId="{958606CD-1B52-4D43-84C3-E3597B5ECB1A}" destId="{3CE10056-76A5-494D-9A13-53CB52BB0E51}"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4AD82A-AE64-41CF-9839-69405B1F51CA}"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76DCEB7-1617-4617-9F6C-56E04DBA39D0}">
      <dgm:prSet/>
      <dgm:spPr/>
      <dgm:t>
        <a:bodyPr/>
        <a:lstStyle/>
        <a:p>
          <a:r>
            <a:rPr lang="en-US" b="1"/>
            <a:t>Plant the cover crops</a:t>
          </a:r>
          <a:endParaRPr lang="en-US"/>
        </a:p>
      </dgm:t>
    </dgm:pt>
    <dgm:pt modelId="{BA552957-06BE-4B9F-812D-7C1A661C9B87}" type="parTrans" cxnId="{F29878FF-33BE-4A2F-ADAA-E3DA1D93E390}">
      <dgm:prSet/>
      <dgm:spPr/>
      <dgm:t>
        <a:bodyPr/>
        <a:lstStyle/>
        <a:p>
          <a:endParaRPr lang="en-US"/>
        </a:p>
      </dgm:t>
    </dgm:pt>
    <dgm:pt modelId="{560B3392-735D-4636-94CE-0AB074705FED}" type="sibTrans" cxnId="{F29878FF-33BE-4A2F-ADAA-E3DA1D93E390}">
      <dgm:prSet/>
      <dgm:spPr/>
      <dgm:t>
        <a:bodyPr/>
        <a:lstStyle/>
        <a:p>
          <a:endParaRPr lang="en-US"/>
        </a:p>
      </dgm:t>
    </dgm:pt>
    <dgm:pt modelId="{E7CA727E-9BF5-4607-92CD-EF42800FCCB9}">
      <dgm:prSet/>
      <dgm:spPr/>
      <dgm:t>
        <a:bodyPr/>
        <a:lstStyle/>
        <a:p>
          <a:r>
            <a:rPr lang="en-US"/>
            <a:t>You don’t need any test or research to tell you how to help your soil</a:t>
          </a:r>
        </a:p>
      </dgm:t>
    </dgm:pt>
    <dgm:pt modelId="{2FF92468-E36F-4511-93F9-EC77DEB6C67A}" type="parTrans" cxnId="{614B7DCE-87BC-4A7B-942B-ADC018B865E7}">
      <dgm:prSet/>
      <dgm:spPr/>
      <dgm:t>
        <a:bodyPr/>
        <a:lstStyle/>
        <a:p>
          <a:endParaRPr lang="en-US"/>
        </a:p>
      </dgm:t>
    </dgm:pt>
    <dgm:pt modelId="{6B5957F5-8802-4D1C-B29E-825CCF06C894}" type="sibTrans" cxnId="{614B7DCE-87BC-4A7B-942B-ADC018B865E7}">
      <dgm:prSet/>
      <dgm:spPr/>
      <dgm:t>
        <a:bodyPr/>
        <a:lstStyle/>
        <a:p>
          <a:endParaRPr lang="en-US"/>
        </a:p>
      </dgm:t>
    </dgm:pt>
    <dgm:pt modelId="{20D65D95-2230-44A6-8E6E-2DD22C700C32}">
      <dgm:prSet/>
      <dgm:spPr/>
      <dgm:t>
        <a:bodyPr/>
        <a:lstStyle/>
        <a:p>
          <a:r>
            <a:rPr lang="en-US"/>
            <a:t>Nature has been showing us the way all along</a:t>
          </a:r>
        </a:p>
      </dgm:t>
    </dgm:pt>
    <dgm:pt modelId="{6EAD5578-EF5D-4D85-B93F-C521E6AA9689}" type="parTrans" cxnId="{F466EB65-26AA-4003-982F-B5B828828923}">
      <dgm:prSet/>
      <dgm:spPr/>
      <dgm:t>
        <a:bodyPr/>
        <a:lstStyle/>
        <a:p>
          <a:endParaRPr lang="en-US"/>
        </a:p>
      </dgm:t>
    </dgm:pt>
    <dgm:pt modelId="{A97429A1-2C5F-4C50-8F49-28073072FF3D}" type="sibTrans" cxnId="{F466EB65-26AA-4003-982F-B5B828828923}">
      <dgm:prSet/>
      <dgm:spPr/>
      <dgm:t>
        <a:bodyPr/>
        <a:lstStyle/>
        <a:p>
          <a:endParaRPr lang="en-US"/>
        </a:p>
      </dgm:t>
    </dgm:pt>
    <dgm:pt modelId="{B903361D-46AE-4374-9B34-69D9F8370530}">
      <dgm:prSet/>
      <dgm:spPr/>
      <dgm:t>
        <a:bodyPr/>
        <a:lstStyle/>
        <a:p>
          <a:r>
            <a:rPr lang="en-US" dirty="0"/>
            <a:t>It is hard to stay excited about research or farming without innovation</a:t>
          </a:r>
        </a:p>
      </dgm:t>
    </dgm:pt>
    <dgm:pt modelId="{7563A7EA-6859-4B17-B9E8-A47FC7F1EB9B}" type="parTrans" cxnId="{94C41811-B321-45C8-947D-306FB30FA5A6}">
      <dgm:prSet/>
      <dgm:spPr/>
      <dgm:t>
        <a:bodyPr/>
        <a:lstStyle/>
        <a:p>
          <a:endParaRPr lang="en-US"/>
        </a:p>
      </dgm:t>
    </dgm:pt>
    <dgm:pt modelId="{71489021-15ED-4244-85B3-9F930B0A3A81}" type="sibTrans" cxnId="{94C41811-B321-45C8-947D-306FB30FA5A6}">
      <dgm:prSet/>
      <dgm:spPr/>
      <dgm:t>
        <a:bodyPr/>
        <a:lstStyle/>
        <a:p>
          <a:endParaRPr lang="en-US"/>
        </a:p>
      </dgm:t>
    </dgm:pt>
    <dgm:pt modelId="{14CF5FA8-637E-4C99-B279-104B7A9422A3}" type="pres">
      <dgm:prSet presAssocID="{9B4AD82A-AE64-41CF-9839-69405B1F51CA}" presName="outerComposite" presStyleCnt="0">
        <dgm:presLayoutVars>
          <dgm:chMax val="5"/>
          <dgm:dir/>
          <dgm:resizeHandles val="exact"/>
        </dgm:presLayoutVars>
      </dgm:prSet>
      <dgm:spPr/>
    </dgm:pt>
    <dgm:pt modelId="{240AF715-FF1D-48C6-9087-0CBB4EB1A5A4}" type="pres">
      <dgm:prSet presAssocID="{9B4AD82A-AE64-41CF-9839-69405B1F51CA}" presName="dummyMaxCanvas" presStyleCnt="0">
        <dgm:presLayoutVars/>
      </dgm:prSet>
      <dgm:spPr/>
    </dgm:pt>
    <dgm:pt modelId="{A87C1D0A-1930-4550-A14C-EE33B4178F99}" type="pres">
      <dgm:prSet presAssocID="{9B4AD82A-AE64-41CF-9839-69405B1F51CA}" presName="FourNodes_1" presStyleLbl="node1" presStyleIdx="0" presStyleCnt="4">
        <dgm:presLayoutVars>
          <dgm:bulletEnabled val="1"/>
        </dgm:presLayoutVars>
      </dgm:prSet>
      <dgm:spPr/>
    </dgm:pt>
    <dgm:pt modelId="{52B29BDB-7845-43DF-B050-C9FCA78D7502}" type="pres">
      <dgm:prSet presAssocID="{9B4AD82A-AE64-41CF-9839-69405B1F51CA}" presName="FourNodes_2" presStyleLbl="node1" presStyleIdx="1" presStyleCnt="4">
        <dgm:presLayoutVars>
          <dgm:bulletEnabled val="1"/>
        </dgm:presLayoutVars>
      </dgm:prSet>
      <dgm:spPr/>
    </dgm:pt>
    <dgm:pt modelId="{1C4DA09B-E21D-4894-BE78-696CCA50AC5D}" type="pres">
      <dgm:prSet presAssocID="{9B4AD82A-AE64-41CF-9839-69405B1F51CA}" presName="FourNodes_3" presStyleLbl="node1" presStyleIdx="2" presStyleCnt="4">
        <dgm:presLayoutVars>
          <dgm:bulletEnabled val="1"/>
        </dgm:presLayoutVars>
      </dgm:prSet>
      <dgm:spPr/>
    </dgm:pt>
    <dgm:pt modelId="{DBC27D77-1BDF-4DDD-B3A9-0AAB23B78A40}" type="pres">
      <dgm:prSet presAssocID="{9B4AD82A-AE64-41CF-9839-69405B1F51CA}" presName="FourNodes_4" presStyleLbl="node1" presStyleIdx="3" presStyleCnt="4">
        <dgm:presLayoutVars>
          <dgm:bulletEnabled val="1"/>
        </dgm:presLayoutVars>
      </dgm:prSet>
      <dgm:spPr/>
    </dgm:pt>
    <dgm:pt modelId="{D0240012-F3E5-4AB8-8DBE-BD276BFAB400}" type="pres">
      <dgm:prSet presAssocID="{9B4AD82A-AE64-41CF-9839-69405B1F51CA}" presName="FourConn_1-2" presStyleLbl="fgAccFollowNode1" presStyleIdx="0" presStyleCnt="3">
        <dgm:presLayoutVars>
          <dgm:bulletEnabled val="1"/>
        </dgm:presLayoutVars>
      </dgm:prSet>
      <dgm:spPr/>
    </dgm:pt>
    <dgm:pt modelId="{FC41AAF4-7A4F-40D6-9289-0E95E83D8863}" type="pres">
      <dgm:prSet presAssocID="{9B4AD82A-AE64-41CF-9839-69405B1F51CA}" presName="FourConn_2-3" presStyleLbl="fgAccFollowNode1" presStyleIdx="1" presStyleCnt="3">
        <dgm:presLayoutVars>
          <dgm:bulletEnabled val="1"/>
        </dgm:presLayoutVars>
      </dgm:prSet>
      <dgm:spPr/>
    </dgm:pt>
    <dgm:pt modelId="{E65924B8-44AF-44E0-87B1-9BC3BD78C773}" type="pres">
      <dgm:prSet presAssocID="{9B4AD82A-AE64-41CF-9839-69405B1F51CA}" presName="FourConn_3-4" presStyleLbl="fgAccFollowNode1" presStyleIdx="2" presStyleCnt="3">
        <dgm:presLayoutVars>
          <dgm:bulletEnabled val="1"/>
        </dgm:presLayoutVars>
      </dgm:prSet>
      <dgm:spPr/>
    </dgm:pt>
    <dgm:pt modelId="{389649A3-E0E5-4C23-8B46-8787F11C1135}" type="pres">
      <dgm:prSet presAssocID="{9B4AD82A-AE64-41CF-9839-69405B1F51CA}" presName="FourNodes_1_text" presStyleLbl="node1" presStyleIdx="3" presStyleCnt="4">
        <dgm:presLayoutVars>
          <dgm:bulletEnabled val="1"/>
        </dgm:presLayoutVars>
      </dgm:prSet>
      <dgm:spPr/>
    </dgm:pt>
    <dgm:pt modelId="{FB4C669C-51BA-436C-87A9-A1C407309109}" type="pres">
      <dgm:prSet presAssocID="{9B4AD82A-AE64-41CF-9839-69405B1F51CA}" presName="FourNodes_2_text" presStyleLbl="node1" presStyleIdx="3" presStyleCnt="4">
        <dgm:presLayoutVars>
          <dgm:bulletEnabled val="1"/>
        </dgm:presLayoutVars>
      </dgm:prSet>
      <dgm:spPr/>
    </dgm:pt>
    <dgm:pt modelId="{33EC7371-0B63-4CD5-A2C2-D70DAE0FD34A}" type="pres">
      <dgm:prSet presAssocID="{9B4AD82A-AE64-41CF-9839-69405B1F51CA}" presName="FourNodes_3_text" presStyleLbl="node1" presStyleIdx="3" presStyleCnt="4">
        <dgm:presLayoutVars>
          <dgm:bulletEnabled val="1"/>
        </dgm:presLayoutVars>
      </dgm:prSet>
      <dgm:spPr/>
    </dgm:pt>
    <dgm:pt modelId="{B0DE120A-EDED-4CBB-9FF0-39AA8F00F581}" type="pres">
      <dgm:prSet presAssocID="{9B4AD82A-AE64-41CF-9839-69405B1F51CA}" presName="FourNodes_4_text" presStyleLbl="node1" presStyleIdx="3" presStyleCnt="4">
        <dgm:presLayoutVars>
          <dgm:bulletEnabled val="1"/>
        </dgm:presLayoutVars>
      </dgm:prSet>
      <dgm:spPr/>
    </dgm:pt>
  </dgm:ptLst>
  <dgm:cxnLst>
    <dgm:cxn modelId="{94C41811-B321-45C8-947D-306FB30FA5A6}" srcId="{9B4AD82A-AE64-41CF-9839-69405B1F51CA}" destId="{B903361D-46AE-4374-9B34-69D9F8370530}" srcOrd="3" destOrd="0" parTransId="{7563A7EA-6859-4B17-B9E8-A47FC7F1EB9B}" sibTransId="{71489021-15ED-4244-85B3-9F930B0A3A81}"/>
    <dgm:cxn modelId="{BEEE0014-6CE5-4110-A265-DFB28704F0DB}" type="presOf" srcId="{B903361D-46AE-4374-9B34-69D9F8370530}" destId="{B0DE120A-EDED-4CBB-9FF0-39AA8F00F581}" srcOrd="1" destOrd="0" presId="urn:microsoft.com/office/officeart/2005/8/layout/vProcess5"/>
    <dgm:cxn modelId="{99E9F115-8FD6-4514-8A02-A235B6A4E3B1}" type="presOf" srcId="{9B4AD82A-AE64-41CF-9839-69405B1F51CA}" destId="{14CF5FA8-637E-4C99-B279-104B7A9422A3}" srcOrd="0" destOrd="0" presId="urn:microsoft.com/office/officeart/2005/8/layout/vProcess5"/>
    <dgm:cxn modelId="{E603E517-92C1-4DA0-A352-11EBE2D7A72A}" type="presOf" srcId="{A97429A1-2C5F-4C50-8F49-28073072FF3D}" destId="{E65924B8-44AF-44E0-87B1-9BC3BD78C773}" srcOrd="0" destOrd="0" presId="urn:microsoft.com/office/officeart/2005/8/layout/vProcess5"/>
    <dgm:cxn modelId="{47160F22-D313-4237-AF9A-8494FAE31342}" type="presOf" srcId="{B903361D-46AE-4374-9B34-69D9F8370530}" destId="{DBC27D77-1BDF-4DDD-B3A9-0AAB23B78A40}" srcOrd="0" destOrd="0" presId="urn:microsoft.com/office/officeart/2005/8/layout/vProcess5"/>
    <dgm:cxn modelId="{0734BC22-3E73-4118-99DF-3E61F0449895}" type="presOf" srcId="{20D65D95-2230-44A6-8E6E-2DD22C700C32}" destId="{33EC7371-0B63-4CD5-A2C2-D70DAE0FD34A}" srcOrd="1" destOrd="0" presId="urn:microsoft.com/office/officeart/2005/8/layout/vProcess5"/>
    <dgm:cxn modelId="{0ADC0523-8251-4244-B53C-857952D1F82A}" type="presOf" srcId="{20D65D95-2230-44A6-8E6E-2DD22C700C32}" destId="{1C4DA09B-E21D-4894-BE78-696CCA50AC5D}" srcOrd="0" destOrd="0" presId="urn:microsoft.com/office/officeart/2005/8/layout/vProcess5"/>
    <dgm:cxn modelId="{921A6732-7132-4574-A986-E398F9BF31D7}" type="presOf" srcId="{6B5957F5-8802-4D1C-B29E-825CCF06C894}" destId="{FC41AAF4-7A4F-40D6-9289-0E95E83D8863}" srcOrd="0" destOrd="0" presId="urn:microsoft.com/office/officeart/2005/8/layout/vProcess5"/>
    <dgm:cxn modelId="{6F4E4E55-E2D0-402C-B569-6C61277E416A}" type="presOf" srcId="{E7CA727E-9BF5-4607-92CD-EF42800FCCB9}" destId="{FB4C669C-51BA-436C-87A9-A1C407309109}" srcOrd="1" destOrd="0" presId="urn:microsoft.com/office/officeart/2005/8/layout/vProcess5"/>
    <dgm:cxn modelId="{F466EB65-26AA-4003-982F-B5B828828923}" srcId="{9B4AD82A-AE64-41CF-9839-69405B1F51CA}" destId="{20D65D95-2230-44A6-8E6E-2DD22C700C32}" srcOrd="2" destOrd="0" parTransId="{6EAD5578-EF5D-4D85-B93F-C521E6AA9689}" sibTransId="{A97429A1-2C5F-4C50-8F49-28073072FF3D}"/>
    <dgm:cxn modelId="{B0F7B970-47E4-4A23-B486-5E9727696FC8}" type="presOf" srcId="{776DCEB7-1617-4617-9F6C-56E04DBA39D0}" destId="{389649A3-E0E5-4C23-8B46-8787F11C1135}" srcOrd="1" destOrd="0" presId="urn:microsoft.com/office/officeart/2005/8/layout/vProcess5"/>
    <dgm:cxn modelId="{EEA353A5-1FA7-41A5-BD1F-856869F511F5}" type="presOf" srcId="{776DCEB7-1617-4617-9F6C-56E04DBA39D0}" destId="{A87C1D0A-1930-4550-A14C-EE33B4178F99}" srcOrd="0" destOrd="0" presId="urn:microsoft.com/office/officeart/2005/8/layout/vProcess5"/>
    <dgm:cxn modelId="{E53F0CC7-663E-4DDB-9AB7-323AF29B0B25}" type="presOf" srcId="{560B3392-735D-4636-94CE-0AB074705FED}" destId="{D0240012-F3E5-4AB8-8DBE-BD276BFAB400}" srcOrd="0" destOrd="0" presId="urn:microsoft.com/office/officeart/2005/8/layout/vProcess5"/>
    <dgm:cxn modelId="{7CE8D0C8-0621-4AEC-8DE7-E40FDFD73B05}" type="presOf" srcId="{E7CA727E-9BF5-4607-92CD-EF42800FCCB9}" destId="{52B29BDB-7845-43DF-B050-C9FCA78D7502}" srcOrd="0" destOrd="0" presId="urn:microsoft.com/office/officeart/2005/8/layout/vProcess5"/>
    <dgm:cxn modelId="{614B7DCE-87BC-4A7B-942B-ADC018B865E7}" srcId="{9B4AD82A-AE64-41CF-9839-69405B1F51CA}" destId="{E7CA727E-9BF5-4607-92CD-EF42800FCCB9}" srcOrd="1" destOrd="0" parTransId="{2FF92468-E36F-4511-93F9-EC77DEB6C67A}" sibTransId="{6B5957F5-8802-4D1C-B29E-825CCF06C894}"/>
    <dgm:cxn modelId="{F29878FF-33BE-4A2F-ADAA-E3DA1D93E390}" srcId="{9B4AD82A-AE64-41CF-9839-69405B1F51CA}" destId="{776DCEB7-1617-4617-9F6C-56E04DBA39D0}" srcOrd="0" destOrd="0" parTransId="{BA552957-06BE-4B9F-812D-7C1A661C9B87}" sibTransId="{560B3392-735D-4636-94CE-0AB074705FED}"/>
    <dgm:cxn modelId="{0DA3E645-FCAA-462B-85CE-702559504449}" type="presParOf" srcId="{14CF5FA8-637E-4C99-B279-104B7A9422A3}" destId="{240AF715-FF1D-48C6-9087-0CBB4EB1A5A4}" srcOrd="0" destOrd="0" presId="urn:microsoft.com/office/officeart/2005/8/layout/vProcess5"/>
    <dgm:cxn modelId="{18E4021D-6491-4FAB-833C-9EA82458AAB9}" type="presParOf" srcId="{14CF5FA8-637E-4C99-B279-104B7A9422A3}" destId="{A87C1D0A-1930-4550-A14C-EE33B4178F99}" srcOrd="1" destOrd="0" presId="urn:microsoft.com/office/officeart/2005/8/layout/vProcess5"/>
    <dgm:cxn modelId="{CE93D7C4-15B8-4B27-B5D7-AFA5430131A4}" type="presParOf" srcId="{14CF5FA8-637E-4C99-B279-104B7A9422A3}" destId="{52B29BDB-7845-43DF-B050-C9FCA78D7502}" srcOrd="2" destOrd="0" presId="urn:microsoft.com/office/officeart/2005/8/layout/vProcess5"/>
    <dgm:cxn modelId="{2E7789C6-D964-491D-B27A-5217F3491F9F}" type="presParOf" srcId="{14CF5FA8-637E-4C99-B279-104B7A9422A3}" destId="{1C4DA09B-E21D-4894-BE78-696CCA50AC5D}" srcOrd="3" destOrd="0" presId="urn:microsoft.com/office/officeart/2005/8/layout/vProcess5"/>
    <dgm:cxn modelId="{CA29B21A-BECD-42A7-AF18-3A0F1D7B5373}" type="presParOf" srcId="{14CF5FA8-637E-4C99-B279-104B7A9422A3}" destId="{DBC27D77-1BDF-4DDD-B3A9-0AAB23B78A40}" srcOrd="4" destOrd="0" presId="urn:microsoft.com/office/officeart/2005/8/layout/vProcess5"/>
    <dgm:cxn modelId="{BA78CFF9-2C99-49FC-8D51-50802C0590AE}" type="presParOf" srcId="{14CF5FA8-637E-4C99-B279-104B7A9422A3}" destId="{D0240012-F3E5-4AB8-8DBE-BD276BFAB400}" srcOrd="5" destOrd="0" presId="urn:microsoft.com/office/officeart/2005/8/layout/vProcess5"/>
    <dgm:cxn modelId="{63EF2BF0-BDDA-4269-94CE-8AE2CF704921}" type="presParOf" srcId="{14CF5FA8-637E-4C99-B279-104B7A9422A3}" destId="{FC41AAF4-7A4F-40D6-9289-0E95E83D8863}" srcOrd="6" destOrd="0" presId="urn:microsoft.com/office/officeart/2005/8/layout/vProcess5"/>
    <dgm:cxn modelId="{9ED597F8-6821-493A-A76A-DC0E6F06E411}" type="presParOf" srcId="{14CF5FA8-637E-4C99-B279-104B7A9422A3}" destId="{E65924B8-44AF-44E0-87B1-9BC3BD78C773}" srcOrd="7" destOrd="0" presId="urn:microsoft.com/office/officeart/2005/8/layout/vProcess5"/>
    <dgm:cxn modelId="{C31D6DC8-CC5D-4FB4-A230-D490742B5F68}" type="presParOf" srcId="{14CF5FA8-637E-4C99-B279-104B7A9422A3}" destId="{389649A3-E0E5-4C23-8B46-8787F11C1135}" srcOrd="8" destOrd="0" presId="urn:microsoft.com/office/officeart/2005/8/layout/vProcess5"/>
    <dgm:cxn modelId="{43431452-C735-4B1E-94B7-78D5EEC1A2F3}" type="presParOf" srcId="{14CF5FA8-637E-4C99-B279-104B7A9422A3}" destId="{FB4C669C-51BA-436C-87A9-A1C407309109}" srcOrd="9" destOrd="0" presId="urn:microsoft.com/office/officeart/2005/8/layout/vProcess5"/>
    <dgm:cxn modelId="{53A1C588-9AB6-4954-B130-9487FEFDAF32}" type="presParOf" srcId="{14CF5FA8-637E-4C99-B279-104B7A9422A3}" destId="{33EC7371-0B63-4CD5-A2C2-D70DAE0FD34A}" srcOrd="10" destOrd="0" presId="urn:microsoft.com/office/officeart/2005/8/layout/vProcess5"/>
    <dgm:cxn modelId="{D66A4BAB-BBB9-445C-A242-C548A84E47B7}" type="presParOf" srcId="{14CF5FA8-637E-4C99-B279-104B7A9422A3}" destId="{B0DE120A-EDED-4CBB-9FF0-39AA8F00F58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8938CF-B9CC-41B7-9C52-634769BE0E8E}" type="doc">
      <dgm:prSet loTypeId="urn:microsoft.com/office/officeart/2005/8/layout/hList7" loCatId="relationship" qsTypeId="urn:microsoft.com/office/officeart/2005/8/quickstyle/simple1" qsCatId="simple" csTypeId="urn:microsoft.com/office/officeart/2005/8/colors/accent0_3" csCatId="mainScheme" phldr="1"/>
      <dgm:spPr/>
      <dgm:t>
        <a:bodyPr/>
        <a:lstStyle/>
        <a:p>
          <a:endParaRPr lang="en-US"/>
        </a:p>
      </dgm:t>
    </dgm:pt>
    <dgm:pt modelId="{9E0BD7E5-E55B-497C-94F4-CFA320382C7B}">
      <dgm:prSet phldrT="[Text]" custT="1"/>
      <dgm:spPr/>
      <dgm:t>
        <a:bodyPr/>
        <a:lstStyle/>
        <a:p>
          <a:pPr algn="ctr"/>
          <a:r>
            <a:rPr lang="en-US" sz="1800" dirty="0"/>
            <a:t>Soil Respiration</a:t>
          </a:r>
        </a:p>
      </dgm:t>
    </dgm:pt>
    <dgm:pt modelId="{CE13BA12-2AE8-4493-9318-B4016DDB8204}" type="parTrans" cxnId="{532B7BD1-3D59-4105-9A8C-335092E3FE9B}">
      <dgm:prSet/>
      <dgm:spPr/>
      <dgm:t>
        <a:bodyPr/>
        <a:lstStyle/>
        <a:p>
          <a:endParaRPr lang="en-US"/>
        </a:p>
      </dgm:t>
    </dgm:pt>
    <dgm:pt modelId="{78B2C1C0-590C-4FE1-85E1-5A6D0B8E246C}" type="sibTrans" cxnId="{532B7BD1-3D59-4105-9A8C-335092E3FE9B}">
      <dgm:prSet/>
      <dgm:spPr/>
      <dgm:t>
        <a:bodyPr/>
        <a:lstStyle/>
        <a:p>
          <a:endParaRPr lang="en-US"/>
        </a:p>
      </dgm:t>
    </dgm:pt>
    <dgm:pt modelId="{591A1299-D58F-49A7-A0D9-8A8F5FD61C52}">
      <dgm:prSet phldrT="[Text]"/>
      <dgm:spPr/>
      <dgm:t>
        <a:bodyPr/>
        <a:lstStyle/>
        <a:p>
          <a:r>
            <a:rPr lang="en-US" dirty="0"/>
            <a:t>Nitrogen Root Excretions</a:t>
          </a:r>
        </a:p>
      </dgm:t>
    </dgm:pt>
    <dgm:pt modelId="{FFEA96AD-D672-4363-ADE0-F80F8C6D7335}" type="parTrans" cxnId="{222B5551-CB23-4DDA-91D2-149D03559B6B}">
      <dgm:prSet/>
      <dgm:spPr/>
      <dgm:t>
        <a:bodyPr/>
        <a:lstStyle/>
        <a:p>
          <a:endParaRPr lang="en-US"/>
        </a:p>
      </dgm:t>
    </dgm:pt>
    <dgm:pt modelId="{3293DC8A-9B12-45E0-ABF8-FA243202C79B}" type="sibTrans" cxnId="{222B5551-CB23-4DDA-91D2-149D03559B6B}">
      <dgm:prSet/>
      <dgm:spPr/>
      <dgm:t>
        <a:bodyPr/>
        <a:lstStyle/>
        <a:p>
          <a:endParaRPr lang="en-US"/>
        </a:p>
      </dgm:t>
    </dgm:pt>
    <dgm:pt modelId="{995D6D4D-DF3F-42D7-899E-CF72CE731D3C}">
      <dgm:prSet phldrT="[Text]"/>
      <dgm:spPr/>
      <dgm:t>
        <a:bodyPr/>
        <a:lstStyle/>
        <a:p>
          <a:r>
            <a:rPr lang="en-US" dirty="0"/>
            <a:t>Organic Root Excretions</a:t>
          </a:r>
        </a:p>
      </dgm:t>
    </dgm:pt>
    <dgm:pt modelId="{B2B21A26-0E2A-472C-B7C8-AE59FF749544}" type="parTrans" cxnId="{54C1DEEF-3C9E-4795-8182-7258CB6670EF}">
      <dgm:prSet/>
      <dgm:spPr/>
      <dgm:t>
        <a:bodyPr/>
        <a:lstStyle/>
        <a:p>
          <a:endParaRPr lang="en-US"/>
        </a:p>
      </dgm:t>
    </dgm:pt>
    <dgm:pt modelId="{E4103FC0-49C3-42AB-B5A3-DE759062EC7B}" type="sibTrans" cxnId="{54C1DEEF-3C9E-4795-8182-7258CB6670EF}">
      <dgm:prSet/>
      <dgm:spPr/>
      <dgm:t>
        <a:bodyPr/>
        <a:lstStyle/>
        <a:p>
          <a:endParaRPr lang="en-US"/>
        </a:p>
      </dgm:t>
    </dgm:pt>
    <dgm:pt modelId="{7832E7D2-5748-4A58-84AD-05707805A9F3}">
      <dgm:prSet phldrT="[Text]"/>
      <dgm:spPr/>
      <dgm:t>
        <a:bodyPr/>
        <a:lstStyle/>
        <a:p>
          <a:r>
            <a:rPr lang="en-US" dirty="0"/>
            <a:t>Legumes as Source of N</a:t>
          </a:r>
        </a:p>
      </dgm:t>
    </dgm:pt>
    <dgm:pt modelId="{C3846E08-31E1-43BA-A69B-72142FF17BBE}" type="parTrans" cxnId="{AC3A173E-D28A-44F7-A4EE-0AFE7ED935EE}">
      <dgm:prSet/>
      <dgm:spPr/>
      <dgm:t>
        <a:bodyPr/>
        <a:lstStyle/>
        <a:p>
          <a:endParaRPr lang="en-US"/>
        </a:p>
      </dgm:t>
    </dgm:pt>
    <dgm:pt modelId="{D08EF6A9-0711-4DAA-B8AD-AA74E430097E}" type="sibTrans" cxnId="{AC3A173E-D28A-44F7-A4EE-0AFE7ED935EE}">
      <dgm:prSet/>
      <dgm:spPr/>
      <dgm:t>
        <a:bodyPr/>
        <a:lstStyle/>
        <a:p>
          <a:endParaRPr lang="en-US"/>
        </a:p>
      </dgm:t>
    </dgm:pt>
    <dgm:pt modelId="{F5C5578B-B0A8-4C3B-9279-9CC7EE34E982}">
      <dgm:prSet phldrT="[Text]" custT="1"/>
      <dgm:spPr/>
      <dgm:t>
        <a:bodyPr/>
        <a:lstStyle/>
        <a:p>
          <a:pPr algn="l"/>
          <a:r>
            <a:rPr lang="en-US" sz="1400" dirty="0" err="1"/>
            <a:t>Stoklasa</a:t>
          </a:r>
          <a:r>
            <a:rPr lang="en-US" sz="1400" dirty="0"/>
            <a:t> 1905, Lundergardh1924, Jensen 1934,  Lees 1949, Makarov 1953, Bunt and </a:t>
          </a:r>
          <a:r>
            <a:rPr lang="en-US" sz="1400" dirty="0" err="1"/>
            <a:t>Rovina</a:t>
          </a:r>
          <a:r>
            <a:rPr lang="en-US" sz="1400" dirty="0"/>
            <a:t> 1955</a:t>
          </a:r>
        </a:p>
      </dgm:t>
    </dgm:pt>
    <dgm:pt modelId="{9DBCE430-4739-4F57-A8A9-2485593C05E7}" type="parTrans" cxnId="{D6EEA420-1991-489B-8F22-51EE4BF0D1C3}">
      <dgm:prSet/>
      <dgm:spPr/>
      <dgm:t>
        <a:bodyPr/>
        <a:lstStyle/>
        <a:p>
          <a:endParaRPr lang="en-US"/>
        </a:p>
      </dgm:t>
    </dgm:pt>
    <dgm:pt modelId="{EFC6A368-5BB5-42D3-A507-FFE6AD19BE74}" type="sibTrans" cxnId="{D6EEA420-1991-489B-8F22-51EE4BF0D1C3}">
      <dgm:prSet/>
      <dgm:spPr/>
      <dgm:t>
        <a:bodyPr/>
        <a:lstStyle/>
        <a:p>
          <a:endParaRPr lang="en-US"/>
        </a:p>
      </dgm:t>
    </dgm:pt>
    <dgm:pt modelId="{F343AE9D-4736-4B03-9A84-EC79969D26E3}">
      <dgm:prSet/>
      <dgm:spPr/>
      <dgm:t>
        <a:bodyPr/>
        <a:lstStyle/>
        <a:p>
          <a:r>
            <a:rPr lang="en-US" dirty="0"/>
            <a:t>Dyer 1894, </a:t>
          </a:r>
          <a:r>
            <a:rPr lang="en-US" dirty="0" err="1"/>
            <a:t>Lemmerman</a:t>
          </a:r>
          <a:r>
            <a:rPr lang="en-US" dirty="0"/>
            <a:t> 1907, Künze 1906, Schreiner and Reed 1907, </a:t>
          </a:r>
          <a:r>
            <a:rPr lang="en-US" dirty="0" err="1"/>
            <a:t>Doyarenko</a:t>
          </a:r>
          <a:r>
            <a:rPr lang="en-US" dirty="0"/>
            <a:t> 1909 </a:t>
          </a:r>
        </a:p>
      </dgm:t>
    </dgm:pt>
    <dgm:pt modelId="{A4A8BA0A-0642-4906-955F-5D29C4C3EF16}" type="parTrans" cxnId="{155197BF-3A36-4BF6-B4E8-4AD788758B08}">
      <dgm:prSet/>
      <dgm:spPr/>
      <dgm:t>
        <a:bodyPr/>
        <a:lstStyle/>
        <a:p>
          <a:endParaRPr lang="en-US"/>
        </a:p>
      </dgm:t>
    </dgm:pt>
    <dgm:pt modelId="{8E6FBFF1-6CC7-46B1-BD85-0F0FFF877F88}" type="sibTrans" cxnId="{155197BF-3A36-4BF6-B4E8-4AD788758B08}">
      <dgm:prSet/>
      <dgm:spPr/>
      <dgm:t>
        <a:bodyPr/>
        <a:lstStyle/>
        <a:p>
          <a:endParaRPr lang="en-US"/>
        </a:p>
      </dgm:t>
    </dgm:pt>
    <dgm:pt modelId="{F90769B3-726D-41BE-8C99-8E2CDFC78C1C}">
      <dgm:prSet/>
      <dgm:spPr/>
      <dgm:t>
        <a:bodyPr/>
        <a:lstStyle/>
        <a:p>
          <a:r>
            <a:rPr lang="en-US" dirty="0"/>
            <a:t>Lyon and Wilson 1928, N excretions decrease with age of corn plant</a:t>
          </a:r>
        </a:p>
      </dgm:t>
    </dgm:pt>
    <dgm:pt modelId="{F8EB33B2-B195-49C3-AB81-C65D5620EB3B}" type="parTrans" cxnId="{251B4D6E-E66E-44AC-A038-699554FD9C4B}">
      <dgm:prSet/>
      <dgm:spPr/>
      <dgm:t>
        <a:bodyPr/>
        <a:lstStyle/>
        <a:p>
          <a:endParaRPr lang="en-US"/>
        </a:p>
      </dgm:t>
    </dgm:pt>
    <dgm:pt modelId="{AC2AB097-5FDC-495B-9C09-E7B6079325C6}" type="sibTrans" cxnId="{251B4D6E-E66E-44AC-A038-699554FD9C4B}">
      <dgm:prSet/>
      <dgm:spPr/>
      <dgm:t>
        <a:bodyPr/>
        <a:lstStyle/>
        <a:p>
          <a:endParaRPr lang="en-US"/>
        </a:p>
      </dgm:t>
    </dgm:pt>
    <dgm:pt modelId="{ED898C17-6E2A-4955-A97A-DA59E6FA6618}">
      <dgm:prSet/>
      <dgm:spPr/>
      <dgm:t>
        <a:bodyPr/>
        <a:lstStyle/>
        <a:p>
          <a:r>
            <a:rPr lang="en-US" dirty="0"/>
            <a:t>Lipman 1912, cereals, oats and barley</a:t>
          </a:r>
        </a:p>
      </dgm:t>
    </dgm:pt>
    <dgm:pt modelId="{556CA4DD-82DB-42A0-B6B3-0DEF3288DCF2}" type="parTrans" cxnId="{E5F4B0EE-7A4E-41C0-8A69-51E45F681DB3}">
      <dgm:prSet/>
      <dgm:spPr/>
      <dgm:t>
        <a:bodyPr/>
        <a:lstStyle/>
        <a:p>
          <a:endParaRPr lang="en-US"/>
        </a:p>
      </dgm:t>
    </dgm:pt>
    <dgm:pt modelId="{622B6AC3-2D99-4DBA-9B58-CF8CFB27D54D}" type="sibTrans" cxnId="{E5F4B0EE-7A4E-41C0-8A69-51E45F681DB3}">
      <dgm:prSet/>
      <dgm:spPr/>
      <dgm:t>
        <a:bodyPr/>
        <a:lstStyle/>
        <a:p>
          <a:endParaRPr lang="en-US"/>
        </a:p>
      </dgm:t>
    </dgm:pt>
    <dgm:pt modelId="{5E9BA497-E16A-428F-A17F-FDDBEA93904A}" type="pres">
      <dgm:prSet presAssocID="{968938CF-B9CC-41B7-9C52-634769BE0E8E}" presName="Name0" presStyleCnt="0">
        <dgm:presLayoutVars>
          <dgm:dir/>
          <dgm:resizeHandles val="exact"/>
        </dgm:presLayoutVars>
      </dgm:prSet>
      <dgm:spPr/>
    </dgm:pt>
    <dgm:pt modelId="{8299D7A2-0A36-46A8-BF65-757540E8128D}" type="pres">
      <dgm:prSet presAssocID="{968938CF-B9CC-41B7-9C52-634769BE0E8E}" presName="fgShape" presStyleLbl="fgShp" presStyleIdx="0" presStyleCnt="1" custLinFactY="46561" custLinFactNeighborX="264" custLinFactNeighborY="100000"/>
      <dgm:spPr/>
    </dgm:pt>
    <dgm:pt modelId="{1FC71EC6-2FD2-405D-8AB9-08D3E313A742}" type="pres">
      <dgm:prSet presAssocID="{968938CF-B9CC-41B7-9C52-634769BE0E8E}" presName="linComp" presStyleCnt="0"/>
      <dgm:spPr/>
    </dgm:pt>
    <dgm:pt modelId="{038FADAB-C26B-48E9-A704-1537DE98E7DC}" type="pres">
      <dgm:prSet presAssocID="{9E0BD7E5-E55B-497C-94F4-CFA320382C7B}" presName="compNode" presStyleCnt="0"/>
      <dgm:spPr/>
    </dgm:pt>
    <dgm:pt modelId="{8C3F081B-513D-44FC-A8DD-05C9E9D18A41}" type="pres">
      <dgm:prSet presAssocID="{9E0BD7E5-E55B-497C-94F4-CFA320382C7B}" presName="bkgdShape" presStyleLbl="node1" presStyleIdx="0" presStyleCnt="4"/>
      <dgm:spPr/>
    </dgm:pt>
    <dgm:pt modelId="{60386BEA-0495-43EB-B26F-853A14497EE9}" type="pres">
      <dgm:prSet presAssocID="{9E0BD7E5-E55B-497C-94F4-CFA320382C7B}" presName="nodeTx" presStyleLbl="node1" presStyleIdx="0" presStyleCnt="4">
        <dgm:presLayoutVars>
          <dgm:bulletEnabled val="1"/>
        </dgm:presLayoutVars>
      </dgm:prSet>
      <dgm:spPr/>
    </dgm:pt>
    <dgm:pt modelId="{09335EA3-FF24-4339-92CA-80DC062B4ED3}" type="pres">
      <dgm:prSet presAssocID="{9E0BD7E5-E55B-497C-94F4-CFA320382C7B}" presName="invisiNode" presStyleLbl="node1" presStyleIdx="0" presStyleCnt="4"/>
      <dgm:spPr/>
    </dgm:pt>
    <dgm:pt modelId="{65646563-AAE3-478B-A016-C727187AA047}" type="pres">
      <dgm:prSet presAssocID="{9E0BD7E5-E55B-497C-94F4-CFA320382C7B}"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C990C8C-8BD6-431D-9510-D7572E09EF46}" type="pres">
      <dgm:prSet presAssocID="{78B2C1C0-590C-4FE1-85E1-5A6D0B8E246C}" presName="sibTrans" presStyleLbl="sibTrans2D1" presStyleIdx="0" presStyleCnt="0"/>
      <dgm:spPr/>
    </dgm:pt>
    <dgm:pt modelId="{E3D69BE0-DDA5-4692-ADCD-782E64129C71}" type="pres">
      <dgm:prSet presAssocID="{591A1299-D58F-49A7-A0D9-8A8F5FD61C52}" presName="compNode" presStyleCnt="0"/>
      <dgm:spPr/>
    </dgm:pt>
    <dgm:pt modelId="{F03123DD-F90F-4485-930C-FC0BD708F11C}" type="pres">
      <dgm:prSet presAssocID="{591A1299-D58F-49A7-A0D9-8A8F5FD61C52}" presName="bkgdShape" presStyleLbl="node1" presStyleIdx="1" presStyleCnt="4"/>
      <dgm:spPr/>
    </dgm:pt>
    <dgm:pt modelId="{EF75D3D4-4DF9-408D-B627-49EC4AFF91BF}" type="pres">
      <dgm:prSet presAssocID="{591A1299-D58F-49A7-A0D9-8A8F5FD61C52}" presName="nodeTx" presStyleLbl="node1" presStyleIdx="1" presStyleCnt="4">
        <dgm:presLayoutVars>
          <dgm:bulletEnabled val="1"/>
        </dgm:presLayoutVars>
      </dgm:prSet>
      <dgm:spPr/>
    </dgm:pt>
    <dgm:pt modelId="{C8FA3403-7C12-4D2B-A97D-524C469D385B}" type="pres">
      <dgm:prSet presAssocID="{591A1299-D58F-49A7-A0D9-8A8F5FD61C52}" presName="invisiNode" presStyleLbl="node1" presStyleIdx="1" presStyleCnt="4"/>
      <dgm:spPr/>
    </dgm:pt>
    <dgm:pt modelId="{FCA63E5E-D2D2-434A-9EB8-A5E45BEBF0DB}" type="pres">
      <dgm:prSet presAssocID="{591A1299-D58F-49A7-A0D9-8A8F5FD61C52}" presName="imagNode" presStyleLbl="fgImgPlac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76C54A4-7FBE-42A2-9170-75B93DE152F2}" type="pres">
      <dgm:prSet presAssocID="{3293DC8A-9B12-45E0-ABF8-FA243202C79B}" presName="sibTrans" presStyleLbl="sibTrans2D1" presStyleIdx="0" presStyleCnt="0"/>
      <dgm:spPr/>
    </dgm:pt>
    <dgm:pt modelId="{D615F0D0-8177-4C23-B40F-DEE1471826F0}" type="pres">
      <dgm:prSet presAssocID="{995D6D4D-DF3F-42D7-899E-CF72CE731D3C}" presName="compNode" presStyleCnt="0"/>
      <dgm:spPr/>
    </dgm:pt>
    <dgm:pt modelId="{5AF61FA5-909B-44CB-88CF-BF8543A7F2F3}" type="pres">
      <dgm:prSet presAssocID="{995D6D4D-DF3F-42D7-899E-CF72CE731D3C}" presName="bkgdShape" presStyleLbl="node1" presStyleIdx="2" presStyleCnt="4" custLinFactNeighborX="-260" custLinFactNeighborY="397"/>
      <dgm:spPr/>
    </dgm:pt>
    <dgm:pt modelId="{1EF0A680-B9FD-4DA1-89FB-5FFC4ED3C648}" type="pres">
      <dgm:prSet presAssocID="{995D6D4D-DF3F-42D7-899E-CF72CE731D3C}" presName="nodeTx" presStyleLbl="node1" presStyleIdx="2" presStyleCnt="4">
        <dgm:presLayoutVars>
          <dgm:bulletEnabled val="1"/>
        </dgm:presLayoutVars>
      </dgm:prSet>
      <dgm:spPr/>
    </dgm:pt>
    <dgm:pt modelId="{C1614AED-CC72-44CD-8805-20C75683571B}" type="pres">
      <dgm:prSet presAssocID="{995D6D4D-DF3F-42D7-899E-CF72CE731D3C}" presName="invisiNode" presStyleLbl="node1" presStyleIdx="2" presStyleCnt="4"/>
      <dgm:spPr/>
    </dgm:pt>
    <dgm:pt modelId="{36B29A9B-33F3-4B47-B0F8-8B353A70C23E}" type="pres">
      <dgm:prSet presAssocID="{995D6D4D-DF3F-42D7-899E-CF72CE731D3C}"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5A79EF3-FF20-4CF6-8B4F-D522E1D7A2C3}" type="pres">
      <dgm:prSet presAssocID="{E4103FC0-49C3-42AB-B5A3-DE759062EC7B}" presName="sibTrans" presStyleLbl="sibTrans2D1" presStyleIdx="0" presStyleCnt="0"/>
      <dgm:spPr/>
    </dgm:pt>
    <dgm:pt modelId="{1D3F155D-6B19-4D7D-86F2-A2FB7FF1B7DF}" type="pres">
      <dgm:prSet presAssocID="{7832E7D2-5748-4A58-84AD-05707805A9F3}" presName="compNode" presStyleCnt="0"/>
      <dgm:spPr/>
    </dgm:pt>
    <dgm:pt modelId="{E231B422-1115-45E9-8313-4DEB406A5571}" type="pres">
      <dgm:prSet presAssocID="{7832E7D2-5748-4A58-84AD-05707805A9F3}" presName="bkgdShape" presStyleLbl="node1" presStyleIdx="3" presStyleCnt="4"/>
      <dgm:spPr/>
    </dgm:pt>
    <dgm:pt modelId="{E2E3E11C-147B-4491-8A37-900E5CA54C34}" type="pres">
      <dgm:prSet presAssocID="{7832E7D2-5748-4A58-84AD-05707805A9F3}" presName="nodeTx" presStyleLbl="node1" presStyleIdx="3" presStyleCnt="4">
        <dgm:presLayoutVars>
          <dgm:bulletEnabled val="1"/>
        </dgm:presLayoutVars>
      </dgm:prSet>
      <dgm:spPr/>
    </dgm:pt>
    <dgm:pt modelId="{B68C92D9-F941-4965-9FE0-417208ECC17E}" type="pres">
      <dgm:prSet presAssocID="{7832E7D2-5748-4A58-84AD-05707805A9F3}" presName="invisiNode" presStyleLbl="node1" presStyleIdx="3" presStyleCnt="4"/>
      <dgm:spPr/>
    </dgm:pt>
    <dgm:pt modelId="{DC80ADF5-2E8D-4DF4-B266-0D74EF451B1D}" type="pres">
      <dgm:prSet presAssocID="{7832E7D2-5748-4A58-84AD-05707805A9F3}" presName="imagNode" presStyleLbl="f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20C6A902-4EFF-4E33-B6CC-8B68D8FAE2F4}" type="presOf" srcId="{591A1299-D58F-49A7-A0D9-8A8F5FD61C52}" destId="{F03123DD-F90F-4485-930C-FC0BD708F11C}" srcOrd="0" destOrd="0" presId="urn:microsoft.com/office/officeart/2005/8/layout/hList7"/>
    <dgm:cxn modelId="{96EE7103-640E-42F5-B8D3-87BD9B9E65BD}" type="presOf" srcId="{968938CF-B9CC-41B7-9C52-634769BE0E8E}" destId="{5E9BA497-E16A-428F-A17F-FDDBEA93904A}" srcOrd="0" destOrd="0" presId="urn:microsoft.com/office/officeart/2005/8/layout/hList7"/>
    <dgm:cxn modelId="{698E350D-0F09-4574-B3E3-0BE15A93994F}" type="presOf" srcId="{78B2C1C0-590C-4FE1-85E1-5A6D0B8E246C}" destId="{2C990C8C-8BD6-431D-9510-D7572E09EF46}" srcOrd="0" destOrd="0" presId="urn:microsoft.com/office/officeart/2005/8/layout/hList7"/>
    <dgm:cxn modelId="{55D4BB10-4EF6-48C4-830A-DB3D70B68D54}" type="presOf" srcId="{E4103FC0-49C3-42AB-B5A3-DE759062EC7B}" destId="{75A79EF3-FF20-4CF6-8B4F-D522E1D7A2C3}" srcOrd="0" destOrd="0" presId="urn:microsoft.com/office/officeart/2005/8/layout/hList7"/>
    <dgm:cxn modelId="{CE3E3311-1E78-4797-A708-A353D5F9BF5D}" type="presOf" srcId="{995D6D4D-DF3F-42D7-899E-CF72CE731D3C}" destId="{5AF61FA5-909B-44CB-88CF-BF8543A7F2F3}" srcOrd="0" destOrd="0" presId="urn:microsoft.com/office/officeart/2005/8/layout/hList7"/>
    <dgm:cxn modelId="{21E3401C-B79E-4F9A-A81F-94E823F985EF}" type="presOf" srcId="{7832E7D2-5748-4A58-84AD-05707805A9F3}" destId="{E231B422-1115-45E9-8313-4DEB406A5571}" srcOrd="0" destOrd="0" presId="urn:microsoft.com/office/officeart/2005/8/layout/hList7"/>
    <dgm:cxn modelId="{D6EEA420-1991-489B-8F22-51EE4BF0D1C3}" srcId="{9E0BD7E5-E55B-497C-94F4-CFA320382C7B}" destId="{F5C5578B-B0A8-4C3B-9279-9CC7EE34E982}" srcOrd="0" destOrd="0" parTransId="{9DBCE430-4739-4F57-A8A9-2485593C05E7}" sibTransId="{EFC6A368-5BB5-42D3-A507-FFE6AD19BE74}"/>
    <dgm:cxn modelId="{C8DBFB25-353F-4F01-9662-9ABCF0BABA8B}" type="presOf" srcId="{F5C5578B-B0A8-4C3B-9279-9CC7EE34E982}" destId="{60386BEA-0495-43EB-B26F-853A14497EE9}" srcOrd="1" destOrd="1" presId="urn:microsoft.com/office/officeart/2005/8/layout/hList7"/>
    <dgm:cxn modelId="{21A1FA3C-4120-47A7-8864-920F83CB9AF5}" type="presOf" srcId="{F343AE9D-4736-4B03-9A84-EC79969D26E3}" destId="{5AF61FA5-909B-44CB-88CF-BF8543A7F2F3}" srcOrd="0" destOrd="1" presId="urn:microsoft.com/office/officeart/2005/8/layout/hList7"/>
    <dgm:cxn modelId="{AC3A173E-D28A-44F7-A4EE-0AFE7ED935EE}" srcId="{968938CF-B9CC-41B7-9C52-634769BE0E8E}" destId="{7832E7D2-5748-4A58-84AD-05707805A9F3}" srcOrd="3" destOrd="0" parTransId="{C3846E08-31E1-43BA-A69B-72142FF17BBE}" sibTransId="{D08EF6A9-0711-4DAA-B8AD-AA74E430097E}"/>
    <dgm:cxn modelId="{222B5551-CB23-4DDA-91D2-149D03559B6B}" srcId="{968938CF-B9CC-41B7-9C52-634769BE0E8E}" destId="{591A1299-D58F-49A7-A0D9-8A8F5FD61C52}" srcOrd="1" destOrd="0" parTransId="{FFEA96AD-D672-4363-ADE0-F80F8C6D7335}" sibTransId="{3293DC8A-9B12-45E0-ABF8-FA243202C79B}"/>
    <dgm:cxn modelId="{58D0E064-A79B-44DA-930E-00D598576E74}" type="presOf" srcId="{9E0BD7E5-E55B-497C-94F4-CFA320382C7B}" destId="{60386BEA-0495-43EB-B26F-853A14497EE9}" srcOrd="1" destOrd="0" presId="urn:microsoft.com/office/officeart/2005/8/layout/hList7"/>
    <dgm:cxn modelId="{35D89E69-608A-4137-A6F6-8FDF262957F4}" type="presOf" srcId="{F90769B3-726D-41BE-8C99-8E2CDFC78C1C}" destId="{F03123DD-F90F-4485-930C-FC0BD708F11C}" srcOrd="0" destOrd="1" presId="urn:microsoft.com/office/officeart/2005/8/layout/hList7"/>
    <dgm:cxn modelId="{251B4D6E-E66E-44AC-A038-699554FD9C4B}" srcId="{591A1299-D58F-49A7-A0D9-8A8F5FD61C52}" destId="{F90769B3-726D-41BE-8C99-8E2CDFC78C1C}" srcOrd="0" destOrd="0" parTransId="{F8EB33B2-B195-49C3-AB81-C65D5620EB3B}" sibTransId="{AC2AB097-5FDC-495B-9C09-E7B6079325C6}"/>
    <dgm:cxn modelId="{33138B79-B255-488D-AC4C-C51A76AA5A00}" type="presOf" srcId="{995D6D4D-DF3F-42D7-899E-CF72CE731D3C}" destId="{1EF0A680-B9FD-4DA1-89FB-5FFC4ED3C648}" srcOrd="1" destOrd="0" presId="urn:microsoft.com/office/officeart/2005/8/layout/hList7"/>
    <dgm:cxn modelId="{A8C7497A-42F7-4F9C-8FC1-DCACAFF13DD3}" type="presOf" srcId="{F5C5578B-B0A8-4C3B-9279-9CC7EE34E982}" destId="{8C3F081B-513D-44FC-A8DD-05C9E9D18A41}" srcOrd="0" destOrd="1" presId="urn:microsoft.com/office/officeart/2005/8/layout/hList7"/>
    <dgm:cxn modelId="{CD2A06A1-530F-4A96-B778-3CB6DE4D6794}" type="presOf" srcId="{ED898C17-6E2A-4955-A97A-DA59E6FA6618}" destId="{E231B422-1115-45E9-8313-4DEB406A5571}" srcOrd="0" destOrd="1" presId="urn:microsoft.com/office/officeart/2005/8/layout/hList7"/>
    <dgm:cxn modelId="{5D9312AA-756B-4B95-B022-A365D6DFFA94}" type="presOf" srcId="{591A1299-D58F-49A7-A0D9-8A8F5FD61C52}" destId="{EF75D3D4-4DF9-408D-B627-49EC4AFF91BF}" srcOrd="1" destOrd="0" presId="urn:microsoft.com/office/officeart/2005/8/layout/hList7"/>
    <dgm:cxn modelId="{C51B2AAD-ED1C-4BE6-B4E0-D333D5F1EEE8}" type="presOf" srcId="{ED898C17-6E2A-4955-A97A-DA59E6FA6618}" destId="{E2E3E11C-147B-4491-8A37-900E5CA54C34}" srcOrd="1" destOrd="1" presId="urn:microsoft.com/office/officeart/2005/8/layout/hList7"/>
    <dgm:cxn modelId="{7324FCB3-46E0-47EA-8352-712FD8C46BA0}" type="presOf" srcId="{F90769B3-726D-41BE-8C99-8E2CDFC78C1C}" destId="{EF75D3D4-4DF9-408D-B627-49EC4AFF91BF}" srcOrd="1" destOrd="1" presId="urn:microsoft.com/office/officeart/2005/8/layout/hList7"/>
    <dgm:cxn modelId="{0469E1BA-082F-43DF-8F1C-13B43F310FE0}" type="presOf" srcId="{9E0BD7E5-E55B-497C-94F4-CFA320382C7B}" destId="{8C3F081B-513D-44FC-A8DD-05C9E9D18A41}" srcOrd="0" destOrd="0" presId="urn:microsoft.com/office/officeart/2005/8/layout/hList7"/>
    <dgm:cxn modelId="{137A18BF-A71E-4F0C-8EE0-B9514A49520D}" type="presOf" srcId="{3293DC8A-9B12-45E0-ABF8-FA243202C79B}" destId="{B76C54A4-7FBE-42A2-9170-75B93DE152F2}" srcOrd="0" destOrd="0" presId="urn:microsoft.com/office/officeart/2005/8/layout/hList7"/>
    <dgm:cxn modelId="{155197BF-3A36-4BF6-B4E8-4AD788758B08}" srcId="{995D6D4D-DF3F-42D7-899E-CF72CE731D3C}" destId="{F343AE9D-4736-4B03-9A84-EC79969D26E3}" srcOrd="0" destOrd="0" parTransId="{A4A8BA0A-0642-4906-955F-5D29C4C3EF16}" sibTransId="{8E6FBFF1-6CC7-46B1-BD85-0F0FFF877F88}"/>
    <dgm:cxn modelId="{1DE5E9C0-1750-4B87-A226-A7D5D3007295}" type="presOf" srcId="{F343AE9D-4736-4B03-9A84-EC79969D26E3}" destId="{1EF0A680-B9FD-4DA1-89FB-5FFC4ED3C648}" srcOrd="1" destOrd="1" presId="urn:microsoft.com/office/officeart/2005/8/layout/hList7"/>
    <dgm:cxn modelId="{532B7BD1-3D59-4105-9A8C-335092E3FE9B}" srcId="{968938CF-B9CC-41B7-9C52-634769BE0E8E}" destId="{9E0BD7E5-E55B-497C-94F4-CFA320382C7B}" srcOrd="0" destOrd="0" parTransId="{CE13BA12-2AE8-4493-9318-B4016DDB8204}" sibTransId="{78B2C1C0-590C-4FE1-85E1-5A6D0B8E246C}"/>
    <dgm:cxn modelId="{E657F4E1-2000-4909-B5FC-9805781740E6}" type="presOf" srcId="{7832E7D2-5748-4A58-84AD-05707805A9F3}" destId="{E2E3E11C-147B-4491-8A37-900E5CA54C34}" srcOrd="1" destOrd="0" presId="urn:microsoft.com/office/officeart/2005/8/layout/hList7"/>
    <dgm:cxn modelId="{E5F4B0EE-7A4E-41C0-8A69-51E45F681DB3}" srcId="{7832E7D2-5748-4A58-84AD-05707805A9F3}" destId="{ED898C17-6E2A-4955-A97A-DA59E6FA6618}" srcOrd="0" destOrd="0" parTransId="{556CA4DD-82DB-42A0-B6B3-0DEF3288DCF2}" sibTransId="{622B6AC3-2D99-4DBA-9B58-CF8CFB27D54D}"/>
    <dgm:cxn modelId="{54C1DEEF-3C9E-4795-8182-7258CB6670EF}" srcId="{968938CF-B9CC-41B7-9C52-634769BE0E8E}" destId="{995D6D4D-DF3F-42D7-899E-CF72CE731D3C}" srcOrd="2" destOrd="0" parTransId="{B2B21A26-0E2A-472C-B7C8-AE59FF749544}" sibTransId="{E4103FC0-49C3-42AB-B5A3-DE759062EC7B}"/>
    <dgm:cxn modelId="{1FB676B7-7E51-44DA-9DBC-816CCBBF2329}" type="presParOf" srcId="{5E9BA497-E16A-428F-A17F-FDDBEA93904A}" destId="{8299D7A2-0A36-46A8-BF65-757540E8128D}" srcOrd="0" destOrd="0" presId="urn:microsoft.com/office/officeart/2005/8/layout/hList7"/>
    <dgm:cxn modelId="{E99FB838-646C-47D4-AD45-819153094E2E}" type="presParOf" srcId="{5E9BA497-E16A-428F-A17F-FDDBEA93904A}" destId="{1FC71EC6-2FD2-405D-8AB9-08D3E313A742}" srcOrd="1" destOrd="0" presId="urn:microsoft.com/office/officeart/2005/8/layout/hList7"/>
    <dgm:cxn modelId="{773AE458-70C0-4D49-A293-3A39C75330FD}" type="presParOf" srcId="{1FC71EC6-2FD2-405D-8AB9-08D3E313A742}" destId="{038FADAB-C26B-48E9-A704-1537DE98E7DC}" srcOrd="0" destOrd="0" presId="urn:microsoft.com/office/officeart/2005/8/layout/hList7"/>
    <dgm:cxn modelId="{EA963719-50A7-4360-B0ED-DBAA5FC6CE31}" type="presParOf" srcId="{038FADAB-C26B-48E9-A704-1537DE98E7DC}" destId="{8C3F081B-513D-44FC-A8DD-05C9E9D18A41}" srcOrd="0" destOrd="0" presId="urn:microsoft.com/office/officeart/2005/8/layout/hList7"/>
    <dgm:cxn modelId="{99BC1A45-B50D-46CB-8D5F-214DBE1F5171}" type="presParOf" srcId="{038FADAB-C26B-48E9-A704-1537DE98E7DC}" destId="{60386BEA-0495-43EB-B26F-853A14497EE9}" srcOrd="1" destOrd="0" presId="urn:microsoft.com/office/officeart/2005/8/layout/hList7"/>
    <dgm:cxn modelId="{69FC10FA-1041-49CF-B37A-3BCD02DD3D6B}" type="presParOf" srcId="{038FADAB-C26B-48E9-A704-1537DE98E7DC}" destId="{09335EA3-FF24-4339-92CA-80DC062B4ED3}" srcOrd="2" destOrd="0" presId="urn:microsoft.com/office/officeart/2005/8/layout/hList7"/>
    <dgm:cxn modelId="{5EB7C2EF-070B-4998-8EB3-5665B40E290C}" type="presParOf" srcId="{038FADAB-C26B-48E9-A704-1537DE98E7DC}" destId="{65646563-AAE3-478B-A016-C727187AA047}" srcOrd="3" destOrd="0" presId="urn:microsoft.com/office/officeart/2005/8/layout/hList7"/>
    <dgm:cxn modelId="{CFA85B08-90EB-4B28-A593-0EF64ED9D19A}" type="presParOf" srcId="{1FC71EC6-2FD2-405D-8AB9-08D3E313A742}" destId="{2C990C8C-8BD6-431D-9510-D7572E09EF46}" srcOrd="1" destOrd="0" presId="urn:microsoft.com/office/officeart/2005/8/layout/hList7"/>
    <dgm:cxn modelId="{CA94B42F-9465-46C6-8988-8C28A1D634CA}" type="presParOf" srcId="{1FC71EC6-2FD2-405D-8AB9-08D3E313A742}" destId="{E3D69BE0-DDA5-4692-ADCD-782E64129C71}" srcOrd="2" destOrd="0" presId="urn:microsoft.com/office/officeart/2005/8/layout/hList7"/>
    <dgm:cxn modelId="{2169387C-1173-427C-B699-D3A8A5F6D6DE}" type="presParOf" srcId="{E3D69BE0-DDA5-4692-ADCD-782E64129C71}" destId="{F03123DD-F90F-4485-930C-FC0BD708F11C}" srcOrd="0" destOrd="0" presId="urn:microsoft.com/office/officeart/2005/8/layout/hList7"/>
    <dgm:cxn modelId="{E967C4F6-EB90-49DF-98C1-7DA8D691EA78}" type="presParOf" srcId="{E3D69BE0-DDA5-4692-ADCD-782E64129C71}" destId="{EF75D3D4-4DF9-408D-B627-49EC4AFF91BF}" srcOrd="1" destOrd="0" presId="urn:microsoft.com/office/officeart/2005/8/layout/hList7"/>
    <dgm:cxn modelId="{85735492-2303-4477-B50A-71F548DE1A8B}" type="presParOf" srcId="{E3D69BE0-DDA5-4692-ADCD-782E64129C71}" destId="{C8FA3403-7C12-4D2B-A97D-524C469D385B}" srcOrd="2" destOrd="0" presId="urn:microsoft.com/office/officeart/2005/8/layout/hList7"/>
    <dgm:cxn modelId="{9BC881CC-5FA8-46CF-89C9-88CCCF3812A2}" type="presParOf" srcId="{E3D69BE0-DDA5-4692-ADCD-782E64129C71}" destId="{FCA63E5E-D2D2-434A-9EB8-A5E45BEBF0DB}" srcOrd="3" destOrd="0" presId="urn:microsoft.com/office/officeart/2005/8/layout/hList7"/>
    <dgm:cxn modelId="{123C8554-81A8-4A99-9A5B-BC300DD46D63}" type="presParOf" srcId="{1FC71EC6-2FD2-405D-8AB9-08D3E313A742}" destId="{B76C54A4-7FBE-42A2-9170-75B93DE152F2}" srcOrd="3" destOrd="0" presId="urn:microsoft.com/office/officeart/2005/8/layout/hList7"/>
    <dgm:cxn modelId="{E201EED0-3796-454F-9060-C836AAB50D97}" type="presParOf" srcId="{1FC71EC6-2FD2-405D-8AB9-08D3E313A742}" destId="{D615F0D0-8177-4C23-B40F-DEE1471826F0}" srcOrd="4" destOrd="0" presId="urn:microsoft.com/office/officeart/2005/8/layout/hList7"/>
    <dgm:cxn modelId="{920D02D4-76F9-44EC-A703-1EE6664315CD}" type="presParOf" srcId="{D615F0D0-8177-4C23-B40F-DEE1471826F0}" destId="{5AF61FA5-909B-44CB-88CF-BF8543A7F2F3}" srcOrd="0" destOrd="0" presId="urn:microsoft.com/office/officeart/2005/8/layout/hList7"/>
    <dgm:cxn modelId="{735D1C10-1A7C-475B-BCFE-F5729EBB7818}" type="presParOf" srcId="{D615F0D0-8177-4C23-B40F-DEE1471826F0}" destId="{1EF0A680-B9FD-4DA1-89FB-5FFC4ED3C648}" srcOrd="1" destOrd="0" presId="urn:microsoft.com/office/officeart/2005/8/layout/hList7"/>
    <dgm:cxn modelId="{AC2208A8-4FD9-4672-B0AE-774DB4173ADC}" type="presParOf" srcId="{D615F0D0-8177-4C23-B40F-DEE1471826F0}" destId="{C1614AED-CC72-44CD-8805-20C75683571B}" srcOrd="2" destOrd="0" presId="urn:microsoft.com/office/officeart/2005/8/layout/hList7"/>
    <dgm:cxn modelId="{BECF0692-5535-41A1-B52E-0A4FE7E85246}" type="presParOf" srcId="{D615F0D0-8177-4C23-B40F-DEE1471826F0}" destId="{36B29A9B-33F3-4B47-B0F8-8B353A70C23E}" srcOrd="3" destOrd="0" presId="urn:microsoft.com/office/officeart/2005/8/layout/hList7"/>
    <dgm:cxn modelId="{9BB7A80A-E1D1-42D3-A072-B41173123C09}" type="presParOf" srcId="{1FC71EC6-2FD2-405D-8AB9-08D3E313A742}" destId="{75A79EF3-FF20-4CF6-8B4F-D522E1D7A2C3}" srcOrd="5" destOrd="0" presId="urn:microsoft.com/office/officeart/2005/8/layout/hList7"/>
    <dgm:cxn modelId="{9064E1D8-37BD-4DA1-82C5-033319167029}" type="presParOf" srcId="{1FC71EC6-2FD2-405D-8AB9-08D3E313A742}" destId="{1D3F155D-6B19-4D7D-86F2-A2FB7FF1B7DF}" srcOrd="6" destOrd="0" presId="urn:microsoft.com/office/officeart/2005/8/layout/hList7"/>
    <dgm:cxn modelId="{694B6CD5-D7B8-4E67-87AD-D1A9B3C1A3A2}" type="presParOf" srcId="{1D3F155D-6B19-4D7D-86F2-A2FB7FF1B7DF}" destId="{E231B422-1115-45E9-8313-4DEB406A5571}" srcOrd="0" destOrd="0" presId="urn:microsoft.com/office/officeart/2005/8/layout/hList7"/>
    <dgm:cxn modelId="{B167F87C-8688-495C-B20A-AF6C1BE5C1E0}" type="presParOf" srcId="{1D3F155D-6B19-4D7D-86F2-A2FB7FF1B7DF}" destId="{E2E3E11C-147B-4491-8A37-900E5CA54C34}" srcOrd="1" destOrd="0" presId="urn:microsoft.com/office/officeart/2005/8/layout/hList7"/>
    <dgm:cxn modelId="{8630104B-8EC9-4717-B98D-EA20C5723400}" type="presParOf" srcId="{1D3F155D-6B19-4D7D-86F2-A2FB7FF1B7DF}" destId="{B68C92D9-F941-4965-9FE0-417208ECC17E}" srcOrd="2" destOrd="0" presId="urn:microsoft.com/office/officeart/2005/8/layout/hList7"/>
    <dgm:cxn modelId="{C5F561D3-3585-4E29-8770-7419EC2F9F44}" type="presParOf" srcId="{1D3F155D-6B19-4D7D-86F2-A2FB7FF1B7DF}" destId="{DC80ADF5-2E8D-4DF4-B266-0D74EF451B1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4517E1-54B2-4B10-9A14-91185647098E}" type="doc">
      <dgm:prSet loTypeId="urn:microsoft.com/office/officeart/2005/8/layout/hList7" loCatId="relationship" qsTypeId="urn:microsoft.com/office/officeart/2005/8/quickstyle/simple4" qsCatId="simple" csTypeId="urn:microsoft.com/office/officeart/2005/8/colors/accent3_2" csCatId="accent3" phldr="1"/>
      <dgm:spPr/>
    </dgm:pt>
    <dgm:pt modelId="{AE1021EB-CD01-42F0-A293-F74F56FDD95A}">
      <dgm:prSet phldrT="[Text]"/>
      <dgm:spPr/>
      <dgm:t>
        <a:bodyPr/>
        <a:lstStyle/>
        <a:p>
          <a:r>
            <a:rPr lang="en-US" dirty="0"/>
            <a:t>Starkey (1929, 1934) showed that the roots of plants have a considerable influence on the accumulation of microorganisms in the soil</a:t>
          </a:r>
        </a:p>
      </dgm:t>
    </dgm:pt>
    <dgm:pt modelId="{8D80C280-7DEB-4449-A492-1F648BB36BB0}" type="parTrans" cxnId="{C5790DB5-436D-4400-8974-7366393D0BDB}">
      <dgm:prSet/>
      <dgm:spPr/>
      <dgm:t>
        <a:bodyPr/>
        <a:lstStyle/>
        <a:p>
          <a:endParaRPr lang="en-US"/>
        </a:p>
      </dgm:t>
    </dgm:pt>
    <dgm:pt modelId="{BFA21D97-5158-45FD-BDA6-A51B037D74D7}" type="sibTrans" cxnId="{C5790DB5-436D-4400-8974-7366393D0BDB}">
      <dgm:prSet/>
      <dgm:spPr/>
      <dgm:t>
        <a:bodyPr/>
        <a:lstStyle/>
        <a:p>
          <a:endParaRPr lang="en-US"/>
        </a:p>
      </dgm:t>
    </dgm:pt>
    <dgm:pt modelId="{1DE430D2-79B1-4C38-BEB0-EA610F8940E2}">
      <dgm:prSet phldrT="[Text]"/>
      <dgm:spPr/>
      <dgm:t>
        <a:bodyPr/>
        <a:lstStyle/>
        <a:p>
          <a:r>
            <a:rPr lang="en-US" dirty="0"/>
            <a:t>Rhizosphere of beets, (427 million bacteria per gram)</a:t>
          </a:r>
        </a:p>
        <a:p>
          <a:r>
            <a:rPr lang="en-US" dirty="0"/>
            <a:t>Control soil (only 8.2 million per gram)</a:t>
          </a:r>
        </a:p>
      </dgm:t>
    </dgm:pt>
    <dgm:pt modelId="{4288EE46-C609-43B4-8F6D-8AD2114E3C4B}" type="parTrans" cxnId="{C3CB194C-6E34-4028-ADE3-8252CB178631}">
      <dgm:prSet/>
      <dgm:spPr/>
      <dgm:t>
        <a:bodyPr/>
        <a:lstStyle/>
        <a:p>
          <a:endParaRPr lang="en-US"/>
        </a:p>
      </dgm:t>
    </dgm:pt>
    <dgm:pt modelId="{AE94B166-6E3E-4D50-BF4C-7ABDF89BEC61}" type="sibTrans" cxnId="{C3CB194C-6E34-4028-ADE3-8252CB178631}">
      <dgm:prSet/>
      <dgm:spPr/>
      <dgm:t>
        <a:bodyPr/>
        <a:lstStyle/>
        <a:p>
          <a:endParaRPr lang="en-US"/>
        </a:p>
      </dgm:t>
    </dgm:pt>
    <dgm:pt modelId="{0C6B4722-CE9F-4EA9-8839-58A012CCA2D4}">
      <dgm:prSet phldrT="[Text]" custT="1"/>
      <dgm:spPr/>
      <dgm:t>
        <a:bodyPr/>
        <a:lstStyle/>
        <a:p>
          <a:r>
            <a:rPr lang="en-US" sz="2000" dirty="0"/>
            <a:t>In clover, he </a:t>
          </a:r>
          <a:r>
            <a:rPr lang="en-US" sz="2000"/>
            <a:t>found 932 </a:t>
          </a:r>
          <a:r>
            <a:rPr lang="en-US" sz="2000" dirty="0"/>
            <a:t>million per g and in the control soil only 6.6 million per g </a:t>
          </a:r>
          <a:endParaRPr lang="en-US" sz="3600" dirty="0"/>
        </a:p>
      </dgm:t>
    </dgm:pt>
    <dgm:pt modelId="{24DAFF4E-6211-4405-93E2-A16B477D2849}" type="parTrans" cxnId="{57580EC1-D2B4-43A0-AD23-F60618C68554}">
      <dgm:prSet/>
      <dgm:spPr/>
      <dgm:t>
        <a:bodyPr/>
        <a:lstStyle/>
        <a:p>
          <a:endParaRPr lang="en-US"/>
        </a:p>
      </dgm:t>
    </dgm:pt>
    <dgm:pt modelId="{5AF81E2C-8193-4BE3-9B0F-A68D36519D43}" type="sibTrans" cxnId="{57580EC1-D2B4-43A0-AD23-F60618C68554}">
      <dgm:prSet/>
      <dgm:spPr/>
      <dgm:t>
        <a:bodyPr/>
        <a:lstStyle/>
        <a:p>
          <a:endParaRPr lang="en-US"/>
        </a:p>
      </dgm:t>
    </dgm:pt>
    <dgm:pt modelId="{186E75EA-54E3-44B5-B485-82E0A491B04A}">
      <dgm:prSet/>
      <dgm:spPr/>
      <dgm:t>
        <a:bodyPr/>
        <a:lstStyle/>
        <a:p>
          <a:r>
            <a:rPr lang="en-US" dirty="0"/>
            <a:t>In the rhizosphere of wheat, 653.4 million per g were found; and in the control soil, only 22.8 million bacteria per g </a:t>
          </a:r>
        </a:p>
      </dgm:t>
    </dgm:pt>
    <dgm:pt modelId="{018D6564-72B0-4073-BA3F-61DC2247DC7E}" type="parTrans" cxnId="{D111ADED-9687-4FFE-93F4-6A35647F13A7}">
      <dgm:prSet/>
      <dgm:spPr/>
      <dgm:t>
        <a:bodyPr/>
        <a:lstStyle/>
        <a:p>
          <a:endParaRPr lang="en-US"/>
        </a:p>
      </dgm:t>
    </dgm:pt>
    <dgm:pt modelId="{342AD5C5-9897-4263-81E1-8B1F8EFDE688}" type="sibTrans" cxnId="{D111ADED-9687-4FFE-93F4-6A35647F13A7}">
      <dgm:prSet/>
      <dgm:spPr/>
      <dgm:t>
        <a:bodyPr/>
        <a:lstStyle/>
        <a:p>
          <a:endParaRPr lang="en-US"/>
        </a:p>
      </dgm:t>
    </dgm:pt>
    <dgm:pt modelId="{3FB5F487-F72B-4923-9687-75570DA23CBD}" type="pres">
      <dgm:prSet presAssocID="{544517E1-54B2-4B10-9A14-91185647098E}" presName="Name0" presStyleCnt="0">
        <dgm:presLayoutVars>
          <dgm:dir/>
          <dgm:resizeHandles val="exact"/>
        </dgm:presLayoutVars>
      </dgm:prSet>
      <dgm:spPr/>
    </dgm:pt>
    <dgm:pt modelId="{BB04357E-7AE8-4D8B-A591-9827B014C8B5}" type="pres">
      <dgm:prSet presAssocID="{544517E1-54B2-4B10-9A14-91185647098E}" presName="fgShape" presStyleLbl="fgShp" presStyleIdx="0" presStyleCnt="1"/>
      <dgm:spPr/>
    </dgm:pt>
    <dgm:pt modelId="{574BD72B-0DE4-420D-9CC1-E5081F27B009}" type="pres">
      <dgm:prSet presAssocID="{544517E1-54B2-4B10-9A14-91185647098E}" presName="linComp" presStyleCnt="0"/>
      <dgm:spPr/>
    </dgm:pt>
    <dgm:pt modelId="{3F3258A5-FF1E-4FF3-BB79-704556518C4A}" type="pres">
      <dgm:prSet presAssocID="{AE1021EB-CD01-42F0-A293-F74F56FDD95A}" presName="compNode" presStyleCnt="0"/>
      <dgm:spPr/>
    </dgm:pt>
    <dgm:pt modelId="{AC0F8B1E-B608-499F-9652-A007EE7F29F8}" type="pres">
      <dgm:prSet presAssocID="{AE1021EB-CD01-42F0-A293-F74F56FDD95A}" presName="bkgdShape" presStyleLbl="node1" presStyleIdx="0" presStyleCnt="4"/>
      <dgm:spPr/>
    </dgm:pt>
    <dgm:pt modelId="{C541F4B4-6D61-4F9C-94E3-3C1FBD70D336}" type="pres">
      <dgm:prSet presAssocID="{AE1021EB-CD01-42F0-A293-F74F56FDD95A}" presName="nodeTx" presStyleLbl="node1" presStyleIdx="0" presStyleCnt="4">
        <dgm:presLayoutVars>
          <dgm:bulletEnabled val="1"/>
        </dgm:presLayoutVars>
      </dgm:prSet>
      <dgm:spPr/>
    </dgm:pt>
    <dgm:pt modelId="{59D42487-E966-4D3F-933C-D1118B0B73B0}" type="pres">
      <dgm:prSet presAssocID="{AE1021EB-CD01-42F0-A293-F74F56FDD95A}" presName="invisiNode" presStyleLbl="node1" presStyleIdx="0" presStyleCnt="4"/>
      <dgm:spPr/>
    </dgm:pt>
    <dgm:pt modelId="{2330A249-0703-4F0A-8A8E-83CCD1A10325}" type="pres">
      <dgm:prSet presAssocID="{AE1021EB-CD01-42F0-A293-F74F56FDD95A}" presName="imagNode" presStyleLbl="fgImgPlace1" presStyleIdx="0" presStyleCnt="4" custLinFactNeighborX="460" custLinFactNeighborY="-35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F3F1010-B485-4B6A-8C1D-FAD003278FFA}" type="pres">
      <dgm:prSet presAssocID="{BFA21D97-5158-45FD-BDA6-A51B037D74D7}" presName="sibTrans" presStyleLbl="sibTrans2D1" presStyleIdx="0" presStyleCnt="0"/>
      <dgm:spPr/>
    </dgm:pt>
    <dgm:pt modelId="{08063F38-8318-4F3B-8374-41B9A8726F9D}" type="pres">
      <dgm:prSet presAssocID="{1DE430D2-79B1-4C38-BEB0-EA610F8940E2}" presName="compNode" presStyleCnt="0"/>
      <dgm:spPr/>
    </dgm:pt>
    <dgm:pt modelId="{F171E0C3-85B0-40A3-A56F-A3FFDA1DA171}" type="pres">
      <dgm:prSet presAssocID="{1DE430D2-79B1-4C38-BEB0-EA610F8940E2}" presName="bkgdShape" presStyleLbl="node1" presStyleIdx="1" presStyleCnt="4"/>
      <dgm:spPr/>
    </dgm:pt>
    <dgm:pt modelId="{83D1C8A8-5E9A-438F-A831-4ED4CCE1029F}" type="pres">
      <dgm:prSet presAssocID="{1DE430D2-79B1-4C38-BEB0-EA610F8940E2}" presName="nodeTx" presStyleLbl="node1" presStyleIdx="1" presStyleCnt="4">
        <dgm:presLayoutVars>
          <dgm:bulletEnabled val="1"/>
        </dgm:presLayoutVars>
      </dgm:prSet>
      <dgm:spPr/>
    </dgm:pt>
    <dgm:pt modelId="{81C2F568-8A2D-49EE-A234-1B34F95A1ECA}" type="pres">
      <dgm:prSet presAssocID="{1DE430D2-79B1-4C38-BEB0-EA610F8940E2}" presName="invisiNode" presStyleLbl="node1" presStyleIdx="1" presStyleCnt="4"/>
      <dgm:spPr/>
    </dgm:pt>
    <dgm:pt modelId="{473C9AC6-415B-4640-92EE-6CF8A6DA8951}" type="pres">
      <dgm:prSet presAssocID="{1DE430D2-79B1-4C38-BEB0-EA610F8940E2}" presName="imagNode" presStyleLbl="fgImgPlac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66785FE-06B5-47E3-867A-B66F237F509C}" type="pres">
      <dgm:prSet presAssocID="{AE94B166-6E3E-4D50-BF4C-7ABDF89BEC61}" presName="sibTrans" presStyleLbl="sibTrans2D1" presStyleIdx="0" presStyleCnt="0"/>
      <dgm:spPr/>
    </dgm:pt>
    <dgm:pt modelId="{B425AFE4-A079-4AE7-B3FC-80F8CF67C733}" type="pres">
      <dgm:prSet presAssocID="{0C6B4722-CE9F-4EA9-8839-58A012CCA2D4}" presName="compNode" presStyleCnt="0"/>
      <dgm:spPr/>
    </dgm:pt>
    <dgm:pt modelId="{52931FAB-15A1-4280-88AE-64926EF1E837}" type="pres">
      <dgm:prSet presAssocID="{0C6B4722-CE9F-4EA9-8839-58A012CCA2D4}" presName="bkgdShape" presStyleLbl="node1" presStyleIdx="2" presStyleCnt="4"/>
      <dgm:spPr/>
    </dgm:pt>
    <dgm:pt modelId="{3592A208-24EA-49A0-8409-CC1D7FAB86E9}" type="pres">
      <dgm:prSet presAssocID="{0C6B4722-CE9F-4EA9-8839-58A012CCA2D4}" presName="nodeTx" presStyleLbl="node1" presStyleIdx="2" presStyleCnt="4">
        <dgm:presLayoutVars>
          <dgm:bulletEnabled val="1"/>
        </dgm:presLayoutVars>
      </dgm:prSet>
      <dgm:spPr/>
    </dgm:pt>
    <dgm:pt modelId="{B7AE20FD-AD78-4C32-84D5-B8C39E8AE269}" type="pres">
      <dgm:prSet presAssocID="{0C6B4722-CE9F-4EA9-8839-58A012CCA2D4}" presName="invisiNode" presStyleLbl="node1" presStyleIdx="2" presStyleCnt="4"/>
      <dgm:spPr/>
    </dgm:pt>
    <dgm:pt modelId="{2BC65CD1-0313-4B87-AFAD-36190E94110B}" type="pres">
      <dgm:prSet presAssocID="{0C6B4722-CE9F-4EA9-8839-58A012CCA2D4}"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53568875-0D02-4D6A-92CF-A19BEC817697}" type="pres">
      <dgm:prSet presAssocID="{5AF81E2C-8193-4BE3-9B0F-A68D36519D43}" presName="sibTrans" presStyleLbl="sibTrans2D1" presStyleIdx="0" presStyleCnt="0"/>
      <dgm:spPr/>
    </dgm:pt>
    <dgm:pt modelId="{82385856-FF8C-4AB3-9C49-EA9C9362E2CA}" type="pres">
      <dgm:prSet presAssocID="{186E75EA-54E3-44B5-B485-82E0A491B04A}" presName="compNode" presStyleCnt="0"/>
      <dgm:spPr/>
    </dgm:pt>
    <dgm:pt modelId="{6A5ABF0C-50AA-4413-A336-8037C66F93DF}" type="pres">
      <dgm:prSet presAssocID="{186E75EA-54E3-44B5-B485-82E0A491B04A}" presName="bkgdShape" presStyleLbl="node1" presStyleIdx="3" presStyleCnt="4"/>
      <dgm:spPr/>
    </dgm:pt>
    <dgm:pt modelId="{6BE4E06F-D02D-4691-B778-FF7A9B3BB1AA}" type="pres">
      <dgm:prSet presAssocID="{186E75EA-54E3-44B5-B485-82E0A491B04A}" presName="nodeTx" presStyleLbl="node1" presStyleIdx="3" presStyleCnt="4">
        <dgm:presLayoutVars>
          <dgm:bulletEnabled val="1"/>
        </dgm:presLayoutVars>
      </dgm:prSet>
      <dgm:spPr/>
    </dgm:pt>
    <dgm:pt modelId="{A7B4C089-473F-4313-8BB2-20175AF8E2DA}" type="pres">
      <dgm:prSet presAssocID="{186E75EA-54E3-44B5-B485-82E0A491B04A}" presName="invisiNode" presStyleLbl="node1" presStyleIdx="3" presStyleCnt="4"/>
      <dgm:spPr/>
    </dgm:pt>
    <dgm:pt modelId="{311D5D73-1653-40E5-A563-21476B33D672}" type="pres">
      <dgm:prSet presAssocID="{186E75EA-54E3-44B5-B485-82E0A491B04A}" presName="imagNode" presStyleLbl="f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9A475D14-A381-4790-9A21-6E378C968A9C}" type="presOf" srcId="{5AF81E2C-8193-4BE3-9B0F-A68D36519D43}" destId="{53568875-0D02-4D6A-92CF-A19BEC817697}" srcOrd="0" destOrd="0" presId="urn:microsoft.com/office/officeart/2005/8/layout/hList7"/>
    <dgm:cxn modelId="{EB0E5B19-823B-429F-AF37-702D82BFF385}" type="presOf" srcId="{0C6B4722-CE9F-4EA9-8839-58A012CCA2D4}" destId="{3592A208-24EA-49A0-8409-CC1D7FAB86E9}" srcOrd="1" destOrd="0" presId="urn:microsoft.com/office/officeart/2005/8/layout/hList7"/>
    <dgm:cxn modelId="{E0C8681A-26E9-4063-9B4F-C8F762DBA1C8}" type="presOf" srcId="{544517E1-54B2-4B10-9A14-91185647098E}" destId="{3FB5F487-F72B-4923-9687-75570DA23CBD}" srcOrd="0" destOrd="0" presId="urn:microsoft.com/office/officeart/2005/8/layout/hList7"/>
    <dgm:cxn modelId="{804A7524-3A82-44AB-8BF5-0611C9C2C4DF}" type="presOf" srcId="{AE94B166-6E3E-4D50-BF4C-7ABDF89BEC61}" destId="{B66785FE-06B5-47E3-867A-B66F237F509C}" srcOrd="0" destOrd="0" presId="urn:microsoft.com/office/officeart/2005/8/layout/hList7"/>
    <dgm:cxn modelId="{DCC3FB26-F71B-4779-BF45-2EBF8AFFF864}" type="presOf" srcId="{AE1021EB-CD01-42F0-A293-F74F56FDD95A}" destId="{C541F4B4-6D61-4F9C-94E3-3C1FBD70D336}" srcOrd="1" destOrd="0" presId="urn:microsoft.com/office/officeart/2005/8/layout/hList7"/>
    <dgm:cxn modelId="{406B4D31-55E2-441A-83EB-4A533CFA9A5B}" type="presOf" srcId="{186E75EA-54E3-44B5-B485-82E0A491B04A}" destId="{6BE4E06F-D02D-4691-B778-FF7A9B3BB1AA}" srcOrd="1" destOrd="0" presId="urn:microsoft.com/office/officeart/2005/8/layout/hList7"/>
    <dgm:cxn modelId="{E24EEB33-CAE7-4745-83BE-C59F4C349490}" type="presOf" srcId="{1DE430D2-79B1-4C38-BEB0-EA610F8940E2}" destId="{F171E0C3-85B0-40A3-A56F-A3FFDA1DA171}" srcOrd="0" destOrd="0" presId="urn:microsoft.com/office/officeart/2005/8/layout/hList7"/>
    <dgm:cxn modelId="{C3CB194C-6E34-4028-ADE3-8252CB178631}" srcId="{544517E1-54B2-4B10-9A14-91185647098E}" destId="{1DE430D2-79B1-4C38-BEB0-EA610F8940E2}" srcOrd="1" destOrd="0" parTransId="{4288EE46-C609-43B4-8F6D-8AD2114E3C4B}" sibTransId="{AE94B166-6E3E-4D50-BF4C-7ABDF89BEC61}"/>
    <dgm:cxn modelId="{B076DB7E-F4E1-495F-9A61-C71B78C858E8}" type="presOf" srcId="{AE1021EB-CD01-42F0-A293-F74F56FDD95A}" destId="{AC0F8B1E-B608-499F-9652-A007EE7F29F8}" srcOrd="0" destOrd="0" presId="urn:microsoft.com/office/officeart/2005/8/layout/hList7"/>
    <dgm:cxn modelId="{C5790DB5-436D-4400-8974-7366393D0BDB}" srcId="{544517E1-54B2-4B10-9A14-91185647098E}" destId="{AE1021EB-CD01-42F0-A293-F74F56FDD95A}" srcOrd="0" destOrd="0" parTransId="{8D80C280-7DEB-4449-A492-1F648BB36BB0}" sibTransId="{BFA21D97-5158-45FD-BDA6-A51B037D74D7}"/>
    <dgm:cxn modelId="{57580EC1-D2B4-43A0-AD23-F60618C68554}" srcId="{544517E1-54B2-4B10-9A14-91185647098E}" destId="{0C6B4722-CE9F-4EA9-8839-58A012CCA2D4}" srcOrd="2" destOrd="0" parTransId="{24DAFF4E-6211-4405-93E2-A16B477D2849}" sibTransId="{5AF81E2C-8193-4BE3-9B0F-A68D36519D43}"/>
    <dgm:cxn modelId="{8B7368C3-0E7F-4893-A313-5D28CA4F9637}" type="presOf" srcId="{BFA21D97-5158-45FD-BDA6-A51B037D74D7}" destId="{6F3F1010-B485-4B6A-8C1D-FAD003278FFA}" srcOrd="0" destOrd="0" presId="urn:microsoft.com/office/officeart/2005/8/layout/hList7"/>
    <dgm:cxn modelId="{C8137BC9-C2ED-4019-AEA3-3C847183EAD6}" type="presOf" srcId="{1DE430D2-79B1-4C38-BEB0-EA610F8940E2}" destId="{83D1C8A8-5E9A-438F-A831-4ED4CCE1029F}" srcOrd="1" destOrd="0" presId="urn:microsoft.com/office/officeart/2005/8/layout/hList7"/>
    <dgm:cxn modelId="{929A0ACB-78C6-4E1E-BE43-A82D204A2C0D}" type="presOf" srcId="{0C6B4722-CE9F-4EA9-8839-58A012CCA2D4}" destId="{52931FAB-15A1-4280-88AE-64926EF1E837}" srcOrd="0" destOrd="0" presId="urn:microsoft.com/office/officeart/2005/8/layout/hList7"/>
    <dgm:cxn modelId="{D111ADED-9687-4FFE-93F4-6A35647F13A7}" srcId="{544517E1-54B2-4B10-9A14-91185647098E}" destId="{186E75EA-54E3-44B5-B485-82E0A491B04A}" srcOrd="3" destOrd="0" parTransId="{018D6564-72B0-4073-BA3F-61DC2247DC7E}" sibTransId="{342AD5C5-9897-4263-81E1-8B1F8EFDE688}"/>
    <dgm:cxn modelId="{F45C1FF7-167F-416B-92D8-20171488E063}" type="presOf" srcId="{186E75EA-54E3-44B5-B485-82E0A491B04A}" destId="{6A5ABF0C-50AA-4413-A336-8037C66F93DF}" srcOrd="0" destOrd="0" presId="urn:microsoft.com/office/officeart/2005/8/layout/hList7"/>
    <dgm:cxn modelId="{0C52C8AF-636F-4C5A-B192-E9082BFDB8C3}" type="presParOf" srcId="{3FB5F487-F72B-4923-9687-75570DA23CBD}" destId="{BB04357E-7AE8-4D8B-A591-9827B014C8B5}" srcOrd="0" destOrd="0" presId="urn:microsoft.com/office/officeart/2005/8/layout/hList7"/>
    <dgm:cxn modelId="{75291F5C-898C-46B2-A8CB-7C42E7EAD582}" type="presParOf" srcId="{3FB5F487-F72B-4923-9687-75570DA23CBD}" destId="{574BD72B-0DE4-420D-9CC1-E5081F27B009}" srcOrd="1" destOrd="0" presId="urn:microsoft.com/office/officeart/2005/8/layout/hList7"/>
    <dgm:cxn modelId="{DDBB8E3B-5EA7-462E-BBF7-DC9E6402E994}" type="presParOf" srcId="{574BD72B-0DE4-420D-9CC1-E5081F27B009}" destId="{3F3258A5-FF1E-4FF3-BB79-704556518C4A}" srcOrd="0" destOrd="0" presId="urn:microsoft.com/office/officeart/2005/8/layout/hList7"/>
    <dgm:cxn modelId="{EDA74547-458A-467C-9872-DF72BD4B1A24}" type="presParOf" srcId="{3F3258A5-FF1E-4FF3-BB79-704556518C4A}" destId="{AC0F8B1E-B608-499F-9652-A007EE7F29F8}" srcOrd="0" destOrd="0" presId="urn:microsoft.com/office/officeart/2005/8/layout/hList7"/>
    <dgm:cxn modelId="{B53FF6F5-5A96-42D4-85A5-D3ECC60B4A69}" type="presParOf" srcId="{3F3258A5-FF1E-4FF3-BB79-704556518C4A}" destId="{C541F4B4-6D61-4F9C-94E3-3C1FBD70D336}" srcOrd="1" destOrd="0" presId="urn:microsoft.com/office/officeart/2005/8/layout/hList7"/>
    <dgm:cxn modelId="{C1AA71FE-229D-49C9-B812-4977CDC92EC2}" type="presParOf" srcId="{3F3258A5-FF1E-4FF3-BB79-704556518C4A}" destId="{59D42487-E966-4D3F-933C-D1118B0B73B0}" srcOrd="2" destOrd="0" presId="urn:microsoft.com/office/officeart/2005/8/layout/hList7"/>
    <dgm:cxn modelId="{3C88CFDC-4B20-425A-AD2D-9618CFF730C0}" type="presParOf" srcId="{3F3258A5-FF1E-4FF3-BB79-704556518C4A}" destId="{2330A249-0703-4F0A-8A8E-83CCD1A10325}" srcOrd="3" destOrd="0" presId="urn:microsoft.com/office/officeart/2005/8/layout/hList7"/>
    <dgm:cxn modelId="{8664F9DB-EB7C-4F23-B5DE-AC045E1F9E7E}" type="presParOf" srcId="{574BD72B-0DE4-420D-9CC1-E5081F27B009}" destId="{6F3F1010-B485-4B6A-8C1D-FAD003278FFA}" srcOrd="1" destOrd="0" presId="urn:microsoft.com/office/officeart/2005/8/layout/hList7"/>
    <dgm:cxn modelId="{66CDC2F0-7348-42DF-977B-E66F382D7581}" type="presParOf" srcId="{574BD72B-0DE4-420D-9CC1-E5081F27B009}" destId="{08063F38-8318-4F3B-8374-41B9A8726F9D}" srcOrd="2" destOrd="0" presId="urn:microsoft.com/office/officeart/2005/8/layout/hList7"/>
    <dgm:cxn modelId="{E3DE3537-FAF6-4505-8887-32E0ED3F7B7F}" type="presParOf" srcId="{08063F38-8318-4F3B-8374-41B9A8726F9D}" destId="{F171E0C3-85B0-40A3-A56F-A3FFDA1DA171}" srcOrd="0" destOrd="0" presId="urn:microsoft.com/office/officeart/2005/8/layout/hList7"/>
    <dgm:cxn modelId="{41C3D9DF-A84A-4E87-85FE-4E1DC4F0CF5A}" type="presParOf" srcId="{08063F38-8318-4F3B-8374-41B9A8726F9D}" destId="{83D1C8A8-5E9A-438F-A831-4ED4CCE1029F}" srcOrd="1" destOrd="0" presId="urn:microsoft.com/office/officeart/2005/8/layout/hList7"/>
    <dgm:cxn modelId="{A2D1221B-F672-4769-BDAE-2E14B7449A4D}" type="presParOf" srcId="{08063F38-8318-4F3B-8374-41B9A8726F9D}" destId="{81C2F568-8A2D-49EE-A234-1B34F95A1ECA}" srcOrd="2" destOrd="0" presId="urn:microsoft.com/office/officeart/2005/8/layout/hList7"/>
    <dgm:cxn modelId="{15EE97C9-80EE-4092-A32C-85FDFFD15A02}" type="presParOf" srcId="{08063F38-8318-4F3B-8374-41B9A8726F9D}" destId="{473C9AC6-415B-4640-92EE-6CF8A6DA8951}" srcOrd="3" destOrd="0" presId="urn:microsoft.com/office/officeart/2005/8/layout/hList7"/>
    <dgm:cxn modelId="{8B237044-73E6-4CF1-8838-FAAC5EA41BF9}" type="presParOf" srcId="{574BD72B-0DE4-420D-9CC1-E5081F27B009}" destId="{B66785FE-06B5-47E3-867A-B66F237F509C}" srcOrd="3" destOrd="0" presId="urn:microsoft.com/office/officeart/2005/8/layout/hList7"/>
    <dgm:cxn modelId="{4EFB73E1-A9D7-4F09-B221-6720A14BDE8E}" type="presParOf" srcId="{574BD72B-0DE4-420D-9CC1-E5081F27B009}" destId="{B425AFE4-A079-4AE7-B3FC-80F8CF67C733}" srcOrd="4" destOrd="0" presId="urn:microsoft.com/office/officeart/2005/8/layout/hList7"/>
    <dgm:cxn modelId="{8880C565-E584-4C85-BB5C-2A69C047A85A}" type="presParOf" srcId="{B425AFE4-A079-4AE7-B3FC-80F8CF67C733}" destId="{52931FAB-15A1-4280-88AE-64926EF1E837}" srcOrd="0" destOrd="0" presId="urn:microsoft.com/office/officeart/2005/8/layout/hList7"/>
    <dgm:cxn modelId="{6B2E0FD3-46CC-45DA-960B-7E24973D285F}" type="presParOf" srcId="{B425AFE4-A079-4AE7-B3FC-80F8CF67C733}" destId="{3592A208-24EA-49A0-8409-CC1D7FAB86E9}" srcOrd="1" destOrd="0" presId="urn:microsoft.com/office/officeart/2005/8/layout/hList7"/>
    <dgm:cxn modelId="{AAA9FD8F-0FEB-41B9-888A-6ED8A141E2C3}" type="presParOf" srcId="{B425AFE4-A079-4AE7-B3FC-80F8CF67C733}" destId="{B7AE20FD-AD78-4C32-84D5-B8C39E8AE269}" srcOrd="2" destOrd="0" presId="urn:microsoft.com/office/officeart/2005/8/layout/hList7"/>
    <dgm:cxn modelId="{73049CC6-7577-4D2F-92CE-90779F1A65D7}" type="presParOf" srcId="{B425AFE4-A079-4AE7-B3FC-80F8CF67C733}" destId="{2BC65CD1-0313-4B87-AFAD-36190E94110B}" srcOrd="3" destOrd="0" presId="urn:microsoft.com/office/officeart/2005/8/layout/hList7"/>
    <dgm:cxn modelId="{3366DF02-FC18-47C5-859A-C75035908976}" type="presParOf" srcId="{574BD72B-0DE4-420D-9CC1-E5081F27B009}" destId="{53568875-0D02-4D6A-92CF-A19BEC817697}" srcOrd="5" destOrd="0" presId="urn:microsoft.com/office/officeart/2005/8/layout/hList7"/>
    <dgm:cxn modelId="{3E40C309-610C-47E1-80B5-09C44A87902E}" type="presParOf" srcId="{574BD72B-0DE4-420D-9CC1-E5081F27B009}" destId="{82385856-FF8C-4AB3-9C49-EA9C9362E2CA}" srcOrd="6" destOrd="0" presId="urn:microsoft.com/office/officeart/2005/8/layout/hList7"/>
    <dgm:cxn modelId="{8A1A2803-7D07-484D-996C-EA6289218E4C}" type="presParOf" srcId="{82385856-FF8C-4AB3-9C49-EA9C9362E2CA}" destId="{6A5ABF0C-50AA-4413-A336-8037C66F93DF}" srcOrd="0" destOrd="0" presId="urn:microsoft.com/office/officeart/2005/8/layout/hList7"/>
    <dgm:cxn modelId="{9BD87932-F3C5-485B-A36D-60C998A28580}" type="presParOf" srcId="{82385856-FF8C-4AB3-9C49-EA9C9362E2CA}" destId="{6BE4E06F-D02D-4691-B778-FF7A9B3BB1AA}" srcOrd="1" destOrd="0" presId="urn:microsoft.com/office/officeart/2005/8/layout/hList7"/>
    <dgm:cxn modelId="{C99477FF-9796-4BDE-ABC6-31CE1230612C}" type="presParOf" srcId="{82385856-FF8C-4AB3-9C49-EA9C9362E2CA}" destId="{A7B4C089-473F-4313-8BB2-20175AF8E2DA}" srcOrd="2" destOrd="0" presId="urn:microsoft.com/office/officeart/2005/8/layout/hList7"/>
    <dgm:cxn modelId="{69F47DFF-122D-42F8-8FAE-9F5F427F1154}" type="presParOf" srcId="{82385856-FF8C-4AB3-9C49-EA9C9362E2CA}" destId="{311D5D73-1653-40E5-A563-21476B33D67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4F2F1-F68E-4A79-9985-38824FFF2B2B}">
      <dsp:nvSpPr>
        <dsp:cNvPr id="0" name=""/>
        <dsp:cNvSpPr/>
      </dsp:nvSpPr>
      <dsp:spPr>
        <a:xfrm>
          <a:off x="0" y="296397"/>
          <a:ext cx="4885203" cy="17046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The majority of nutrient cycling is due to the drying/rewetting effect</a:t>
          </a:r>
          <a:endParaRPr lang="en-US" sz="3100" kern="1200"/>
        </a:p>
      </dsp:txBody>
      <dsp:txXfrm>
        <a:off x="83216" y="379613"/>
        <a:ext cx="4718771" cy="1538258"/>
      </dsp:txXfrm>
    </dsp:sp>
    <dsp:sp modelId="{BF079A75-83F1-4B81-AA08-8A3B8B7089B7}">
      <dsp:nvSpPr>
        <dsp:cNvPr id="0" name=""/>
        <dsp:cNvSpPr/>
      </dsp:nvSpPr>
      <dsp:spPr>
        <a:xfrm>
          <a:off x="0" y="2090367"/>
          <a:ext cx="4885203" cy="17046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Laboratory analysis does not account for this process</a:t>
          </a:r>
          <a:endParaRPr lang="en-US" sz="3100" kern="1200"/>
        </a:p>
      </dsp:txBody>
      <dsp:txXfrm>
        <a:off x="83216" y="2173583"/>
        <a:ext cx="4718771" cy="1538258"/>
      </dsp:txXfrm>
    </dsp:sp>
    <dsp:sp modelId="{3B2121D8-529B-4DCC-BCCA-3B3099FA16A0}">
      <dsp:nvSpPr>
        <dsp:cNvPr id="0" name=""/>
        <dsp:cNvSpPr/>
      </dsp:nvSpPr>
      <dsp:spPr>
        <a:xfrm>
          <a:off x="0" y="3884338"/>
          <a:ext cx="4885203" cy="170469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Plants turn greener after it rains due to the release of N and P, not just the water</a:t>
          </a:r>
          <a:endParaRPr lang="en-US" sz="3100" kern="1200"/>
        </a:p>
      </dsp:txBody>
      <dsp:txXfrm>
        <a:off x="83216" y="3967554"/>
        <a:ext cx="4718771" cy="1538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15F27-344E-4854-9750-E76F9759922A}">
      <dsp:nvSpPr>
        <dsp:cNvPr id="0" name=""/>
        <dsp:cNvSpPr/>
      </dsp:nvSpPr>
      <dsp:spPr>
        <a:xfrm>
          <a:off x="1798320" y="1645920"/>
          <a:ext cx="2011680" cy="2011680"/>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Soil Microbes</a:t>
          </a:r>
        </a:p>
      </dsp:txBody>
      <dsp:txXfrm>
        <a:off x="2202757" y="2117146"/>
        <a:ext cx="1202806" cy="1034046"/>
      </dsp:txXfrm>
    </dsp:sp>
    <dsp:sp modelId="{79549857-9773-4904-BD97-ACC6CFEB05F0}">
      <dsp:nvSpPr>
        <dsp:cNvPr id="0" name=""/>
        <dsp:cNvSpPr/>
      </dsp:nvSpPr>
      <dsp:spPr>
        <a:xfrm>
          <a:off x="627888" y="1170432"/>
          <a:ext cx="1463040" cy="1463040"/>
        </a:xfrm>
        <a:prstGeom prst="gear6">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Organic Carbon Nitrogen</a:t>
          </a:r>
        </a:p>
        <a:p>
          <a:pPr marL="0" lvl="0" indent="0" algn="ctr" defTabSz="533400">
            <a:lnSpc>
              <a:spcPct val="90000"/>
            </a:lnSpc>
            <a:spcBef>
              <a:spcPct val="0"/>
            </a:spcBef>
            <a:spcAft>
              <a:spcPct val="35000"/>
            </a:spcAft>
            <a:buNone/>
          </a:pPr>
          <a:r>
            <a:rPr lang="en-US" sz="1200" kern="1200" dirty="0"/>
            <a:t>Phosphate</a:t>
          </a:r>
        </a:p>
      </dsp:txBody>
      <dsp:txXfrm>
        <a:off x="996213" y="1540983"/>
        <a:ext cx="726390" cy="721938"/>
      </dsp:txXfrm>
    </dsp:sp>
    <dsp:sp modelId="{0280D777-2F2F-47EB-A8DF-8528D96A089A}">
      <dsp:nvSpPr>
        <dsp:cNvPr id="0" name=""/>
        <dsp:cNvSpPr/>
      </dsp:nvSpPr>
      <dsp:spPr>
        <a:xfrm rot="20700000">
          <a:off x="1447339" y="161083"/>
          <a:ext cx="1433480" cy="1433480"/>
        </a:xfrm>
        <a:prstGeom prst="gear6">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Mineralized C, N and P</a:t>
          </a:r>
        </a:p>
      </dsp:txBody>
      <dsp:txXfrm rot="-20700000">
        <a:off x="1761744" y="475488"/>
        <a:ext cx="804672" cy="804672"/>
      </dsp:txXfrm>
    </dsp:sp>
    <dsp:sp modelId="{02BE8457-5AED-431F-9B25-62223647435E}">
      <dsp:nvSpPr>
        <dsp:cNvPr id="0" name=""/>
        <dsp:cNvSpPr/>
      </dsp:nvSpPr>
      <dsp:spPr>
        <a:xfrm>
          <a:off x="1637833" y="1345646"/>
          <a:ext cx="2574950" cy="2574950"/>
        </a:xfrm>
        <a:prstGeom prst="circularArrow">
          <a:avLst>
            <a:gd name="adj1" fmla="val 4687"/>
            <a:gd name="adj2" fmla="val 299029"/>
            <a:gd name="adj3" fmla="val 2501982"/>
            <a:gd name="adj4" fmla="val 15892176"/>
            <a:gd name="adj5" fmla="val 546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2E48049-D727-4322-8B26-5702D3DFA41D}">
      <dsp:nvSpPr>
        <dsp:cNvPr id="0" name=""/>
        <dsp:cNvSpPr/>
      </dsp:nvSpPr>
      <dsp:spPr>
        <a:xfrm>
          <a:off x="368786" y="849019"/>
          <a:ext cx="1870862" cy="1870862"/>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EFA64D2-4CE9-4015-A0CA-0FC93D0AAA9F}">
      <dsp:nvSpPr>
        <dsp:cNvPr id="0" name=""/>
        <dsp:cNvSpPr/>
      </dsp:nvSpPr>
      <dsp:spPr>
        <a:xfrm>
          <a:off x="1115760" y="-150599"/>
          <a:ext cx="2017166" cy="2017166"/>
        </a:xfrm>
        <a:prstGeom prst="circularArrow">
          <a:avLst>
            <a:gd name="adj1" fmla="val 5984"/>
            <a:gd name="adj2" fmla="val 394124"/>
            <a:gd name="adj3" fmla="val 13313824"/>
            <a:gd name="adj4" fmla="val 10508221"/>
            <a:gd name="adj5" fmla="val 6981"/>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3F7EC-FDAB-42C8-85A1-2CDC0FA366E6}">
      <dsp:nvSpPr>
        <dsp:cNvPr id="0" name=""/>
        <dsp:cNvSpPr/>
      </dsp:nvSpPr>
      <dsp:spPr>
        <a:xfrm>
          <a:off x="1343087" y="546357"/>
          <a:ext cx="4324224" cy="4324224"/>
        </a:xfrm>
        <a:prstGeom prst="blockArc">
          <a:avLst>
            <a:gd name="adj1" fmla="val 13114286"/>
            <a:gd name="adj2" fmla="val 16200000"/>
            <a:gd name="adj3" fmla="val 390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8EDE3E2-9D3D-43BD-B3EE-DB47B3F2F57C}">
      <dsp:nvSpPr>
        <dsp:cNvPr id="0" name=""/>
        <dsp:cNvSpPr/>
      </dsp:nvSpPr>
      <dsp:spPr>
        <a:xfrm>
          <a:off x="1343087" y="546357"/>
          <a:ext cx="4324224" cy="4324224"/>
        </a:xfrm>
        <a:prstGeom prst="blockArc">
          <a:avLst>
            <a:gd name="adj1" fmla="val 10028571"/>
            <a:gd name="adj2" fmla="val 13114286"/>
            <a:gd name="adj3" fmla="val 390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E3B823A-427E-42DA-B7C0-D79CB808DAC9}">
      <dsp:nvSpPr>
        <dsp:cNvPr id="0" name=""/>
        <dsp:cNvSpPr/>
      </dsp:nvSpPr>
      <dsp:spPr>
        <a:xfrm>
          <a:off x="1343087" y="546357"/>
          <a:ext cx="4324224" cy="4324224"/>
        </a:xfrm>
        <a:prstGeom prst="blockArc">
          <a:avLst>
            <a:gd name="adj1" fmla="val 6942857"/>
            <a:gd name="adj2" fmla="val 10028571"/>
            <a:gd name="adj3" fmla="val 3902"/>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503540B-C710-43F2-B94C-9A3617DC01F4}">
      <dsp:nvSpPr>
        <dsp:cNvPr id="0" name=""/>
        <dsp:cNvSpPr/>
      </dsp:nvSpPr>
      <dsp:spPr>
        <a:xfrm>
          <a:off x="1343087" y="546357"/>
          <a:ext cx="4324224" cy="4324224"/>
        </a:xfrm>
        <a:prstGeom prst="blockArc">
          <a:avLst>
            <a:gd name="adj1" fmla="val 3857143"/>
            <a:gd name="adj2" fmla="val 6942857"/>
            <a:gd name="adj3" fmla="val 390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62E0783-0514-4334-970B-62E8A5796A4B}">
      <dsp:nvSpPr>
        <dsp:cNvPr id="0" name=""/>
        <dsp:cNvSpPr/>
      </dsp:nvSpPr>
      <dsp:spPr>
        <a:xfrm>
          <a:off x="1343087" y="546357"/>
          <a:ext cx="4324224" cy="4324224"/>
        </a:xfrm>
        <a:prstGeom prst="blockArc">
          <a:avLst>
            <a:gd name="adj1" fmla="val 771429"/>
            <a:gd name="adj2" fmla="val 3857143"/>
            <a:gd name="adj3" fmla="val 390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86B7679-6E71-4FA2-B79F-1135254000B7}">
      <dsp:nvSpPr>
        <dsp:cNvPr id="0" name=""/>
        <dsp:cNvSpPr/>
      </dsp:nvSpPr>
      <dsp:spPr>
        <a:xfrm>
          <a:off x="1343087" y="546357"/>
          <a:ext cx="4324224" cy="4324224"/>
        </a:xfrm>
        <a:prstGeom prst="blockArc">
          <a:avLst>
            <a:gd name="adj1" fmla="val 19285714"/>
            <a:gd name="adj2" fmla="val 771429"/>
            <a:gd name="adj3" fmla="val 390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710E4F8-4008-4960-AB83-3A287BC98615}">
      <dsp:nvSpPr>
        <dsp:cNvPr id="0" name=""/>
        <dsp:cNvSpPr/>
      </dsp:nvSpPr>
      <dsp:spPr>
        <a:xfrm>
          <a:off x="1343087" y="546357"/>
          <a:ext cx="4324224" cy="4324224"/>
        </a:xfrm>
        <a:prstGeom prst="blockArc">
          <a:avLst>
            <a:gd name="adj1" fmla="val 16200000"/>
            <a:gd name="adj2" fmla="val 19285714"/>
            <a:gd name="adj3" fmla="val 390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CDCA7EC-7CDA-42D3-8133-42EA6DE197BF}">
      <dsp:nvSpPr>
        <dsp:cNvPr id="0" name=""/>
        <dsp:cNvSpPr/>
      </dsp:nvSpPr>
      <dsp:spPr>
        <a:xfrm>
          <a:off x="2668265" y="1871534"/>
          <a:ext cx="1673869" cy="1673869"/>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Soil Health Calculation</a:t>
          </a:r>
          <a:endParaRPr lang="en-US" sz="3600" kern="1200" baseline="-25000" dirty="0"/>
        </a:p>
      </dsp:txBody>
      <dsp:txXfrm>
        <a:off x="2913397" y="2116666"/>
        <a:ext cx="1183605" cy="1183605"/>
      </dsp:txXfrm>
    </dsp:sp>
    <dsp:sp modelId="{E9352A68-B218-49F1-9353-1C9ADCA5AE77}">
      <dsp:nvSpPr>
        <dsp:cNvPr id="0" name=""/>
        <dsp:cNvSpPr/>
      </dsp:nvSpPr>
      <dsp:spPr>
        <a:xfrm>
          <a:off x="2919345" y="2684"/>
          <a:ext cx="1171708" cy="1171708"/>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Organic C</a:t>
          </a:r>
        </a:p>
      </dsp:txBody>
      <dsp:txXfrm>
        <a:off x="3090938" y="174277"/>
        <a:ext cx="828522" cy="828522"/>
      </dsp:txXfrm>
    </dsp:sp>
    <dsp:sp modelId="{2F869CE3-B2F5-4616-901A-6D4014415A6E}">
      <dsp:nvSpPr>
        <dsp:cNvPr id="0" name=""/>
        <dsp:cNvSpPr/>
      </dsp:nvSpPr>
      <dsp:spPr>
        <a:xfrm>
          <a:off x="4576774" y="800859"/>
          <a:ext cx="1171708" cy="1171708"/>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 MAC</a:t>
          </a:r>
        </a:p>
      </dsp:txBody>
      <dsp:txXfrm>
        <a:off x="4748367" y="972452"/>
        <a:ext cx="828522" cy="828522"/>
      </dsp:txXfrm>
    </dsp:sp>
    <dsp:sp modelId="{28381F25-BB96-4DB1-8418-749027362951}">
      <dsp:nvSpPr>
        <dsp:cNvPr id="0" name=""/>
        <dsp:cNvSpPr/>
      </dsp:nvSpPr>
      <dsp:spPr>
        <a:xfrm>
          <a:off x="4986125" y="2594344"/>
          <a:ext cx="1171708" cy="1171708"/>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Organic N</a:t>
          </a:r>
        </a:p>
      </dsp:txBody>
      <dsp:txXfrm>
        <a:off x="5157718" y="2765937"/>
        <a:ext cx="828522" cy="828522"/>
      </dsp:txXfrm>
    </dsp:sp>
    <dsp:sp modelId="{700DE206-9913-486D-A7E0-38C68B726E40}">
      <dsp:nvSpPr>
        <dsp:cNvPr id="0" name=""/>
        <dsp:cNvSpPr/>
      </dsp:nvSpPr>
      <dsp:spPr>
        <a:xfrm>
          <a:off x="3839149" y="4032606"/>
          <a:ext cx="1171708" cy="1171708"/>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Inorganic N, P</a:t>
          </a:r>
        </a:p>
      </dsp:txBody>
      <dsp:txXfrm>
        <a:off x="4010742" y="4204199"/>
        <a:ext cx="828522" cy="828522"/>
      </dsp:txXfrm>
    </dsp:sp>
    <dsp:sp modelId="{BC688F09-C9AE-47D4-8F70-A3D112B716FB}">
      <dsp:nvSpPr>
        <dsp:cNvPr id="0" name=""/>
        <dsp:cNvSpPr/>
      </dsp:nvSpPr>
      <dsp:spPr>
        <a:xfrm>
          <a:off x="1999541" y="4032606"/>
          <a:ext cx="1171708" cy="1171708"/>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Organic C:N</a:t>
          </a:r>
        </a:p>
      </dsp:txBody>
      <dsp:txXfrm>
        <a:off x="2171134" y="4204199"/>
        <a:ext cx="828522" cy="828522"/>
      </dsp:txXfrm>
    </dsp:sp>
    <dsp:sp modelId="{10A43B81-0E7A-4D78-82CC-CAA24D69499C}">
      <dsp:nvSpPr>
        <dsp:cNvPr id="0" name=""/>
        <dsp:cNvSpPr/>
      </dsp:nvSpPr>
      <dsp:spPr>
        <a:xfrm>
          <a:off x="852565" y="2594344"/>
          <a:ext cx="1171708" cy="1171708"/>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Organic N:P</a:t>
          </a:r>
        </a:p>
      </dsp:txBody>
      <dsp:txXfrm>
        <a:off x="1024158" y="2765937"/>
        <a:ext cx="828522" cy="828522"/>
      </dsp:txXfrm>
    </dsp:sp>
    <dsp:sp modelId="{B4EA507E-7B2D-4213-A4C3-D1F4613FDCFB}">
      <dsp:nvSpPr>
        <dsp:cNvPr id="0" name=""/>
        <dsp:cNvSpPr/>
      </dsp:nvSpPr>
      <dsp:spPr>
        <a:xfrm>
          <a:off x="1066797" y="800859"/>
          <a:ext cx="1561946" cy="1171708"/>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Soil respiration</a:t>
          </a:r>
        </a:p>
      </dsp:txBody>
      <dsp:txXfrm>
        <a:off x="1295539" y="972452"/>
        <a:ext cx="1104462" cy="8285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939AC-DFD0-464C-8311-3F4A00633141}">
      <dsp:nvSpPr>
        <dsp:cNvPr id="0" name=""/>
        <dsp:cNvSpPr/>
      </dsp:nvSpPr>
      <dsp:spPr>
        <a:xfrm>
          <a:off x="2229007" y="2324100"/>
          <a:ext cx="4279392" cy="0"/>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BA279D-7F1F-498C-9FB7-83ECEF83ABDD}">
      <dsp:nvSpPr>
        <dsp:cNvPr id="0" name=""/>
        <dsp:cNvSpPr/>
      </dsp:nvSpPr>
      <dsp:spPr>
        <a:xfrm>
          <a:off x="2228160" y="190500"/>
          <a:ext cx="4457700" cy="4457700"/>
        </a:xfrm>
        <a:prstGeom prst="ellipse">
          <a:avLst/>
        </a:prstGeom>
        <a:blipFill rotWithShape="1">
          <a:blip xmlns:r="http://schemas.openxmlformats.org/officeDocument/2006/relationships" r:embed="rId1">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A601D56-C943-440B-B01A-67E12BBD7B29}">
      <dsp:nvSpPr>
        <dsp:cNvPr id="0" name=""/>
        <dsp:cNvSpPr/>
      </dsp:nvSpPr>
      <dsp:spPr>
        <a:xfrm>
          <a:off x="2705760" y="254447"/>
          <a:ext cx="2852928" cy="1471041"/>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1244600">
            <a:lnSpc>
              <a:spcPct val="90000"/>
            </a:lnSpc>
            <a:spcBef>
              <a:spcPct val="0"/>
            </a:spcBef>
            <a:spcAft>
              <a:spcPct val="35000"/>
            </a:spcAft>
            <a:buNone/>
          </a:pPr>
          <a:r>
            <a:rPr lang="en-US" sz="2800" kern="1200" dirty="0"/>
            <a:t>2% SOM, 12,000 ppm C</a:t>
          </a:r>
        </a:p>
      </dsp:txBody>
      <dsp:txXfrm>
        <a:off x="2705760" y="254447"/>
        <a:ext cx="2852928" cy="1471041"/>
      </dsp:txXfrm>
    </dsp:sp>
    <dsp:sp modelId="{84F31FCA-6C96-4AE8-97A3-EB76601517F5}">
      <dsp:nvSpPr>
        <dsp:cNvPr id="0" name=""/>
        <dsp:cNvSpPr/>
      </dsp:nvSpPr>
      <dsp:spPr>
        <a:xfrm>
          <a:off x="5282175" y="2895599"/>
          <a:ext cx="1432838" cy="1432838"/>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94DA524-39A4-4AEB-AC75-AAE04B44AC8E}">
      <dsp:nvSpPr>
        <dsp:cNvPr id="0" name=""/>
        <dsp:cNvSpPr/>
      </dsp:nvSpPr>
      <dsp:spPr>
        <a:xfrm>
          <a:off x="6653784" y="3124201"/>
          <a:ext cx="1292417" cy="100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ctr" defTabSz="800100">
            <a:lnSpc>
              <a:spcPct val="90000"/>
            </a:lnSpc>
            <a:spcBef>
              <a:spcPct val="0"/>
            </a:spcBef>
            <a:spcAft>
              <a:spcPct val="35000"/>
            </a:spcAft>
            <a:buNone/>
          </a:pPr>
          <a:r>
            <a:rPr lang="en-US" sz="1800" b="1" kern="1200" dirty="0"/>
            <a:t>100-1000 ppm C from water extract =  microbial food</a:t>
          </a:r>
        </a:p>
      </dsp:txBody>
      <dsp:txXfrm>
        <a:off x="6653784" y="3124201"/>
        <a:ext cx="1292417" cy="10042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D1DE0-B20F-4D7B-8F6C-B1595220F8EA}">
      <dsp:nvSpPr>
        <dsp:cNvPr id="0" name=""/>
        <dsp:cNvSpPr/>
      </dsp:nvSpPr>
      <dsp:spPr>
        <a:xfrm>
          <a:off x="3072116" y="4447690"/>
          <a:ext cx="107357" cy="10735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A9C8A3-8F4A-449B-A7C8-3DC63747C024}">
      <dsp:nvSpPr>
        <dsp:cNvPr id="0" name=""/>
        <dsp:cNvSpPr/>
      </dsp:nvSpPr>
      <dsp:spPr>
        <a:xfrm>
          <a:off x="2832973" y="4556735"/>
          <a:ext cx="107357" cy="107357"/>
        </a:xfrm>
        <a:prstGeom prst="ellipse">
          <a:avLst/>
        </a:prstGeom>
        <a:gradFill rotWithShape="0">
          <a:gsLst>
            <a:gs pos="0">
              <a:schemeClr val="accent3">
                <a:hueOff val="937522"/>
                <a:satOff val="-1407"/>
                <a:lumOff val="-229"/>
                <a:alphaOff val="0"/>
                <a:shade val="51000"/>
                <a:satMod val="130000"/>
              </a:schemeClr>
            </a:gs>
            <a:gs pos="80000">
              <a:schemeClr val="accent3">
                <a:hueOff val="937522"/>
                <a:satOff val="-1407"/>
                <a:lumOff val="-229"/>
                <a:alphaOff val="0"/>
                <a:shade val="93000"/>
                <a:satMod val="130000"/>
              </a:schemeClr>
            </a:gs>
            <a:gs pos="100000">
              <a:schemeClr val="accent3">
                <a:hueOff val="937522"/>
                <a:satOff val="-1407"/>
                <a:lumOff val="-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5DD8A6-1A8F-451B-AF73-3184270C74F0}">
      <dsp:nvSpPr>
        <dsp:cNvPr id="0" name=""/>
        <dsp:cNvSpPr/>
      </dsp:nvSpPr>
      <dsp:spPr>
        <a:xfrm>
          <a:off x="2586758" y="4646507"/>
          <a:ext cx="107357" cy="107357"/>
        </a:xfrm>
        <a:prstGeom prst="ellipse">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65AFF8E-E680-4B09-BFD7-245E2931C206}">
      <dsp:nvSpPr>
        <dsp:cNvPr id="0" name=""/>
        <dsp:cNvSpPr/>
      </dsp:nvSpPr>
      <dsp:spPr>
        <a:xfrm>
          <a:off x="2333472" y="4716499"/>
          <a:ext cx="107357" cy="107357"/>
        </a:xfrm>
        <a:prstGeom prst="ellipse">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823C120-D1EA-43FE-89A7-5A9C79DCADC4}">
      <dsp:nvSpPr>
        <dsp:cNvPr id="0" name=""/>
        <dsp:cNvSpPr/>
      </dsp:nvSpPr>
      <dsp:spPr>
        <a:xfrm>
          <a:off x="4190046" y="3536785"/>
          <a:ext cx="107357" cy="107357"/>
        </a:xfrm>
        <a:prstGeom prst="ellips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D4D405-A431-448B-8D0A-21A996C82F9B}">
      <dsp:nvSpPr>
        <dsp:cNvPr id="0" name=""/>
        <dsp:cNvSpPr/>
      </dsp:nvSpPr>
      <dsp:spPr>
        <a:xfrm>
          <a:off x="4827761" y="2200350"/>
          <a:ext cx="107357" cy="107357"/>
        </a:xfrm>
        <a:prstGeom prst="ellipse">
          <a:avLst/>
        </a:prstGeom>
        <a:gradFill rotWithShape="0">
          <a:gsLst>
            <a:gs pos="0">
              <a:schemeClr val="accent3">
                <a:hueOff val="4687610"/>
                <a:satOff val="-7033"/>
                <a:lumOff val="-1144"/>
                <a:alphaOff val="0"/>
                <a:shade val="51000"/>
                <a:satMod val="130000"/>
              </a:schemeClr>
            </a:gs>
            <a:gs pos="80000">
              <a:schemeClr val="accent3">
                <a:hueOff val="4687610"/>
                <a:satOff val="-7033"/>
                <a:lumOff val="-1144"/>
                <a:alphaOff val="0"/>
                <a:shade val="93000"/>
                <a:satMod val="130000"/>
              </a:schemeClr>
            </a:gs>
            <a:gs pos="100000">
              <a:schemeClr val="accent3">
                <a:hueOff val="4687610"/>
                <a:satOff val="-7033"/>
                <a:lumOff val="-11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A75B5C-FE41-43E6-B18A-890C246E1D0A}">
      <dsp:nvSpPr>
        <dsp:cNvPr id="0" name=""/>
        <dsp:cNvSpPr/>
      </dsp:nvSpPr>
      <dsp:spPr>
        <a:xfrm>
          <a:off x="4655475" y="532724"/>
          <a:ext cx="107357" cy="107357"/>
        </a:xfrm>
        <a:prstGeom prst="ellipse">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DA1637F-8F4B-40C6-A5B2-413AF25A8910}">
      <dsp:nvSpPr>
        <dsp:cNvPr id="0" name=""/>
        <dsp:cNvSpPr/>
      </dsp:nvSpPr>
      <dsp:spPr>
        <a:xfrm>
          <a:off x="4808475" y="424186"/>
          <a:ext cx="107357" cy="107357"/>
        </a:xfrm>
        <a:prstGeom prst="ellipse">
          <a:avLst/>
        </a:prstGeom>
        <a:gradFill rotWithShape="0">
          <a:gsLst>
            <a:gs pos="0">
              <a:schemeClr val="accent3">
                <a:hueOff val="6562654"/>
                <a:satOff val="-9847"/>
                <a:lumOff val="-1601"/>
                <a:alphaOff val="0"/>
                <a:shade val="51000"/>
                <a:satMod val="130000"/>
              </a:schemeClr>
            </a:gs>
            <a:gs pos="80000">
              <a:schemeClr val="accent3">
                <a:hueOff val="6562654"/>
                <a:satOff val="-9847"/>
                <a:lumOff val="-1601"/>
                <a:alphaOff val="0"/>
                <a:shade val="93000"/>
                <a:satMod val="130000"/>
              </a:schemeClr>
            </a:gs>
            <a:gs pos="100000">
              <a:schemeClr val="accent3">
                <a:hueOff val="6562654"/>
                <a:satOff val="-9847"/>
                <a:lumOff val="-16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235F42-3127-4F0C-A96F-4A60707AC4E2}">
      <dsp:nvSpPr>
        <dsp:cNvPr id="0" name=""/>
        <dsp:cNvSpPr/>
      </dsp:nvSpPr>
      <dsp:spPr>
        <a:xfrm>
          <a:off x="4961475" y="315648"/>
          <a:ext cx="107357" cy="107357"/>
        </a:xfrm>
        <a:prstGeom prst="ellips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2BAC305-3E59-470D-ADB3-41D84FC03020}">
      <dsp:nvSpPr>
        <dsp:cNvPr id="0" name=""/>
        <dsp:cNvSpPr/>
      </dsp:nvSpPr>
      <dsp:spPr>
        <a:xfrm>
          <a:off x="5114476" y="424186"/>
          <a:ext cx="107357" cy="107357"/>
        </a:xfrm>
        <a:prstGeom prst="ellipse">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B6DB7B8-C332-4305-86C9-CC0C920080B0}">
      <dsp:nvSpPr>
        <dsp:cNvPr id="0" name=""/>
        <dsp:cNvSpPr/>
      </dsp:nvSpPr>
      <dsp:spPr>
        <a:xfrm>
          <a:off x="5268119" y="532724"/>
          <a:ext cx="107357" cy="107357"/>
        </a:xfrm>
        <a:prstGeom prst="ellipse">
          <a:avLst/>
        </a:prstGeom>
        <a:gradFill rotWithShape="0">
          <a:gsLst>
            <a:gs pos="0">
              <a:schemeClr val="accent3">
                <a:hueOff val="9375220"/>
                <a:satOff val="-14067"/>
                <a:lumOff val="-2288"/>
                <a:alphaOff val="0"/>
                <a:shade val="51000"/>
                <a:satMod val="130000"/>
              </a:schemeClr>
            </a:gs>
            <a:gs pos="80000">
              <a:schemeClr val="accent3">
                <a:hueOff val="9375220"/>
                <a:satOff val="-14067"/>
                <a:lumOff val="-2288"/>
                <a:alphaOff val="0"/>
                <a:shade val="93000"/>
                <a:satMod val="130000"/>
              </a:schemeClr>
            </a:gs>
            <a:gs pos="100000">
              <a:schemeClr val="accent3">
                <a:hueOff val="9375220"/>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54EAC0D-DD2C-4571-9FCD-7188A3282799}">
      <dsp:nvSpPr>
        <dsp:cNvPr id="0" name=""/>
        <dsp:cNvSpPr/>
      </dsp:nvSpPr>
      <dsp:spPr>
        <a:xfrm>
          <a:off x="4961475" y="544896"/>
          <a:ext cx="107357" cy="107357"/>
        </a:xfrm>
        <a:prstGeom prst="ellipse">
          <a:avLst/>
        </a:prstGeom>
        <a:gradFill rotWithShape="0">
          <a:gsLst>
            <a:gs pos="0">
              <a:schemeClr val="accent3">
                <a:hueOff val="10312742"/>
                <a:satOff val="-15473"/>
                <a:lumOff val="-2516"/>
                <a:alphaOff val="0"/>
                <a:shade val="51000"/>
                <a:satMod val="130000"/>
              </a:schemeClr>
            </a:gs>
            <a:gs pos="80000">
              <a:schemeClr val="accent3">
                <a:hueOff val="10312742"/>
                <a:satOff val="-15473"/>
                <a:lumOff val="-2516"/>
                <a:alphaOff val="0"/>
                <a:shade val="93000"/>
                <a:satMod val="130000"/>
              </a:schemeClr>
            </a:gs>
            <a:gs pos="100000">
              <a:schemeClr val="accent3">
                <a:hueOff val="10312742"/>
                <a:satOff val="-15473"/>
                <a:lumOff val="-25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9E20AA-F118-4CA4-B293-8E8ED5D6E238}">
      <dsp:nvSpPr>
        <dsp:cNvPr id="0" name=""/>
        <dsp:cNvSpPr/>
      </dsp:nvSpPr>
      <dsp:spPr>
        <a:xfrm>
          <a:off x="4961475" y="774144"/>
          <a:ext cx="107357" cy="107357"/>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624795-4096-4D27-816A-F6C59EAFDE2E}">
      <dsp:nvSpPr>
        <dsp:cNvPr id="0" name=""/>
        <dsp:cNvSpPr/>
      </dsp:nvSpPr>
      <dsp:spPr>
        <a:xfrm>
          <a:off x="1721150" y="4931970"/>
          <a:ext cx="2311074" cy="6197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9177"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Cover Crops</a:t>
          </a:r>
        </a:p>
      </dsp:txBody>
      <dsp:txXfrm>
        <a:off x="1751405" y="4962225"/>
        <a:ext cx="2250564" cy="559270"/>
      </dsp:txXfrm>
    </dsp:sp>
    <dsp:sp modelId="{11FBF0D9-D67D-4744-BED6-873E81B8AC96}">
      <dsp:nvSpPr>
        <dsp:cNvPr id="0" name=""/>
        <dsp:cNvSpPr/>
      </dsp:nvSpPr>
      <dsp:spPr>
        <a:xfrm>
          <a:off x="1080542" y="4324108"/>
          <a:ext cx="1071644" cy="1071683"/>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85BC3E0-5788-4F5B-97A8-970CF91C8CC5}">
      <dsp:nvSpPr>
        <dsp:cNvPr id="0" name=""/>
        <dsp:cNvSpPr/>
      </dsp:nvSpPr>
      <dsp:spPr>
        <a:xfrm>
          <a:off x="3795653" y="4183871"/>
          <a:ext cx="2311074" cy="619780"/>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9177"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Increase Nutrient Cycling</a:t>
          </a:r>
        </a:p>
      </dsp:txBody>
      <dsp:txXfrm>
        <a:off x="3825908" y="4214126"/>
        <a:ext cx="2250564" cy="559270"/>
      </dsp:txXfrm>
    </dsp:sp>
    <dsp:sp modelId="{66BBBD71-62EC-4F87-A114-FC31C05D5DA8}">
      <dsp:nvSpPr>
        <dsp:cNvPr id="0" name=""/>
        <dsp:cNvSpPr/>
      </dsp:nvSpPr>
      <dsp:spPr>
        <a:xfrm>
          <a:off x="3217521" y="3500187"/>
          <a:ext cx="1071644" cy="1071683"/>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2BBCDFF-CD63-4C75-A874-BECD6B7F626D}">
      <dsp:nvSpPr>
        <dsp:cNvPr id="0" name=""/>
        <dsp:cNvSpPr/>
      </dsp:nvSpPr>
      <dsp:spPr>
        <a:xfrm>
          <a:off x="4678939" y="3004157"/>
          <a:ext cx="2311074" cy="619780"/>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9177"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Increase Water Conservation</a:t>
          </a:r>
        </a:p>
      </dsp:txBody>
      <dsp:txXfrm>
        <a:off x="4709194" y="3034412"/>
        <a:ext cx="2250564" cy="559270"/>
      </dsp:txXfrm>
    </dsp:sp>
    <dsp:sp modelId="{775B0B0B-5B36-431F-8C02-A4C35863D0D7}">
      <dsp:nvSpPr>
        <dsp:cNvPr id="0" name=""/>
        <dsp:cNvSpPr/>
      </dsp:nvSpPr>
      <dsp:spPr>
        <a:xfrm>
          <a:off x="4038331" y="2396295"/>
          <a:ext cx="1071644" cy="1071683"/>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1786A26-2C8E-433A-AD76-39D636C9FCD2}">
      <dsp:nvSpPr>
        <dsp:cNvPr id="0" name=""/>
        <dsp:cNvSpPr/>
      </dsp:nvSpPr>
      <dsp:spPr>
        <a:xfrm>
          <a:off x="5066583" y="1598745"/>
          <a:ext cx="2311074" cy="61978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9177"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Increase Organic Matter</a:t>
          </a:r>
        </a:p>
      </dsp:txBody>
      <dsp:txXfrm>
        <a:off x="5096838" y="1629000"/>
        <a:ext cx="2250564" cy="559270"/>
      </dsp:txXfrm>
    </dsp:sp>
    <dsp:sp modelId="{3CE10056-76A5-494D-9A13-53CB52BB0E51}">
      <dsp:nvSpPr>
        <dsp:cNvPr id="0" name=""/>
        <dsp:cNvSpPr/>
      </dsp:nvSpPr>
      <dsp:spPr>
        <a:xfrm>
          <a:off x="4425975" y="990883"/>
          <a:ext cx="1071644" cy="1071683"/>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C1D0A-1930-4550-A14C-EE33B4178F99}">
      <dsp:nvSpPr>
        <dsp:cNvPr id="0" name=""/>
        <dsp:cNvSpPr/>
      </dsp:nvSpPr>
      <dsp:spPr>
        <a:xfrm>
          <a:off x="0" y="0"/>
          <a:ext cx="3761423" cy="12258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Plant the cover crops</a:t>
          </a:r>
          <a:endParaRPr lang="en-US" sz="1800" kern="1200"/>
        </a:p>
      </dsp:txBody>
      <dsp:txXfrm>
        <a:off x="35904" y="35904"/>
        <a:ext cx="2335031" cy="1154059"/>
      </dsp:txXfrm>
    </dsp:sp>
    <dsp:sp modelId="{52B29BDB-7845-43DF-B050-C9FCA78D7502}">
      <dsp:nvSpPr>
        <dsp:cNvPr id="0" name=""/>
        <dsp:cNvSpPr/>
      </dsp:nvSpPr>
      <dsp:spPr>
        <a:xfrm>
          <a:off x="315019" y="1448752"/>
          <a:ext cx="3761423" cy="12258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You don’t need any test or research to tell you how to help your soil</a:t>
          </a:r>
        </a:p>
      </dsp:txBody>
      <dsp:txXfrm>
        <a:off x="350923" y="1484656"/>
        <a:ext cx="2577782" cy="1154059"/>
      </dsp:txXfrm>
    </dsp:sp>
    <dsp:sp modelId="{1C4DA09B-E21D-4894-BE78-696CCA50AC5D}">
      <dsp:nvSpPr>
        <dsp:cNvPr id="0" name=""/>
        <dsp:cNvSpPr/>
      </dsp:nvSpPr>
      <dsp:spPr>
        <a:xfrm>
          <a:off x="625336" y="2897505"/>
          <a:ext cx="3761423" cy="12258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Nature has been showing us the way all along</a:t>
          </a:r>
        </a:p>
      </dsp:txBody>
      <dsp:txXfrm>
        <a:off x="661240" y="2933409"/>
        <a:ext cx="2582483" cy="1154059"/>
      </dsp:txXfrm>
    </dsp:sp>
    <dsp:sp modelId="{DBC27D77-1BDF-4DDD-B3A9-0AAB23B78A40}">
      <dsp:nvSpPr>
        <dsp:cNvPr id="0" name=""/>
        <dsp:cNvSpPr/>
      </dsp:nvSpPr>
      <dsp:spPr>
        <a:xfrm>
          <a:off x="940355" y="4346257"/>
          <a:ext cx="3761423" cy="12258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It is hard to stay excited about research or farming without innovation</a:t>
          </a:r>
        </a:p>
      </dsp:txBody>
      <dsp:txXfrm>
        <a:off x="976259" y="4382161"/>
        <a:ext cx="2577782" cy="1154059"/>
      </dsp:txXfrm>
    </dsp:sp>
    <dsp:sp modelId="{D0240012-F3E5-4AB8-8DBE-BD276BFAB400}">
      <dsp:nvSpPr>
        <dsp:cNvPr id="0" name=""/>
        <dsp:cNvSpPr/>
      </dsp:nvSpPr>
      <dsp:spPr>
        <a:xfrm>
          <a:off x="2964609" y="938903"/>
          <a:ext cx="796813" cy="796813"/>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143892" y="938903"/>
        <a:ext cx="438247" cy="599602"/>
      </dsp:txXfrm>
    </dsp:sp>
    <dsp:sp modelId="{FC41AAF4-7A4F-40D6-9289-0E95E83D8863}">
      <dsp:nvSpPr>
        <dsp:cNvPr id="0" name=""/>
        <dsp:cNvSpPr/>
      </dsp:nvSpPr>
      <dsp:spPr>
        <a:xfrm>
          <a:off x="3279628" y="2387655"/>
          <a:ext cx="796813" cy="796813"/>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458911" y="2387655"/>
        <a:ext cx="438247" cy="599602"/>
      </dsp:txXfrm>
    </dsp:sp>
    <dsp:sp modelId="{E65924B8-44AF-44E0-87B1-9BC3BD78C773}">
      <dsp:nvSpPr>
        <dsp:cNvPr id="0" name=""/>
        <dsp:cNvSpPr/>
      </dsp:nvSpPr>
      <dsp:spPr>
        <a:xfrm>
          <a:off x="3589945" y="3836408"/>
          <a:ext cx="796813" cy="796813"/>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769228" y="3836408"/>
        <a:ext cx="438247" cy="5996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F081B-513D-44FC-A8DD-05C9E9D18A41}">
      <dsp:nvSpPr>
        <dsp:cNvPr id="0" name=""/>
        <dsp:cNvSpPr/>
      </dsp:nvSpPr>
      <dsp:spPr>
        <a:xfrm>
          <a:off x="1465" y="0"/>
          <a:ext cx="1536324" cy="48006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90000"/>
            </a:lnSpc>
            <a:spcBef>
              <a:spcPct val="0"/>
            </a:spcBef>
            <a:spcAft>
              <a:spcPct val="35000"/>
            </a:spcAft>
            <a:buNone/>
          </a:pPr>
          <a:r>
            <a:rPr lang="en-US" sz="1800" kern="1200" dirty="0"/>
            <a:t>Soil Respiration</a:t>
          </a:r>
        </a:p>
        <a:p>
          <a:pPr marL="114300" lvl="1" indent="-114300" algn="l" defTabSz="622300">
            <a:lnSpc>
              <a:spcPct val="90000"/>
            </a:lnSpc>
            <a:spcBef>
              <a:spcPct val="0"/>
            </a:spcBef>
            <a:spcAft>
              <a:spcPct val="15000"/>
            </a:spcAft>
            <a:buChar char="•"/>
          </a:pPr>
          <a:r>
            <a:rPr lang="en-US" sz="1400" kern="1200" dirty="0" err="1"/>
            <a:t>Stoklasa</a:t>
          </a:r>
          <a:r>
            <a:rPr lang="en-US" sz="1400" kern="1200" dirty="0"/>
            <a:t> 1905, Lundergardh1924, Jensen 1934,  Lees 1949, Makarov 1953, Bunt and </a:t>
          </a:r>
          <a:r>
            <a:rPr lang="en-US" sz="1400" kern="1200" dirty="0" err="1"/>
            <a:t>Rovina</a:t>
          </a:r>
          <a:r>
            <a:rPr lang="en-US" sz="1400" kern="1200" dirty="0"/>
            <a:t> 1955</a:t>
          </a:r>
        </a:p>
      </dsp:txBody>
      <dsp:txXfrm>
        <a:off x="1465" y="1920240"/>
        <a:ext cx="1536324" cy="1920240"/>
      </dsp:txXfrm>
    </dsp:sp>
    <dsp:sp modelId="{65646563-AAE3-478B-A016-C727187AA047}">
      <dsp:nvSpPr>
        <dsp:cNvPr id="0" name=""/>
        <dsp:cNvSpPr/>
      </dsp:nvSpPr>
      <dsp:spPr>
        <a:xfrm>
          <a:off x="47555" y="288036"/>
          <a:ext cx="1444145" cy="159859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3123DD-F90F-4485-930C-FC0BD708F11C}">
      <dsp:nvSpPr>
        <dsp:cNvPr id="0" name=""/>
        <dsp:cNvSpPr/>
      </dsp:nvSpPr>
      <dsp:spPr>
        <a:xfrm>
          <a:off x="1583880" y="0"/>
          <a:ext cx="1536324" cy="48006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kern="1200" dirty="0"/>
            <a:t>Nitrogen Root Excretions</a:t>
          </a:r>
        </a:p>
        <a:p>
          <a:pPr marL="114300" lvl="1" indent="-114300" algn="l" defTabSz="577850">
            <a:lnSpc>
              <a:spcPct val="90000"/>
            </a:lnSpc>
            <a:spcBef>
              <a:spcPct val="0"/>
            </a:spcBef>
            <a:spcAft>
              <a:spcPct val="15000"/>
            </a:spcAft>
            <a:buChar char="•"/>
          </a:pPr>
          <a:r>
            <a:rPr lang="en-US" sz="1300" kern="1200" dirty="0"/>
            <a:t>Lyon and Wilson 1928, N excretions decrease with age of corn plant</a:t>
          </a:r>
        </a:p>
      </dsp:txBody>
      <dsp:txXfrm>
        <a:off x="1583880" y="1920240"/>
        <a:ext cx="1536324" cy="1920240"/>
      </dsp:txXfrm>
    </dsp:sp>
    <dsp:sp modelId="{FCA63E5E-D2D2-434A-9EB8-A5E45BEBF0DB}">
      <dsp:nvSpPr>
        <dsp:cNvPr id="0" name=""/>
        <dsp:cNvSpPr/>
      </dsp:nvSpPr>
      <dsp:spPr>
        <a:xfrm>
          <a:off x="1629970" y="288036"/>
          <a:ext cx="1444145" cy="1598599"/>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F61FA5-909B-44CB-88CF-BF8543A7F2F3}">
      <dsp:nvSpPr>
        <dsp:cNvPr id="0" name=""/>
        <dsp:cNvSpPr/>
      </dsp:nvSpPr>
      <dsp:spPr>
        <a:xfrm>
          <a:off x="3162300" y="0"/>
          <a:ext cx="1536324" cy="48006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kern="1200" dirty="0"/>
            <a:t>Organic Root Excretions</a:t>
          </a:r>
        </a:p>
        <a:p>
          <a:pPr marL="114300" lvl="1" indent="-114300" algn="l" defTabSz="577850">
            <a:lnSpc>
              <a:spcPct val="90000"/>
            </a:lnSpc>
            <a:spcBef>
              <a:spcPct val="0"/>
            </a:spcBef>
            <a:spcAft>
              <a:spcPct val="15000"/>
            </a:spcAft>
            <a:buChar char="•"/>
          </a:pPr>
          <a:r>
            <a:rPr lang="en-US" sz="1300" kern="1200" dirty="0"/>
            <a:t>Dyer 1894, </a:t>
          </a:r>
          <a:r>
            <a:rPr lang="en-US" sz="1300" kern="1200" dirty="0" err="1"/>
            <a:t>Lemmerman</a:t>
          </a:r>
          <a:r>
            <a:rPr lang="en-US" sz="1300" kern="1200" dirty="0"/>
            <a:t> 1907, Künze 1906, Schreiner and Reed 1907, </a:t>
          </a:r>
          <a:r>
            <a:rPr lang="en-US" sz="1300" kern="1200" dirty="0" err="1"/>
            <a:t>Doyarenko</a:t>
          </a:r>
          <a:r>
            <a:rPr lang="en-US" sz="1300" kern="1200" dirty="0"/>
            <a:t> 1909 </a:t>
          </a:r>
        </a:p>
      </dsp:txBody>
      <dsp:txXfrm>
        <a:off x="3162300" y="1920240"/>
        <a:ext cx="1536324" cy="1920240"/>
      </dsp:txXfrm>
    </dsp:sp>
    <dsp:sp modelId="{36B29A9B-33F3-4B47-B0F8-8B353A70C23E}">
      <dsp:nvSpPr>
        <dsp:cNvPr id="0" name=""/>
        <dsp:cNvSpPr/>
      </dsp:nvSpPr>
      <dsp:spPr>
        <a:xfrm>
          <a:off x="3212384" y="288036"/>
          <a:ext cx="1444145" cy="1598599"/>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31B422-1115-45E9-8313-4DEB406A5571}">
      <dsp:nvSpPr>
        <dsp:cNvPr id="0" name=""/>
        <dsp:cNvSpPr/>
      </dsp:nvSpPr>
      <dsp:spPr>
        <a:xfrm>
          <a:off x="4748709" y="0"/>
          <a:ext cx="1536324" cy="48006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kern="1200" dirty="0"/>
            <a:t>Legumes as Source of N</a:t>
          </a:r>
        </a:p>
        <a:p>
          <a:pPr marL="114300" lvl="1" indent="-114300" algn="l" defTabSz="577850">
            <a:lnSpc>
              <a:spcPct val="90000"/>
            </a:lnSpc>
            <a:spcBef>
              <a:spcPct val="0"/>
            </a:spcBef>
            <a:spcAft>
              <a:spcPct val="15000"/>
            </a:spcAft>
            <a:buChar char="•"/>
          </a:pPr>
          <a:r>
            <a:rPr lang="en-US" sz="1300" kern="1200" dirty="0"/>
            <a:t>Lipman 1912, cereals, oats and barley</a:t>
          </a:r>
        </a:p>
      </dsp:txBody>
      <dsp:txXfrm>
        <a:off x="4748709" y="1920240"/>
        <a:ext cx="1536324" cy="1920240"/>
      </dsp:txXfrm>
    </dsp:sp>
    <dsp:sp modelId="{DC80ADF5-2E8D-4DF4-B266-0D74EF451B1D}">
      <dsp:nvSpPr>
        <dsp:cNvPr id="0" name=""/>
        <dsp:cNvSpPr/>
      </dsp:nvSpPr>
      <dsp:spPr>
        <a:xfrm>
          <a:off x="4794799" y="288036"/>
          <a:ext cx="1444145" cy="1598599"/>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99D7A2-0A36-46A8-BF65-757540E8128D}">
      <dsp:nvSpPr>
        <dsp:cNvPr id="0" name=""/>
        <dsp:cNvSpPr/>
      </dsp:nvSpPr>
      <dsp:spPr>
        <a:xfrm>
          <a:off x="266728" y="4080510"/>
          <a:ext cx="5783580" cy="720090"/>
        </a:xfrm>
        <a:prstGeom prst="leftRight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F8B1E-B608-499F-9652-A007EE7F29F8}">
      <dsp:nvSpPr>
        <dsp:cNvPr id="0" name=""/>
        <dsp:cNvSpPr/>
      </dsp:nvSpPr>
      <dsp:spPr>
        <a:xfrm>
          <a:off x="1545" y="0"/>
          <a:ext cx="1620124" cy="485775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Starkey (1929, 1934) showed that the roots of plants have a considerable influence on the accumulation of microorganisms in the soil</a:t>
          </a:r>
        </a:p>
      </dsp:txBody>
      <dsp:txXfrm>
        <a:off x="1545" y="1943100"/>
        <a:ext cx="1620124" cy="1943100"/>
      </dsp:txXfrm>
    </dsp:sp>
    <dsp:sp modelId="{2330A249-0703-4F0A-8A8E-83CCD1A10325}">
      <dsp:nvSpPr>
        <dsp:cNvPr id="0" name=""/>
        <dsp:cNvSpPr/>
      </dsp:nvSpPr>
      <dsp:spPr>
        <a:xfrm>
          <a:off x="57154" y="285754"/>
          <a:ext cx="1522916" cy="1617630"/>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71E0C3-85B0-40A3-A56F-A3FFDA1DA171}">
      <dsp:nvSpPr>
        <dsp:cNvPr id="0" name=""/>
        <dsp:cNvSpPr/>
      </dsp:nvSpPr>
      <dsp:spPr>
        <a:xfrm>
          <a:off x="1670273" y="0"/>
          <a:ext cx="1620124" cy="485775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Rhizosphere of beets, (427 million bacteria per gram)</a:t>
          </a:r>
        </a:p>
        <a:p>
          <a:pPr marL="0" lvl="0" indent="0" algn="ctr" defTabSz="577850">
            <a:lnSpc>
              <a:spcPct val="90000"/>
            </a:lnSpc>
            <a:spcBef>
              <a:spcPct val="0"/>
            </a:spcBef>
            <a:spcAft>
              <a:spcPct val="35000"/>
            </a:spcAft>
            <a:buNone/>
          </a:pPr>
          <a:r>
            <a:rPr lang="en-US" sz="1300" kern="1200" dirty="0"/>
            <a:t>Control soil (only 8.2 million per gram)</a:t>
          </a:r>
        </a:p>
      </dsp:txBody>
      <dsp:txXfrm>
        <a:off x="1670273" y="1943100"/>
        <a:ext cx="1620124" cy="1943100"/>
      </dsp:txXfrm>
    </dsp:sp>
    <dsp:sp modelId="{473C9AC6-415B-4640-92EE-6CF8A6DA8951}">
      <dsp:nvSpPr>
        <dsp:cNvPr id="0" name=""/>
        <dsp:cNvSpPr/>
      </dsp:nvSpPr>
      <dsp:spPr>
        <a:xfrm>
          <a:off x="1718877" y="291464"/>
          <a:ext cx="1522916" cy="1617630"/>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931FAB-15A1-4280-88AE-64926EF1E837}">
      <dsp:nvSpPr>
        <dsp:cNvPr id="0" name=""/>
        <dsp:cNvSpPr/>
      </dsp:nvSpPr>
      <dsp:spPr>
        <a:xfrm>
          <a:off x="3339001" y="0"/>
          <a:ext cx="1620124" cy="485775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 clover, he </a:t>
          </a:r>
          <a:r>
            <a:rPr lang="en-US" sz="2000" kern="1200"/>
            <a:t>found 932 </a:t>
          </a:r>
          <a:r>
            <a:rPr lang="en-US" sz="2000" kern="1200" dirty="0"/>
            <a:t>million per g and in the control soil only 6.6 million per g </a:t>
          </a:r>
          <a:endParaRPr lang="en-US" sz="3600" kern="1200" dirty="0"/>
        </a:p>
      </dsp:txBody>
      <dsp:txXfrm>
        <a:off x="3339001" y="1943100"/>
        <a:ext cx="1620124" cy="1943100"/>
      </dsp:txXfrm>
    </dsp:sp>
    <dsp:sp modelId="{2BC65CD1-0313-4B87-AFAD-36190E94110B}">
      <dsp:nvSpPr>
        <dsp:cNvPr id="0" name=""/>
        <dsp:cNvSpPr/>
      </dsp:nvSpPr>
      <dsp:spPr>
        <a:xfrm>
          <a:off x="3387605" y="291464"/>
          <a:ext cx="1522916" cy="1617630"/>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A5ABF0C-50AA-4413-A336-8037C66F93DF}">
      <dsp:nvSpPr>
        <dsp:cNvPr id="0" name=""/>
        <dsp:cNvSpPr/>
      </dsp:nvSpPr>
      <dsp:spPr>
        <a:xfrm>
          <a:off x="5007729" y="0"/>
          <a:ext cx="1620124" cy="485775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In the rhizosphere of wheat, 653.4 million per g were found; and in the control soil, only 22.8 million bacteria per g </a:t>
          </a:r>
        </a:p>
      </dsp:txBody>
      <dsp:txXfrm>
        <a:off x="5007729" y="1943100"/>
        <a:ext cx="1620124" cy="1943100"/>
      </dsp:txXfrm>
    </dsp:sp>
    <dsp:sp modelId="{311D5D73-1653-40E5-A563-21476B33D672}">
      <dsp:nvSpPr>
        <dsp:cNvPr id="0" name=""/>
        <dsp:cNvSpPr/>
      </dsp:nvSpPr>
      <dsp:spPr>
        <a:xfrm>
          <a:off x="5056333" y="291464"/>
          <a:ext cx="1522916" cy="1617630"/>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B04357E-7AE8-4D8B-A591-9827B014C8B5}">
      <dsp:nvSpPr>
        <dsp:cNvPr id="0" name=""/>
        <dsp:cNvSpPr/>
      </dsp:nvSpPr>
      <dsp:spPr>
        <a:xfrm>
          <a:off x="265176" y="3886200"/>
          <a:ext cx="6099048" cy="728662"/>
        </a:xfrm>
        <a:prstGeom prst="leftRightArrow">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594EE-CC4C-4AB1-A25A-6A6BC1E0ABD5}" type="datetimeFigureOut">
              <a:rPr lang="en-US" smtClean="0"/>
              <a:t>1/26/20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2E6B2-B164-4967-9C07-6CE9CA96CAA1}" type="slidenum">
              <a:rPr lang="en-US" smtClean="0"/>
              <a:t>‹#›</a:t>
            </a:fld>
            <a:endParaRPr lang="en-US"/>
          </a:p>
        </p:txBody>
      </p:sp>
    </p:spTree>
    <p:extLst>
      <p:ext uri="{BB962C8B-B14F-4D97-AF65-F5344CB8AC3E}">
        <p14:creationId xmlns:p14="http://schemas.microsoft.com/office/powerpoint/2010/main" val="15257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About</a:t>
            </a:r>
            <a:r>
              <a:rPr lang="en-US" baseline="0" dirty="0"/>
              <a:t> </a:t>
            </a:r>
            <a:r>
              <a:rPr lang="en-US" dirty="0"/>
              <a:t>20% of the carbon fixed</a:t>
            </a:r>
            <a:r>
              <a:rPr lang="en-US" baseline="0" dirty="0"/>
              <a:t> by the plant (photosynthesis) is exuded from the roots into the soil environment. Roots stop growing, DOC will drop back to base levels</a:t>
            </a:r>
          </a:p>
          <a:p>
            <a:endParaRPr lang="en-US" baseline="0" dirty="0"/>
          </a:p>
          <a:p>
            <a:r>
              <a:rPr lang="en-US" b="1" dirty="0"/>
              <a:t>The organic compounds released through these processes can be further divided into high and low molecular weight (HMW and LMW, respectively). </a:t>
            </a:r>
          </a:p>
          <a:p>
            <a:r>
              <a:rPr lang="en-US" b="1" dirty="0"/>
              <a:t>By weight, the HMW compounds which are those complex molecules that are not easily used by microorganisms (e.g. mucilage, cellulose) make up the majority of C released from the root; </a:t>
            </a:r>
          </a:p>
          <a:p>
            <a:r>
              <a:rPr lang="en-US" dirty="0"/>
              <a:t> </a:t>
            </a:r>
          </a:p>
          <a:p>
            <a:r>
              <a:rPr lang="en-US" b="1" dirty="0"/>
              <a:t>the LMW compounds are more diverse and thus have a wider array of known or potential functions. The list of specific LMW compounds released from roots is very long, but can generally be categorized into organic acids, amino acids, proteins, sugar, </a:t>
            </a:r>
            <a:r>
              <a:rPr lang="en-US" b="1" dirty="0" err="1"/>
              <a:t>phenolics</a:t>
            </a:r>
            <a:r>
              <a:rPr lang="en-US" b="1" dirty="0"/>
              <a:t> and other secondary metabolites which are generally more easily used by microorganisms.</a:t>
            </a:r>
            <a:r>
              <a:rPr lang="en-US" dirty="0"/>
              <a:t> </a:t>
            </a:r>
          </a:p>
          <a:p>
            <a:endParaRPr lang="en-US" dirty="0"/>
          </a:p>
          <a:p>
            <a:r>
              <a:rPr lang="en-US" b="1" dirty="0"/>
              <a:t>The cocktail of chemicals released is influenced by plant species, edaphic and climactic conditions which together shape and are shaped by the microbial community within the rhizosphere.</a:t>
            </a:r>
          </a:p>
        </p:txBody>
      </p:sp>
      <p:sp>
        <p:nvSpPr>
          <p:cNvPr id="4" name="Slide Number Placeholder 3"/>
          <p:cNvSpPr>
            <a:spLocks noGrp="1"/>
          </p:cNvSpPr>
          <p:nvPr>
            <p:ph type="sldNum" sz="quarter" idx="10"/>
          </p:nvPr>
        </p:nvSpPr>
        <p:spPr/>
        <p:txBody>
          <a:bodyPr/>
          <a:lstStyle/>
          <a:p>
            <a:pPr marL="0" marR="0" lvl="0" indent="0" algn="r" defTabSz="456535" rtl="0" eaLnBrk="1" fontAlgn="auto" latinLnBrk="0" hangingPunct="1">
              <a:lnSpc>
                <a:spcPct val="100000"/>
              </a:lnSpc>
              <a:spcBef>
                <a:spcPts val="0"/>
              </a:spcBef>
              <a:spcAft>
                <a:spcPts val="0"/>
              </a:spcAft>
              <a:buClrTx/>
              <a:buSzTx/>
              <a:buFontTx/>
              <a:buNone/>
              <a:tabLst/>
              <a:defRPr/>
            </a:pPr>
            <a:fld id="{730DD47F-9E50-47C1-9650-DB9542EE68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535"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08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535" rtl="0" eaLnBrk="1" fontAlgn="auto" latinLnBrk="0" hangingPunct="1">
              <a:lnSpc>
                <a:spcPct val="100000"/>
              </a:lnSpc>
              <a:spcBef>
                <a:spcPts val="0"/>
              </a:spcBef>
              <a:spcAft>
                <a:spcPts val="0"/>
              </a:spcAft>
              <a:buClrTx/>
              <a:buSzTx/>
              <a:buFontTx/>
              <a:buNone/>
              <a:tabLst/>
              <a:defRPr/>
            </a:pPr>
            <a:fld id="{FF29F560-4C5B-0B43-AE73-EC7C28316F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535"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31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30759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855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712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73248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2557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1804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692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6399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2934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87646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0871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584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822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4073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8273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04282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7954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1306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11484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87709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95003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462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2389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969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43631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35874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47473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3031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46687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729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9750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9970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9083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0356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7487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36961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51129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01595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5506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8375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9135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2606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865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8170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5771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8132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89975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91174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72396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9154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437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13907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6320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7958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61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8044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5029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5945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243870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67155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6334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46174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126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49379-21BA-46E5-9D12-0B2562C60DE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90789DE-C38D-4D29-9E19-0348D874A70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C4371-B75A-476F-9713-C96459BE4C44}"/>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5" name="Footer Placeholder 4">
            <a:extLst>
              <a:ext uri="{FF2B5EF4-FFF2-40B4-BE49-F238E27FC236}">
                <a16:creationId xmlns:a16="http://schemas.microsoft.com/office/drawing/2014/main" id="{D45901BC-C9D7-44F2-AB5F-6746AFBCE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5423B-506F-4E3E-B5C7-396C54ECB7E2}"/>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2092480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FD6D2-BE49-439E-A7A5-3A5643267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DAB07B-2A0E-45BB-A6CF-24C87E402C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A6DA1-FA5B-4E43-831E-0FA007D5C759}"/>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5" name="Footer Placeholder 4">
            <a:extLst>
              <a:ext uri="{FF2B5EF4-FFF2-40B4-BE49-F238E27FC236}">
                <a16:creationId xmlns:a16="http://schemas.microsoft.com/office/drawing/2014/main" id="{65B383C0-36BA-4FF1-89F9-D8A155838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680A8-0312-492D-B1BB-34BB7BB040DE}"/>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10658075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8376-7E4E-4B48-8C0E-46910034697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005F577-97D8-4E7D-B54E-0C64466C565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E35C2A-EB9E-4F5B-B29A-3C30DD15536C}"/>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5" name="Footer Placeholder 4">
            <a:extLst>
              <a:ext uri="{FF2B5EF4-FFF2-40B4-BE49-F238E27FC236}">
                <a16:creationId xmlns:a16="http://schemas.microsoft.com/office/drawing/2014/main" id="{76D64693-0CF1-44B8-AD37-939CCFBE5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BB3CD-F2C3-4683-8153-641739FB90B6}"/>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4249890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1599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B842-83F4-462F-B210-D9E0409BC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19C01-0C72-45A1-9924-E37ECB6A885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1F274E-5858-439D-99A5-09A9B1264F8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6BA6FF-E07C-400A-A98C-51A20A1D9E5E}"/>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6" name="Footer Placeholder 5">
            <a:extLst>
              <a:ext uri="{FF2B5EF4-FFF2-40B4-BE49-F238E27FC236}">
                <a16:creationId xmlns:a16="http://schemas.microsoft.com/office/drawing/2014/main" id="{16A48FB9-0DC6-4113-8C83-47440221F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1CD28-E201-4BA1-BA4F-A463D9F5646F}"/>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807362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95EE-2230-4C77-809F-63755AC748D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321025-1BB2-4710-903A-96C7B2647DD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4426630-3D4E-4666-90B9-221897DF293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C8168-3732-45E0-8D49-714F87D463D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0FF87B8-270E-4B48-861E-4C77574C2AC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706CB6-EA21-4701-9EC9-CFE9CF418271}"/>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8" name="Footer Placeholder 7">
            <a:extLst>
              <a:ext uri="{FF2B5EF4-FFF2-40B4-BE49-F238E27FC236}">
                <a16:creationId xmlns:a16="http://schemas.microsoft.com/office/drawing/2014/main" id="{3B1D7B77-7D11-46E1-9E18-0A904A5832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C9167-DA73-4DAB-A2FE-5814A87F50F1}"/>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104550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0AD7-C3A5-4EF8-8AEB-59AB456AFF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32936B-69C5-4749-A267-776FC9D19A92}"/>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4" name="Footer Placeholder 3">
            <a:extLst>
              <a:ext uri="{FF2B5EF4-FFF2-40B4-BE49-F238E27FC236}">
                <a16:creationId xmlns:a16="http://schemas.microsoft.com/office/drawing/2014/main" id="{516B7E53-CCC4-4A23-99D4-F4B49C925C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BD9B86-D93F-44BB-AA26-21104AD1E19F}"/>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32596559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487A18-A7FF-453B-8E81-3EBE7C9EFD22}"/>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3" name="Footer Placeholder 2">
            <a:extLst>
              <a:ext uri="{FF2B5EF4-FFF2-40B4-BE49-F238E27FC236}">
                <a16:creationId xmlns:a16="http://schemas.microsoft.com/office/drawing/2014/main" id="{8CE4A41E-88ED-4C6A-98A4-17364C5283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5F77DE-571E-44AB-B5EC-20BDB177D8F3}"/>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3190924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4489-09E1-4A17-9997-71C1639E76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C03B6BD-D50F-492D-AD4F-FFEB3466FF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252954-8279-4E9D-A277-9CC0A1E3B3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03B31D5-8D72-4938-A95A-D46780334592}"/>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6" name="Footer Placeholder 5">
            <a:extLst>
              <a:ext uri="{FF2B5EF4-FFF2-40B4-BE49-F238E27FC236}">
                <a16:creationId xmlns:a16="http://schemas.microsoft.com/office/drawing/2014/main" id="{8C67636A-9EA4-433D-B415-94925CDCB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7A5B-AFC7-4BF3-B9F6-AD2080105143}"/>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4208252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C66B-6C66-41A6-A4CF-07ABDC6365A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EA188D1-5DEA-4004-AAC3-F545144FE7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7CF482E-7559-4752-8C72-3B3BE7F62E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3DB7F10-B2E2-44C3-A3AE-D3C8986D064E}"/>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6" name="Footer Placeholder 5">
            <a:extLst>
              <a:ext uri="{FF2B5EF4-FFF2-40B4-BE49-F238E27FC236}">
                <a16:creationId xmlns:a16="http://schemas.microsoft.com/office/drawing/2014/main" id="{4CB232D5-121E-4DEB-972E-3A5A34F3F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5FDE9-B61F-440E-9CA2-77E9D476C470}"/>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1690731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1BA6-F5E0-48D8-B24F-E35CDFA2A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5B90C4-8105-4BFF-82D3-C02EB1DF82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6765C-74B6-4F4E-9841-49FDA2CD654C}"/>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5" name="Footer Placeholder 4">
            <a:extLst>
              <a:ext uri="{FF2B5EF4-FFF2-40B4-BE49-F238E27FC236}">
                <a16:creationId xmlns:a16="http://schemas.microsoft.com/office/drawing/2014/main" id="{ACB5DB11-DC19-4808-8B2B-69283171A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7B0F4-84C3-46E6-82A3-158DEE06F8D1}"/>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1410101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3C971A-815F-4DEA-8274-C51CA22343F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86BBF2-234D-4791-9904-B4066EC97EB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8B30C-8FD0-418D-A97F-153AE3066500}"/>
              </a:ext>
            </a:extLst>
          </p:cNvPr>
          <p:cNvSpPr>
            <a:spLocks noGrp="1"/>
          </p:cNvSpPr>
          <p:nvPr>
            <p:ph type="dt" sz="half" idx="10"/>
          </p:nvPr>
        </p:nvSpPr>
        <p:spPr/>
        <p:txBody>
          <a:bodyPr/>
          <a:lstStyle/>
          <a:p>
            <a:fld id="{A5E31237-80F7-4CC3-8C2C-CFEABAB9FC80}" type="datetimeFigureOut">
              <a:rPr lang="en-US" smtClean="0"/>
              <a:t>1/26/20</a:t>
            </a:fld>
            <a:endParaRPr lang="en-US"/>
          </a:p>
        </p:txBody>
      </p:sp>
      <p:sp>
        <p:nvSpPr>
          <p:cNvPr id="5" name="Footer Placeholder 4">
            <a:extLst>
              <a:ext uri="{FF2B5EF4-FFF2-40B4-BE49-F238E27FC236}">
                <a16:creationId xmlns:a16="http://schemas.microsoft.com/office/drawing/2014/main" id="{2D4BFBCE-9671-4360-A741-E8197E297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8A563-59D9-4863-98EC-3693BED32A42}"/>
              </a:ext>
            </a:extLst>
          </p:cNvPr>
          <p:cNvSpPr>
            <a:spLocks noGrp="1"/>
          </p:cNvSpPr>
          <p:nvPr>
            <p:ph type="sldNum" sz="quarter" idx="12"/>
          </p:nvPr>
        </p:nvSpPr>
        <p:spPr/>
        <p:txBody>
          <a:bodyPr/>
          <a:lstStyle/>
          <a:p>
            <a:fld id="{9A36556C-3085-4D2A-BE8D-6780AE960CF4}" type="slidenum">
              <a:rPr lang="en-US" smtClean="0"/>
              <a:t>‹#›</a:t>
            </a:fld>
            <a:endParaRPr lang="en-US"/>
          </a:p>
        </p:txBody>
      </p:sp>
    </p:spTree>
    <p:extLst>
      <p:ext uri="{BB962C8B-B14F-4D97-AF65-F5344CB8AC3E}">
        <p14:creationId xmlns:p14="http://schemas.microsoft.com/office/powerpoint/2010/main" val="1367025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3537"/>
            <a:ext cx="7772400" cy="1470025"/>
          </a:xfrm>
        </p:spPr>
        <p:txBody>
          <a:bodyPr/>
          <a:lstStyle/>
          <a:p>
            <a:r>
              <a:rPr lang="en-US"/>
              <a:t>Click to edit Master title style</a:t>
            </a:r>
          </a:p>
        </p:txBody>
      </p:sp>
      <p:sp>
        <p:nvSpPr>
          <p:cNvPr id="3" name="Subtitle 2"/>
          <p:cNvSpPr>
            <a:spLocks noGrp="1"/>
          </p:cNvSpPr>
          <p:nvPr>
            <p:ph type="subTitle" idx="1"/>
          </p:nvPr>
        </p:nvSpPr>
        <p:spPr>
          <a:xfrm>
            <a:off x="1371790" y="3886205"/>
            <a:ext cx="6400801" cy="1752600"/>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367D1E-D9BB-C84E-8FDA-50DB81BF18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3308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A37F73-03E7-A94E-A61B-82D2B17279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20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409949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709"/>
            <a:ext cx="7772400" cy="136207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1800"/>
            </a:lvl1pPr>
            <a:lvl2pPr marL="411480" indent="0">
              <a:buNone/>
              <a:defRPr sz="1620"/>
            </a:lvl2pPr>
            <a:lvl3pPr marL="822960" indent="0">
              <a:buNone/>
              <a:defRPr sz="1440"/>
            </a:lvl3pPr>
            <a:lvl4pPr marL="1234440" indent="0">
              <a:buNone/>
              <a:defRPr sz="1260"/>
            </a:lvl4pPr>
            <a:lvl5pPr marL="1645920" indent="0">
              <a:buNone/>
              <a:defRPr sz="1260"/>
            </a:lvl5pPr>
            <a:lvl6pPr marL="2057400" indent="0">
              <a:buNone/>
              <a:defRPr sz="1260"/>
            </a:lvl6pPr>
            <a:lvl7pPr marL="2468880" indent="0">
              <a:buNone/>
              <a:defRPr sz="1260"/>
            </a:lvl7pPr>
            <a:lvl8pPr marL="2880360" indent="0">
              <a:buNone/>
              <a:defRPr sz="1260"/>
            </a:lvl8pPr>
            <a:lvl9pPr marL="3291840" indent="0">
              <a:buNone/>
              <a:defRPr sz="126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27CCDF-E4C0-9244-B729-1DD96BF36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71596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5" y="1600333"/>
            <a:ext cx="4038599"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29" y="1600333"/>
            <a:ext cx="4038599"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C20EFFD-D8B0-A54A-B020-701EE7AA9C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09781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457200" y="2174881"/>
            <a:ext cx="4040188"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62" y="1535116"/>
            <a:ext cx="4041775"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645362" y="2174881"/>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231571D-D087-804C-85B9-42DBAA728C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46229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D41626-511B-DD48-B9F9-F8666AE6D7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0528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F99ECBA-8A45-B546-80DF-BA84D2BFDF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674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74856"/>
            <a:ext cx="5111750"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A32C0B7-98D7-1C46-83D0-8A7A4011D0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237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C59C6AD-767F-C94D-AE53-84D561F957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72441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9D0569-75B3-1E4A-9308-82C3212FB2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2357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62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62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900700-3058-5144-B575-10444CA22D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26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31401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2595496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827993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2230050"/>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44321925"/>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5307552"/>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83547-2497-483E-9BDF-0F1C73AF0E93}" type="datetimeFigureOut">
              <a:rPr lang="en-US" smtClean="0">
                <a:solidFill>
                  <a:prstClr val="white">
                    <a:tint val="75000"/>
                  </a:prstClr>
                </a:solidFill>
              </a:rPr>
              <a:pPr/>
              <a:t>1/26/20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B518C-96BB-4B62-8D58-E765EB2A94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729078"/>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06330C-1A3D-4920-A79D-A57A4A35BA0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1B1CA-0F2D-4065-89A6-5C3B56793E1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EAA16-3C72-4D24-B120-66D8C06613A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E31237-80F7-4CC3-8C2C-CFEABAB9FC80}" type="datetimeFigureOut">
              <a:rPr lang="en-US" smtClean="0"/>
              <a:t>1/26/20</a:t>
            </a:fld>
            <a:endParaRPr lang="en-US"/>
          </a:p>
        </p:txBody>
      </p:sp>
      <p:sp>
        <p:nvSpPr>
          <p:cNvPr id="5" name="Footer Placeholder 4">
            <a:extLst>
              <a:ext uri="{FF2B5EF4-FFF2-40B4-BE49-F238E27FC236}">
                <a16:creationId xmlns:a16="http://schemas.microsoft.com/office/drawing/2014/main" id="{D6823365-9053-4735-8961-99A3A653312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DD72D9-4661-467A-A9DC-3E93052658E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36556C-3085-4D2A-BE8D-6780AE960CF4}" type="slidenum">
              <a:rPr lang="en-US" smtClean="0"/>
              <a:t>‹#›</a:t>
            </a:fld>
            <a:endParaRPr lang="en-US"/>
          </a:p>
        </p:txBody>
      </p:sp>
    </p:spTree>
    <p:extLst>
      <p:ext uri="{BB962C8B-B14F-4D97-AF65-F5344CB8AC3E}">
        <p14:creationId xmlns:p14="http://schemas.microsoft.com/office/powerpoint/2010/main" val="307471058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38" y="274638"/>
            <a:ext cx="822960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457238" y="1600333"/>
            <a:ext cx="8229601"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60">
                <a:latin typeface="Arial" charset="0"/>
              </a:defRPr>
            </a:lvl1pPr>
          </a:lstStyle>
          <a:p>
            <a:pPr defTabSz="822960" fontAlgn="base">
              <a:spcBef>
                <a:spcPct val="0"/>
              </a:spcBef>
              <a:spcAft>
                <a:spcPct val="0"/>
              </a:spcAft>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4"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60">
                <a:latin typeface="Arial" charset="0"/>
              </a:defRPr>
            </a:lvl1pPr>
          </a:lstStyle>
          <a:p>
            <a:pPr defTabSz="822960" fontAlgn="base">
              <a:spcBef>
                <a:spcPct val="0"/>
              </a:spcBef>
              <a:spcAft>
                <a:spcPct val="0"/>
              </a:spcAft>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60">
                <a:latin typeface="Arial" charset="0"/>
              </a:defRPr>
            </a:lvl1pPr>
          </a:lstStyle>
          <a:p>
            <a:pPr defTabSz="822960" fontAlgn="base">
              <a:spcBef>
                <a:spcPct val="0"/>
              </a:spcBef>
              <a:spcAft>
                <a:spcPct val="0"/>
              </a:spcAft>
            </a:pPr>
            <a:fld id="{1B42A48D-197F-FB4D-AAEA-1C1C0BA04290}" type="slidenum">
              <a:rPr lang="en-US" smtClean="0">
                <a:solidFill>
                  <a:srgbClr val="000000"/>
                </a:solidFill>
                <a:ea typeface="ＭＳ Ｐゴシック" charset="0"/>
                <a:cs typeface="ＭＳ Ｐゴシック" charset="0"/>
              </a:rPr>
              <a:pPr defTabSz="82296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3696288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396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960">
          <a:solidFill>
            <a:schemeClr val="tx2"/>
          </a:solidFill>
          <a:latin typeface="Arial"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3960">
          <a:solidFill>
            <a:schemeClr val="tx2"/>
          </a:solidFill>
          <a:latin typeface="Arial"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3960">
          <a:solidFill>
            <a:schemeClr val="tx2"/>
          </a:solidFill>
          <a:latin typeface="Arial"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3960">
          <a:solidFill>
            <a:schemeClr val="tx2"/>
          </a:solidFill>
          <a:latin typeface="Arial" pitchFamily="-65" charset="0"/>
          <a:ea typeface="ＭＳ Ｐゴシック" pitchFamily="-111" charset="-128"/>
          <a:cs typeface="ＭＳ Ｐゴシック" pitchFamily="-111" charset="-128"/>
        </a:defRPr>
      </a:lvl5pPr>
      <a:lvl6pPr marL="411480" algn="ctr" rtl="0" fontAlgn="base">
        <a:spcBef>
          <a:spcPct val="0"/>
        </a:spcBef>
        <a:spcAft>
          <a:spcPct val="0"/>
        </a:spcAft>
        <a:defRPr sz="3960">
          <a:solidFill>
            <a:schemeClr val="tx2"/>
          </a:solidFill>
          <a:latin typeface="Arial" pitchFamily="-65" charset="0"/>
        </a:defRPr>
      </a:lvl6pPr>
      <a:lvl7pPr marL="822960" algn="ctr" rtl="0" fontAlgn="base">
        <a:spcBef>
          <a:spcPct val="0"/>
        </a:spcBef>
        <a:spcAft>
          <a:spcPct val="0"/>
        </a:spcAft>
        <a:defRPr sz="3960">
          <a:solidFill>
            <a:schemeClr val="tx2"/>
          </a:solidFill>
          <a:latin typeface="Arial" pitchFamily="-65" charset="0"/>
        </a:defRPr>
      </a:lvl7pPr>
      <a:lvl8pPr marL="1234440" algn="ctr" rtl="0" fontAlgn="base">
        <a:spcBef>
          <a:spcPct val="0"/>
        </a:spcBef>
        <a:spcAft>
          <a:spcPct val="0"/>
        </a:spcAft>
        <a:defRPr sz="3960">
          <a:solidFill>
            <a:schemeClr val="tx2"/>
          </a:solidFill>
          <a:latin typeface="Arial" pitchFamily="-65" charset="0"/>
        </a:defRPr>
      </a:lvl8pPr>
      <a:lvl9pPr marL="1645920" algn="ctr" rtl="0" fontAlgn="base">
        <a:spcBef>
          <a:spcPct val="0"/>
        </a:spcBef>
        <a:spcAft>
          <a:spcPct val="0"/>
        </a:spcAft>
        <a:defRPr sz="3960">
          <a:solidFill>
            <a:schemeClr val="tx2"/>
          </a:solidFill>
          <a:latin typeface="Arial" pitchFamily="-65" charset="0"/>
        </a:defRPr>
      </a:lvl9pPr>
    </p:titleStyle>
    <p:bodyStyle>
      <a:lvl1pPr marL="308610" indent="-308610" algn="l" rtl="0" eaLnBrk="0" fontAlgn="base" hangingPunct="0">
        <a:spcBef>
          <a:spcPct val="20000"/>
        </a:spcBef>
        <a:spcAft>
          <a:spcPct val="0"/>
        </a:spcAft>
        <a:buChar char="•"/>
        <a:defRPr sz="2880">
          <a:solidFill>
            <a:schemeClr val="tx1"/>
          </a:solidFill>
          <a:latin typeface="+mn-lt"/>
          <a:ea typeface="ＭＳ Ｐゴシック" pitchFamily="-111" charset="-128"/>
          <a:cs typeface="ＭＳ Ｐゴシック" pitchFamily="-111" charset="-128"/>
        </a:defRPr>
      </a:lvl1pPr>
      <a:lvl2pPr marL="668655" indent="-257175" algn="l" rtl="0" eaLnBrk="0" fontAlgn="base" hangingPunct="0">
        <a:spcBef>
          <a:spcPct val="20000"/>
        </a:spcBef>
        <a:spcAft>
          <a:spcPct val="0"/>
        </a:spcAft>
        <a:buChar char="–"/>
        <a:defRPr sz="2520">
          <a:solidFill>
            <a:schemeClr val="tx1"/>
          </a:solidFill>
          <a:latin typeface="+mn-lt"/>
          <a:ea typeface="ＭＳ Ｐゴシック" pitchFamily="-65" charset="-128"/>
        </a:defRPr>
      </a:lvl2pPr>
      <a:lvl3pPr marL="1028700" indent="-205740" algn="l" rtl="0" eaLnBrk="0" fontAlgn="base" hangingPunct="0">
        <a:spcBef>
          <a:spcPct val="20000"/>
        </a:spcBef>
        <a:spcAft>
          <a:spcPct val="0"/>
        </a:spcAft>
        <a:buChar char="•"/>
        <a:defRPr sz="2160">
          <a:solidFill>
            <a:schemeClr val="tx1"/>
          </a:solidFill>
          <a:latin typeface="+mn-lt"/>
          <a:ea typeface="ＭＳ Ｐゴシック" pitchFamily="-65" charset="-128"/>
        </a:defRPr>
      </a:lvl3pPr>
      <a:lvl4pPr marL="1440180" indent="-205740" algn="l" rtl="0" eaLnBrk="0" fontAlgn="base" hangingPunct="0">
        <a:spcBef>
          <a:spcPct val="20000"/>
        </a:spcBef>
        <a:spcAft>
          <a:spcPct val="0"/>
        </a:spcAft>
        <a:buChar char="–"/>
        <a:defRPr sz="1800">
          <a:solidFill>
            <a:schemeClr val="tx1"/>
          </a:solidFill>
          <a:latin typeface="+mn-lt"/>
          <a:ea typeface="ＭＳ Ｐゴシック" pitchFamily="-65" charset="-128"/>
        </a:defRPr>
      </a:lvl4pPr>
      <a:lvl5pPr marL="1851660" indent="-205740" algn="l" rtl="0" eaLnBrk="0" fontAlgn="base" hangingPunct="0">
        <a:spcBef>
          <a:spcPct val="20000"/>
        </a:spcBef>
        <a:spcAft>
          <a:spcPct val="0"/>
        </a:spcAft>
        <a:buChar char="»"/>
        <a:defRPr sz="1800">
          <a:solidFill>
            <a:schemeClr val="tx1"/>
          </a:solidFill>
          <a:latin typeface="+mn-lt"/>
          <a:ea typeface="ＭＳ Ｐゴシック" pitchFamily="-65" charset="-128"/>
        </a:defRPr>
      </a:lvl5pPr>
      <a:lvl6pPr marL="2263140" indent="-205740" algn="l" rtl="0" fontAlgn="base">
        <a:spcBef>
          <a:spcPct val="20000"/>
        </a:spcBef>
        <a:spcAft>
          <a:spcPct val="0"/>
        </a:spcAft>
        <a:buChar char="»"/>
        <a:defRPr sz="1800">
          <a:solidFill>
            <a:schemeClr val="tx1"/>
          </a:solidFill>
          <a:latin typeface="+mn-lt"/>
          <a:ea typeface="ＭＳ Ｐゴシック" pitchFamily="-65" charset="-128"/>
        </a:defRPr>
      </a:lvl6pPr>
      <a:lvl7pPr marL="2674620" indent="-205740" algn="l" rtl="0" fontAlgn="base">
        <a:spcBef>
          <a:spcPct val="20000"/>
        </a:spcBef>
        <a:spcAft>
          <a:spcPct val="0"/>
        </a:spcAft>
        <a:buChar char="»"/>
        <a:defRPr sz="1800">
          <a:solidFill>
            <a:schemeClr val="tx1"/>
          </a:solidFill>
          <a:latin typeface="+mn-lt"/>
          <a:ea typeface="ＭＳ Ｐゴシック" pitchFamily="-65" charset="-128"/>
        </a:defRPr>
      </a:lvl7pPr>
      <a:lvl8pPr marL="3086100" indent="-205740" algn="l" rtl="0" fontAlgn="base">
        <a:spcBef>
          <a:spcPct val="20000"/>
        </a:spcBef>
        <a:spcAft>
          <a:spcPct val="0"/>
        </a:spcAft>
        <a:buChar char="»"/>
        <a:defRPr sz="1800">
          <a:solidFill>
            <a:schemeClr val="tx1"/>
          </a:solidFill>
          <a:latin typeface="+mn-lt"/>
          <a:ea typeface="ＭＳ Ｐゴシック" pitchFamily="-65" charset="-128"/>
        </a:defRPr>
      </a:lvl8pPr>
      <a:lvl9pPr marL="3497580" indent="-205740" algn="l" rtl="0" fontAlgn="base">
        <a:spcBef>
          <a:spcPct val="20000"/>
        </a:spcBef>
        <a:spcAft>
          <a:spcPct val="0"/>
        </a:spcAft>
        <a:buChar char="»"/>
        <a:defRPr sz="1800">
          <a:solidFill>
            <a:schemeClr val="tx1"/>
          </a:solidFill>
          <a:latin typeface="+mn-lt"/>
          <a:ea typeface="ＭＳ Ｐゴシック" pitchFamily="-65" charset="-128"/>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1.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1.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1.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image" Target="../media/image58.emf"/></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2.xml"/><Relationship Id="rId1" Type="http://schemas.openxmlformats.org/officeDocument/2006/relationships/vmlDrawing" Target="../drawings/vmlDrawing4.vml"/><Relationship Id="rId4" Type="http://schemas.openxmlformats.org/officeDocument/2006/relationships/image" Target="../media/image70.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2.xml"/><Relationship Id="rId1" Type="http://schemas.openxmlformats.org/officeDocument/2006/relationships/vmlDrawing" Target="../drawings/vmlDrawing5.vml"/><Relationship Id="rId4" Type="http://schemas.openxmlformats.org/officeDocument/2006/relationships/image" Target="../media/image71.emf"/></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http://commons.wikimedia.org/wiki/File:Barley_field-2007-02-22(large).jpg" TargetMode="External"/><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image" Target="../media/image83.jpeg"/><Relationship Id="rId5" Type="http://schemas.openxmlformats.org/officeDocument/2006/relationships/hyperlink" Target="http://adenarkaren.deviantart.com/art/Bare-Field-144772381" TargetMode="Externa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slideLayout" Target="../slideLayouts/slideLayout62.xml"/><Relationship Id="rId1" Type="http://schemas.openxmlformats.org/officeDocument/2006/relationships/vmlDrawing" Target="../drawings/vmlDrawing6.vml"/><Relationship Id="rId5" Type="http://schemas.openxmlformats.org/officeDocument/2006/relationships/image" Target="../media/image87.emf"/><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2.xml"/><Relationship Id="rId1" Type="http://schemas.openxmlformats.org/officeDocument/2006/relationships/vmlDrawing" Target="../drawings/vmlDrawing7.vml"/><Relationship Id="rId4" Type="http://schemas.openxmlformats.org/officeDocument/2006/relationships/image" Target="../media/image89.emf"/></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2.xml"/><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62.xml"/><Relationship Id="rId5" Type="http://schemas.microsoft.com/office/2007/relationships/hdphoto" Target="../media/hdphoto1.wdp"/><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1.xml"/><Relationship Id="rId1" Type="http://schemas.openxmlformats.org/officeDocument/2006/relationships/vmlDrawing" Target="../drawings/vmlDrawing8.vml"/><Relationship Id="rId4" Type="http://schemas.openxmlformats.org/officeDocument/2006/relationships/image" Target="../media/image113.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1.xml"/><Relationship Id="rId1" Type="http://schemas.openxmlformats.org/officeDocument/2006/relationships/vmlDrawing" Target="../drawings/vmlDrawing9.vml"/><Relationship Id="rId4" Type="http://schemas.openxmlformats.org/officeDocument/2006/relationships/image" Target="../media/image114.emf"/></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9.xml"/><Relationship Id="rId1" Type="http://schemas.openxmlformats.org/officeDocument/2006/relationships/vmlDrawing" Target="../drawings/vmlDrawing10.vml"/><Relationship Id="rId4" Type="http://schemas.openxmlformats.org/officeDocument/2006/relationships/image" Target="../media/image126.emf"/></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63" y="381000"/>
            <a:ext cx="8354891" cy="1499245"/>
          </a:xfrm>
        </p:spPr>
        <p:txBody>
          <a:bodyPr vert="horz" lIns="68580" tIns="34290" rIns="68580" bIns="34290" rtlCol="0" anchor="b">
            <a:normAutofit/>
          </a:bodyPr>
          <a:lstStyle/>
          <a:p>
            <a:pPr algn="ctr"/>
            <a:r>
              <a:rPr lang="en-US" sz="3600" b="1" dirty="0">
                <a:solidFill>
                  <a:srgbClr val="FFFFFF"/>
                </a:solidFill>
              </a:rPr>
              <a:t>Soil Health Paradigm Shift</a:t>
            </a:r>
            <a:br>
              <a:rPr lang="en-US" sz="2800" b="1" dirty="0">
                <a:solidFill>
                  <a:srgbClr val="FFFFFF"/>
                </a:solidFill>
              </a:rPr>
            </a:br>
            <a:r>
              <a:rPr lang="en-US" sz="1400" b="1" dirty="0">
                <a:solidFill>
                  <a:srgbClr val="FFFFFF"/>
                </a:solidFill>
              </a:rPr>
              <a:t>Rick Haney PhD, USDA-ARS, Temple, TX</a:t>
            </a:r>
            <a:br>
              <a:rPr lang="en-US" sz="1350" dirty="0">
                <a:solidFill>
                  <a:srgbClr val="FFFFFF"/>
                </a:solidFill>
                <a:highlight>
                  <a:srgbClr val="00FF00"/>
                </a:highlight>
              </a:rPr>
            </a:br>
            <a:endParaRPr lang="en-US" sz="1350" dirty="0">
              <a:solidFill>
                <a:srgbClr val="FFFFFF"/>
              </a:solidFill>
            </a:endParaRP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95827" y="2677364"/>
            <a:ext cx="3997636" cy="29982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7"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80955" y="2677364"/>
            <a:ext cx="3997637" cy="2998228"/>
          </a:xfrm>
          <a:prstGeom prst="rect">
            <a:avLst/>
          </a:prstGeom>
        </p:spPr>
      </p:pic>
    </p:spTree>
    <p:extLst>
      <p:ext uri="{BB962C8B-B14F-4D97-AF65-F5344CB8AC3E}">
        <p14:creationId xmlns:p14="http://schemas.microsoft.com/office/powerpoint/2010/main" val="363407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C27DCD-C665-4ADC-B2EA-B972146381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3614166" y="-479"/>
            <a:ext cx="5529834" cy="4252439"/>
          </a:xfrm>
          <a:prstGeom prst="rect">
            <a:avLst/>
          </a:prstGeom>
        </p:spPr>
      </p:pic>
      <p:pic>
        <p:nvPicPr>
          <p:cNvPr id="6" name="Picture 5">
            <a:extLst>
              <a:ext uri="{FF2B5EF4-FFF2-40B4-BE49-F238E27FC236}">
                <a16:creationId xmlns:a16="http://schemas.microsoft.com/office/drawing/2014/main" id="{5658A8B0-5F0F-4CC7-9A48-EFE3D99FE7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8591" y="4251960"/>
            <a:ext cx="4015409" cy="2606039"/>
          </a:xfrm>
          <a:prstGeom prst="rect">
            <a:avLst/>
          </a:prstGeom>
        </p:spPr>
      </p:pic>
      <p:sp>
        <p:nvSpPr>
          <p:cNvPr id="13" name="Freeform 3">
            <a:extLst>
              <a:ext uri="{FF2B5EF4-FFF2-40B4-BE49-F238E27FC236}">
                <a16:creationId xmlns:a16="http://schemas.microsoft.com/office/drawing/2014/main" id="{66BCEC1B-9617-4EF1-9B03-4BD43D100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
            <a:extLst>
              <a:ext uri="{FF2B5EF4-FFF2-40B4-BE49-F238E27FC236}">
                <a16:creationId xmlns:a16="http://schemas.microsoft.com/office/drawing/2014/main" id="{CCBFD80B-276C-4775-A363-20693A7C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6058538"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DA79C-005D-4983-B046-F1BEDD227BC6}"/>
              </a:ext>
            </a:extLst>
          </p:cNvPr>
          <p:cNvSpPr>
            <a:spLocks noGrp="1"/>
          </p:cNvSpPr>
          <p:nvPr>
            <p:ph type="title"/>
          </p:nvPr>
        </p:nvSpPr>
        <p:spPr>
          <a:xfrm>
            <a:off x="603505" y="2600324"/>
            <a:ext cx="3663696" cy="2886075"/>
          </a:xfrm>
        </p:spPr>
        <p:txBody>
          <a:bodyPr vert="horz" lIns="91440" tIns="45720" rIns="91440" bIns="45720" rtlCol="0" anchor="t">
            <a:normAutofit fontScale="90000"/>
          </a:bodyPr>
          <a:lstStyle/>
          <a:p>
            <a:pPr algn="l">
              <a:lnSpc>
                <a:spcPct val="90000"/>
              </a:lnSpc>
            </a:pPr>
            <a:r>
              <a:rPr lang="en-US" sz="2200" kern="1200" dirty="0">
                <a:solidFill>
                  <a:schemeClr val="tx1"/>
                </a:solidFill>
                <a:latin typeface="+mj-lt"/>
                <a:ea typeface="+mj-ea"/>
                <a:cs typeface="+mj-cs"/>
              </a:rPr>
              <a:t>When you go to the bank,</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do you throw your money at the window and hope some goes in or do you make it so you can deposit it all.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So why do we do this with rainfall and our fields? We have to deposit all the water in our soil account.</a:t>
            </a:r>
            <a:br>
              <a:rPr lang="en-US" sz="2200" kern="1200" dirty="0">
                <a:solidFill>
                  <a:schemeClr val="tx1"/>
                </a:solidFill>
                <a:latin typeface="+mj-lt"/>
                <a:ea typeface="+mj-ea"/>
                <a:cs typeface="+mj-cs"/>
              </a:rPr>
            </a:br>
            <a:endParaRPr lang="en-US" sz="2200" kern="1200" dirty="0">
              <a:solidFill>
                <a:schemeClr val="tx1"/>
              </a:solidFill>
              <a:latin typeface="+mj-lt"/>
              <a:ea typeface="+mj-ea"/>
              <a:cs typeface="+mj-cs"/>
            </a:endParaRPr>
          </a:p>
        </p:txBody>
      </p:sp>
    </p:spTree>
    <p:extLst>
      <p:ext uri="{BB962C8B-B14F-4D97-AF65-F5344CB8AC3E}">
        <p14:creationId xmlns:p14="http://schemas.microsoft.com/office/powerpoint/2010/main" val="932286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a:solidFill>
                  <a:schemeClr val="bg1"/>
                </a:solidFill>
                <a:latin typeface="+mj-lt"/>
                <a:ea typeface="+mj-ea"/>
                <a:cs typeface="+mj-cs"/>
              </a:rPr>
              <a:t>Illinois Fertilizer and Chemical Association Data</a:t>
            </a: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293513" y="1675227"/>
            <a:ext cx="4556972" cy="4394199"/>
          </a:xfrm>
          <a:prstGeom prst="rect">
            <a:avLst/>
          </a:prstGeom>
        </p:spPr>
      </p:pic>
    </p:spTree>
    <p:extLst>
      <p:ext uri="{BB962C8B-B14F-4D97-AF65-F5344CB8AC3E}">
        <p14:creationId xmlns:p14="http://schemas.microsoft.com/office/powerpoint/2010/main" val="148233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700">
                <a:solidFill>
                  <a:srgbClr val="FFFFFF"/>
                </a:solidFill>
              </a:rPr>
              <a:t>http://ifca.com/nrate_map/</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BB3C620-1F99-42D7-B53B-1A18606B94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8675" y="2821183"/>
            <a:ext cx="4091938" cy="3208907"/>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833804" y="2923841"/>
            <a:ext cx="4091938" cy="3003590"/>
          </a:xfrm>
          <a:prstGeom prst="rect">
            <a:avLst/>
          </a:prstGeom>
        </p:spPr>
      </p:pic>
    </p:spTree>
    <p:extLst>
      <p:ext uri="{BB962C8B-B14F-4D97-AF65-F5344CB8AC3E}">
        <p14:creationId xmlns:p14="http://schemas.microsoft.com/office/powerpoint/2010/main" val="3070839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http://ifca.com/nrate_map/</a:t>
            </a:r>
          </a:p>
        </p:txBody>
      </p:sp>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371600" y="1667224"/>
            <a:ext cx="5943600" cy="4303986"/>
          </a:xfrm>
          <a:prstGeom prst="rect">
            <a:avLst/>
          </a:prstGeom>
        </p:spPr>
      </p:pic>
    </p:spTree>
    <p:extLst>
      <p:ext uri="{BB962C8B-B14F-4D97-AF65-F5344CB8AC3E}">
        <p14:creationId xmlns:p14="http://schemas.microsoft.com/office/powerpoint/2010/main" val="1840648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105644245"/>
              </p:ext>
            </p:extLst>
          </p:nvPr>
        </p:nvGraphicFramePr>
        <p:xfrm>
          <a:off x="685800" y="212962"/>
          <a:ext cx="7772400" cy="6433392"/>
        </p:xfrm>
        <a:graphic>
          <a:graphicData uri="http://schemas.openxmlformats.org/presentationml/2006/ole">
            <mc:AlternateContent xmlns:mc="http://schemas.openxmlformats.org/markup-compatibility/2006">
              <mc:Choice xmlns:v="urn:schemas-microsoft-com:vml" Requires="v">
                <p:oleObj spid="_x0000_s8367" name="SPW 13.0 Graph" r:id="rId3" imgW="5611443" imgH="4645017" progId="SigmaPlotGraphicObject.12">
                  <p:embed/>
                </p:oleObj>
              </mc:Choice>
              <mc:Fallback>
                <p:oleObj name="SPW 13.0 Graph" r:id="rId3" imgW="5611443" imgH="4645017" progId="SigmaPlotGraphicObject.12">
                  <p:embed/>
                  <p:pic>
                    <p:nvPicPr>
                      <p:cNvPr id="0" name=""/>
                      <p:cNvPicPr/>
                      <p:nvPr/>
                    </p:nvPicPr>
                    <p:blipFill>
                      <a:blip r:embed="rId4"/>
                      <a:stretch>
                        <a:fillRect/>
                      </a:stretch>
                    </p:blipFill>
                    <p:spPr>
                      <a:xfrm>
                        <a:off x="685800" y="212962"/>
                        <a:ext cx="7772400" cy="6433392"/>
                      </a:xfrm>
                      <a:prstGeom prst="rect">
                        <a:avLst/>
                      </a:prstGeom>
                    </p:spPr>
                  </p:pic>
                </p:oleObj>
              </mc:Fallback>
            </mc:AlternateContent>
          </a:graphicData>
        </a:graphic>
      </p:graphicFrame>
    </p:spTree>
    <p:extLst>
      <p:ext uri="{BB962C8B-B14F-4D97-AF65-F5344CB8AC3E}">
        <p14:creationId xmlns:p14="http://schemas.microsoft.com/office/powerpoint/2010/main" val="7991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771417484"/>
              </p:ext>
            </p:extLst>
          </p:nvPr>
        </p:nvGraphicFramePr>
        <p:xfrm>
          <a:off x="533400" y="533400"/>
          <a:ext cx="8001000" cy="5930922"/>
        </p:xfrm>
        <a:graphic>
          <a:graphicData uri="http://schemas.openxmlformats.org/presentationml/2006/ole">
            <mc:AlternateContent xmlns:mc="http://schemas.openxmlformats.org/markup-compatibility/2006">
              <mc:Choice xmlns:v="urn:schemas-microsoft-com:vml" Requires="v">
                <p:oleObj spid="_x0000_s12443" name="SPW 13.0 Graph" r:id="rId3" imgW="5611443" imgH="4623782" progId="SigmaPlotGraphicObject.12">
                  <p:embed/>
                </p:oleObj>
              </mc:Choice>
              <mc:Fallback>
                <p:oleObj name="SPW 13.0 Graph" r:id="rId3" imgW="5611443" imgH="4623782" progId="SigmaPlotGraphicObject.12">
                  <p:embed/>
                  <p:pic>
                    <p:nvPicPr>
                      <p:cNvPr id="0" name=""/>
                      <p:cNvPicPr/>
                      <p:nvPr/>
                    </p:nvPicPr>
                    <p:blipFill>
                      <a:blip r:embed="rId4"/>
                      <a:stretch>
                        <a:fillRect/>
                      </a:stretch>
                    </p:blipFill>
                    <p:spPr>
                      <a:xfrm>
                        <a:off x="533400" y="533400"/>
                        <a:ext cx="8001000" cy="5930922"/>
                      </a:xfrm>
                      <a:prstGeom prst="rect">
                        <a:avLst/>
                      </a:prstGeom>
                    </p:spPr>
                  </p:pic>
                </p:oleObj>
              </mc:Fallback>
            </mc:AlternateContent>
          </a:graphicData>
        </a:graphic>
      </p:graphicFrame>
    </p:spTree>
    <p:extLst>
      <p:ext uri="{BB962C8B-B14F-4D97-AF65-F5344CB8AC3E}">
        <p14:creationId xmlns:p14="http://schemas.microsoft.com/office/powerpoint/2010/main" val="3569208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70" y="76200"/>
            <a:ext cx="8229600" cy="1143000"/>
          </a:xfrm>
        </p:spPr>
        <p:txBody>
          <a:bodyPr/>
          <a:lstStyle/>
          <a:p>
            <a:r>
              <a:rPr lang="en-US"/>
              <a:t>Soil Test Calibration</a:t>
            </a:r>
            <a:endParaRPr lang="en-US" dirty="0"/>
          </a:p>
        </p:txBody>
      </p:sp>
      <p:pic>
        <p:nvPicPr>
          <p:cNvPr id="6"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14293"/>
          <a:stretch/>
        </p:blipFill>
        <p:spPr>
          <a:xfrm>
            <a:off x="2263140" y="1143000"/>
            <a:ext cx="4366260" cy="6237514"/>
          </a:xfrm>
          <a:prstGeom prst="rect">
            <a:avLst/>
          </a:prstGeom>
        </p:spPr>
      </p:pic>
    </p:spTree>
    <p:extLst>
      <p:ext uri="{BB962C8B-B14F-4D97-AF65-F5344CB8AC3E}">
        <p14:creationId xmlns:p14="http://schemas.microsoft.com/office/powerpoint/2010/main" val="304852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405E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210032A-4DBB-4077-8EB3-53F2B521FCF2}"/>
              </a:ext>
            </a:extLst>
          </p:cNvPr>
          <p:cNvSpPr>
            <a:spLocks noGrp="1"/>
          </p:cNvSpPr>
          <p:nvPr>
            <p:ph type="title"/>
          </p:nvPr>
        </p:nvSpPr>
        <p:spPr>
          <a:xfrm>
            <a:off x="832485" y="4277356"/>
            <a:ext cx="7475220" cy="1560320"/>
          </a:xfrm>
        </p:spPr>
        <p:txBody>
          <a:bodyPr vert="horz" lIns="91440" tIns="45720" rIns="91440" bIns="45720" rtlCol="0" anchor="b">
            <a:normAutofit/>
          </a:bodyPr>
          <a:lstStyle/>
          <a:p>
            <a:pPr>
              <a:lnSpc>
                <a:spcPct val="90000"/>
              </a:lnSpc>
            </a:pPr>
            <a:r>
              <a:rPr lang="en-US" sz="2000">
                <a:solidFill>
                  <a:srgbClr val="405E56"/>
                </a:solidFill>
              </a:rPr>
              <a:t>20 lbs available then add 200</a:t>
            </a:r>
            <a:br>
              <a:rPr lang="en-US" sz="2000">
                <a:solidFill>
                  <a:srgbClr val="405E56"/>
                </a:solidFill>
              </a:rPr>
            </a:br>
            <a:r>
              <a:rPr lang="en-US" sz="2000">
                <a:solidFill>
                  <a:srgbClr val="405E56"/>
                </a:solidFill>
              </a:rPr>
              <a:t>30 lbs available then add 170</a:t>
            </a:r>
            <a:br>
              <a:rPr lang="en-US" sz="2000">
                <a:solidFill>
                  <a:srgbClr val="405E56"/>
                </a:solidFill>
              </a:rPr>
            </a:br>
            <a:r>
              <a:rPr lang="en-US" sz="2000">
                <a:solidFill>
                  <a:srgbClr val="405E56"/>
                </a:solidFill>
              </a:rPr>
              <a:t>40 lbs available then add 150</a:t>
            </a:r>
            <a:br>
              <a:rPr lang="en-US" sz="2000">
                <a:solidFill>
                  <a:srgbClr val="405E56"/>
                </a:solidFill>
              </a:rPr>
            </a:br>
            <a:r>
              <a:rPr lang="en-US" sz="2000">
                <a:solidFill>
                  <a:srgbClr val="405E56"/>
                </a:solidFill>
              </a:rPr>
              <a:t>50 lbs available then add 110</a:t>
            </a:r>
            <a:br>
              <a:rPr lang="en-US" sz="2000">
                <a:solidFill>
                  <a:srgbClr val="405E56"/>
                </a:solidFill>
              </a:rPr>
            </a:br>
            <a:r>
              <a:rPr lang="en-US" sz="2000">
                <a:solidFill>
                  <a:srgbClr val="405E56"/>
                </a:solidFill>
              </a:rPr>
              <a:t>&gt;50 lbs available then add 0 ??</a:t>
            </a:r>
          </a:p>
        </p:txBody>
      </p:sp>
      <p:pic>
        <p:nvPicPr>
          <p:cNvPr id="21506" name="Picture 2" descr="Related image">
            <a:extLst>
              <a:ext uri="{FF2B5EF4-FFF2-40B4-BE49-F238E27FC236}">
                <a16:creationId xmlns:a16="http://schemas.microsoft.com/office/drawing/2014/main" id="{F8AD923A-984A-4763-8EFE-8B9DF215FD3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
          <a:stretch/>
        </p:blipFill>
        <p:spPr bwMode="auto">
          <a:xfrm>
            <a:off x="182880" y="256540"/>
            <a:ext cx="877824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7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5BCA-298A-4EF3-A848-E1091286A25D}"/>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nSpc>
                <a:spcPct val="90000"/>
              </a:lnSpc>
            </a:pPr>
            <a:r>
              <a:rPr lang="en-US" sz="4200" kern="1200">
                <a:solidFill>
                  <a:schemeClr val="tx1"/>
                </a:solidFill>
                <a:latin typeface="+mj-lt"/>
                <a:ea typeface="+mj-ea"/>
                <a:cs typeface="+mj-cs"/>
              </a:rPr>
              <a:t>Corn Yield</a:t>
            </a:r>
          </a:p>
        </p:txBody>
      </p:sp>
      <p:pic>
        <p:nvPicPr>
          <p:cNvPr id="22530" name="Picture 2" descr="Image result for farm profit for corn from 1950 to 2010">
            <a:extLst>
              <a:ext uri="{FF2B5EF4-FFF2-40B4-BE49-F238E27FC236}">
                <a16:creationId xmlns:a16="http://schemas.microsoft.com/office/drawing/2014/main" id="{16097451-B19A-4B48-AE90-53C5CAB5B7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739479" y="1371600"/>
            <a:ext cx="7665041" cy="493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312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9DF5-300F-4DB5-997F-4F6BCBB1740A}"/>
              </a:ext>
            </a:extLst>
          </p:cNvPr>
          <p:cNvSpPr>
            <a:spLocks noGrp="1"/>
          </p:cNvSpPr>
          <p:nvPr>
            <p:ph type="title"/>
          </p:nvPr>
        </p:nvSpPr>
        <p:spPr>
          <a:xfrm>
            <a:off x="609600" y="304800"/>
            <a:ext cx="7848600" cy="944562"/>
          </a:xfrm>
        </p:spPr>
        <p:txBody>
          <a:bodyPr/>
          <a:lstStyle/>
          <a:p>
            <a:r>
              <a:rPr lang="en-US" dirty="0"/>
              <a:t>Produce more get less model</a:t>
            </a:r>
          </a:p>
        </p:txBody>
      </p:sp>
      <p:pic>
        <p:nvPicPr>
          <p:cNvPr id="24578" name="Picture 2" descr="Image result for corn prices 1900 to 2018">
            <a:extLst>
              <a:ext uri="{FF2B5EF4-FFF2-40B4-BE49-F238E27FC236}">
                <a16:creationId xmlns:a16="http://schemas.microsoft.com/office/drawing/2014/main" id="{C24D9504-8D58-4CA5-BCBA-1DDE56439B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1280161"/>
            <a:ext cx="6591299" cy="5273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34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Image result for milky way in the local group&quot;">
            <a:extLst>
              <a:ext uri="{FF2B5EF4-FFF2-40B4-BE49-F238E27FC236}">
                <a16:creationId xmlns:a16="http://schemas.microsoft.com/office/drawing/2014/main" id="{C7B50B87-1D97-4DF1-983B-B350CF4F172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786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180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895D-88E4-4E95-8F41-AF1FD1A4265B}"/>
              </a:ext>
            </a:extLst>
          </p:cNvPr>
          <p:cNvSpPr>
            <a:spLocks noGrp="1"/>
          </p:cNvSpPr>
          <p:nvPr>
            <p:ph type="title"/>
          </p:nvPr>
        </p:nvSpPr>
        <p:spPr/>
        <p:txBody>
          <a:bodyPr/>
          <a:lstStyle/>
          <a:p>
            <a:r>
              <a:rPr lang="en-US" dirty="0"/>
              <a:t>150 years of Wheat Prices</a:t>
            </a:r>
          </a:p>
        </p:txBody>
      </p:sp>
      <p:pic>
        <p:nvPicPr>
          <p:cNvPr id="23554" name="Picture 2" descr="Graph of wheat price, western Canada (Sask. or Man.), farmgate, dollars per bushel, 1867–2017">
            <a:extLst>
              <a:ext uri="{FF2B5EF4-FFF2-40B4-BE49-F238E27FC236}">
                <a16:creationId xmlns:a16="http://schemas.microsoft.com/office/drawing/2014/main" id="{04C129D3-A3B9-43E9-A2FB-CC19897C8E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8731" y="1524000"/>
            <a:ext cx="7506537" cy="462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1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569753"/>
            <a:ext cx="6654770" cy="584775"/>
          </a:xfrm>
          <a:prstGeom prst="rect">
            <a:avLst/>
          </a:prstGeom>
          <a:noFill/>
        </p:spPr>
        <p:txBody>
          <a:bodyPr wrap="none" rtlCol="0">
            <a:spAutoFit/>
          </a:bodyPr>
          <a:lstStyle/>
          <a:p>
            <a:r>
              <a:rPr lang="en-US" sz="3200" dirty="0"/>
              <a:t>Example: Yield Goal of 200 bushel corn</a:t>
            </a:r>
          </a:p>
        </p:txBody>
      </p:sp>
      <p:sp>
        <p:nvSpPr>
          <p:cNvPr id="3" name="TextBox 2"/>
          <p:cNvSpPr txBox="1"/>
          <p:nvPr/>
        </p:nvSpPr>
        <p:spPr>
          <a:xfrm>
            <a:off x="304800" y="2667000"/>
            <a:ext cx="4267200" cy="1569660"/>
          </a:xfrm>
          <a:prstGeom prst="rect">
            <a:avLst/>
          </a:prstGeom>
          <a:noFill/>
        </p:spPr>
        <p:txBody>
          <a:bodyPr wrap="square" rtlCol="0">
            <a:spAutoFit/>
          </a:bodyPr>
          <a:lstStyle/>
          <a:p>
            <a:r>
              <a:rPr lang="en-US" sz="2800" dirty="0"/>
              <a:t>Nitrate nitrogen 20 </a:t>
            </a:r>
            <a:r>
              <a:rPr lang="en-US" sz="2800" dirty="0" err="1"/>
              <a:t>lbs</a:t>
            </a:r>
            <a:r>
              <a:rPr lang="en-US" sz="2800" dirty="0"/>
              <a:t> </a:t>
            </a:r>
          </a:p>
          <a:p>
            <a:r>
              <a:rPr lang="en-US" sz="2800" dirty="0"/>
              <a:t>N recommendation 180 </a:t>
            </a:r>
            <a:r>
              <a:rPr lang="en-US" sz="2800" dirty="0" err="1"/>
              <a:t>lbs</a:t>
            </a:r>
            <a:r>
              <a:rPr lang="en-US" sz="2800" dirty="0"/>
              <a:t> Soil health Score </a:t>
            </a:r>
            <a:r>
              <a:rPr lang="en-US" sz="4000" dirty="0"/>
              <a:t>8.0</a:t>
            </a:r>
          </a:p>
        </p:txBody>
      </p:sp>
      <p:sp>
        <p:nvSpPr>
          <p:cNvPr id="4" name="TextBox 3"/>
          <p:cNvSpPr txBox="1"/>
          <p:nvPr/>
        </p:nvSpPr>
        <p:spPr>
          <a:xfrm>
            <a:off x="4546585" y="2695322"/>
            <a:ext cx="4368815" cy="1508105"/>
          </a:xfrm>
          <a:prstGeom prst="rect">
            <a:avLst/>
          </a:prstGeom>
          <a:noFill/>
        </p:spPr>
        <p:txBody>
          <a:bodyPr wrap="square" rtlCol="0">
            <a:spAutoFit/>
          </a:bodyPr>
          <a:lstStyle/>
          <a:p>
            <a:r>
              <a:rPr lang="en-US" sz="2800" dirty="0"/>
              <a:t>Nitrate nitrogen 20 </a:t>
            </a:r>
            <a:r>
              <a:rPr lang="en-US" sz="2800" dirty="0" err="1"/>
              <a:t>lbs</a:t>
            </a:r>
            <a:r>
              <a:rPr lang="en-US" sz="2800" dirty="0"/>
              <a:t> </a:t>
            </a:r>
          </a:p>
          <a:p>
            <a:r>
              <a:rPr lang="en-US" sz="2800" dirty="0"/>
              <a:t>N recommendation 100 </a:t>
            </a:r>
            <a:r>
              <a:rPr lang="en-US" sz="2800" dirty="0" err="1"/>
              <a:t>lbs</a:t>
            </a:r>
            <a:r>
              <a:rPr lang="en-US" sz="2800" dirty="0"/>
              <a:t> Soil health score </a:t>
            </a:r>
            <a:r>
              <a:rPr lang="en-US" sz="3600" dirty="0"/>
              <a:t>26.0</a:t>
            </a:r>
          </a:p>
        </p:txBody>
      </p:sp>
      <p:sp>
        <p:nvSpPr>
          <p:cNvPr id="5" name="TextBox 4"/>
          <p:cNvSpPr txBox="1"/>
          <p:nvPr/>
        </p:nvSpPr>
        <p:spPr>
          <a:xfrm>
            <a:off x="2057400" y="1828800"/>
            <a:ext cx="1080745" cy="584775"/>
          </a:xfrm>
          <a:prstGeom prst="rect">
            <a:avLst/>
          </a:prstGeom>
          <a:noFill/>
        </p:spPr>
        <p:txBody>
          <a:bodyPr wrap="none" rtlCol="0">
            <a:spAutoFit/>
          </a:bodyPr>
          <a:lstStyle/>
          <a:p>
            <a:r>
              <a:rPr lang="en-US" sz="3200" dirty="0"/>
              <a:t>Soil 1</a:t>
            </a:r>
          </a:p>
        </p:txBody>
      </p:sp>
      <p:sp>
        <p:nvSpPr>
          <p:cNvPr id="6" name="TextBox 5"/>
          <p:cNvSpPr txBox="1"/>
          <p:nvPr/>
        </p:nvSpPr>
        <p:spPr>
          <a:xfrm>
            <a:off x="5867400" y="1926095"/>
            <a:ext cx="966931" cy="523220"/>
          </a:xfrm>
          <a:prstGeom prst="rect">
            <a:avLst/>
          </a:prstGeom>
          <a:noFill/>
        </p:spPr>
        <p:txBody>
          <a:bodyPr wrap="none" rtlCol="0">
            <a:spAutoFit/>
          </a:bodyPr>
          <a:lstStyle/>
          <a:p>
            <a:r>
              <a:rPr lang="en-US" sz="2800" dirty="0"/>
              <a:t>Soil 2</a:t>
            </a:r>
          </a:p>
        </p:txBody>
      </p:sp>
    </p:spTree>
    <p:extLst>
      <p:ext uri="{BB962C8B-B14F-4D97-AF65-F5344CB8AC3E}">
        <p14:creationId xmlns:p14="http://schemas.microsoft.com/office/powerpoint/2010/main" val="1193125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BE9F-639A-4430-A939-0071A6D7FE0D}"/>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nSpc>
                <a:spcPct val="90000"/>
              </a:lnSpc>
            </a:pPr>
            <a:r>
              <a:rPr lang="en-US" sz="6000"/>
              <a:t>Fertilizer and Trucks</a:t>
            </a:r>
          </a:p>
        </p:txBody>
      </p:sp>
      <p:pic>
        <p:nvPicPr>
          <p:cNvPr id="20482" name="Picture 2" descr="Image result for chevy 3500">
            <a:extLst>
              <a:ext uri="{FF2B5EF4-FFF2-40B4-BE49-F238E27FC236}">
                <a16:creationId xmlns:a16="http://schemas.microsoft.com/office/drawing/2014/main" id="{FC547EE5-EA42-4D45-9F7D-3D67EA1666B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1459" y="536114"/>
            <a:ext cx="2646832" cy="365583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Image result for fertilizer tanks">
            <a:extLst>
              <a:ext uri="{FF2B5EF4-FFF2-40B4-BE49-F238E27FC236}">
                <a16:creationId xmlns:a16="http://schemas.microsoft.com/office/drawing/2014/main" id="{06300FF0-4122-4580-BF44-6A466A1A9AF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49591" y="537515"/>
            <a:ext cx="2644818" cy="365303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chevy 3500">
            <a:extLst>
              <a:ext uri="{FF2B5EF4-FFF2-40B4-BE49-F238E27FC236}">
                <a16:creationId xmlns:a16="http://schemas.microsoft.com/office/drawing/2014/main" id="{E338161E-D408-4A78-8AC8-61FABCFA84B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15050" y="523238"/>
            <a:ext cx="2665476" cy="3681585"/>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FFB5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249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FB39-C1C9-4894-9252-7BA41CFCB6EF}"/>
              </a:ext>
            </a:extLst>
          </p:cNvPr>
          <p:cNvSpPr>
            <a:spLocks noGrp="1"/>
          </p:cNvSpPr>
          <p:nvPr>
            <p:ph type="title"/>
          </p:nvPr>
        </p:nvSpPr>
        <p:spPr>
          <a:xfrm>
            <a:off x="628650" y="5534025"/>
            <a:ext cx="7886700" cy="822326"/>
          </a:xfrm>
        </p:spPr>
        <p:txBody>
          <a:bodyPr vert="horz" lIns="91440" tIns="45720" rIns="91440" bIns="45720" rtlCol="0">
            <a:normAutofit/>
          </a:bodyPr>
          <a:lstStyle/>
          <a:p>
            <a:pPr>
              <a:lnSpc>
                <a:spcPct val="90000"/>
              </a:lnSpc>
            </a:pPr>
            <a:r>
              <a:rPr lang="en-US" sz="3100"/>
              <a:t>Dead Zone in Gulf: 8500 square miles in 2019</a:t>
            </a:r>
          </a:p>
        </p:txBody>
      </p:sp>
      <p:pic>
        <p:nvPicPr>
          <p:cNvPr id="3" name="Picture 2">
            <a:extLst>
              <a:ext uri="{FF2B5EF4-FFF2-40B4-BE49-F238E27FC236}">
                <a16:creationId xmlns:a16="http://schemas.microsoft.com/office/drawing/2014/main" id="{5A2E8C2D-FE43-4BA9-B404-4F38DEB179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5395902"/>
          </a:xfrm>
          <a:prstGeom prst="rect">
            <a:avLst/>
          </a:prstGeom>
        </p:spPr>
      </p:pic>
    </p:spTree>
    <p:extLst>
      <p:ext uri="{BB962C8B-B14F-4D97-AF65-F5344CB8AC3E}">
        <p14:creationId xmlns:p14="http://schemas.microsoft.com/office/powerpoint/2010/main" val="3787460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5B906-6596-43A2-8D10-32C1AE20419B}"/>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a:lnSpc>
                <a:spcPct val="90000"/>
              </a:lnSpc>
            </a:pPr>
            <a:r>
              <a:rPr lang="en-US" sz="4200" kern="1200" dirty="0">
                <a:solidFill>
                  <a:srgbClr val="FFFFFF"/>
                </a:solidFill>
                <a:latin typeface="+mj-lt"/>
                <a:ea typeface="+mj-ea"/>
                <a:cs typeface="+mj-cs"/>
              </a:rPr>
              <a:t>Paradigm shift</a:t>
            </a:r>
          </a:p>
        </p:txBody>
      </p:sp>
      <p:cxnSp>
        <p:nvCxnSpPr>
          <p:cNvPr id="73" name="Straight Connector 7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54467AB-C832-48D2-9741-97A0F82E6A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38226" y="321733"/>
            <a:ext cx="3120339" cy="6214534"/>
          </a:xfrm>
          <a:prstGeom prst="rect">
            <a:avLst/>
          </a:prstGeom>
        </p:spPr>
      </p:pic>
      <p:pic>
        <p:nvPicPr>
          <p:cNvPr id="23554" name="Picture 2" descr="Image result for rotary dial phone">
            <a:extLst>
              <a:ext uri="{FF2B5EF4-FFF2-40B4-BE49-F238E27FC236}">
                <a16:creationId xmlns:a16="http://schemas.microsoft.com/office/drawing/2014/main" id="{6CA2A30B-90D1-4296-8974-711E182717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90722" y="299363"/>
            <a:ext cx="5412813"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08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84673" y="1219200"/>
            <a:ext cx="4136136" cy="370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1200" y="457199"/>
            <a:ext cx="5770811" cy="769441"/>
          </a:xfrm>
          <a:prstGeom prst="rect">
            <a:avLst/>
          </a:prstGeom>
        </p:spPr>
        <p:txBody>
          <a:bodyPr wrap="none">
            <a:spAutoFit/>
          </a:bodyPr>
          <a:lstStyle/>
          <a:p>
            <a:r>
              <a:rPr lang="en-US" sz="4400" dirty="0">
                <a:solidFill>
                  <a:prstClr val="white"/>
                </a:solidFill>
              </a:rPr>
              <a:t>How it’s tested: Soil NPK</a:t>
            </a:r>
            <a:endParaRPr lang="en-US" dirty="0">
              <a:solidFill>
                <a:prstClr val="white"/>
              </a:solidFill>
            </a:endParaRPr>
          </a:p>
        </p:txBody>
      </p:sp>
      <p:sp>
        <p:nvSpPr>
          <p:cNvPr id="3" name="Rectangle 2"/>
          <p:cNvSpPr/>
          <p:nvPr/>
        </p:nvSpPr>
        <p:spPr>
          <a:xfrm>
            <a:off x="76200" y="1371600"/>
            <a:ext cx="5497127" cy="5016758"/>
          </a:xfrm>
          <a:prstGeom prst="rect">
            <a:avLst/>
          </a:prstGeom>
        </p:spPr>
        <p:txBody>
          <a:bodyPr wrap="square">
            <a:spAutoFit/>
          </a:bodyPr>
          <a:lstStyle/>
          <a:p>
            <a:pPr marL="457200" indent="-457200">
              <a:spcBef>
                <a:spcPct val="20000"/>
              </a:spcBef>
              <a:buFontTx/>
              <a:buBlip>
                <a:blip r:embed="rId3"/>
              </a:buBlip>
            </a:pPr>
            <a:r>
              <a:rPr lang="en-US" sz="3200" dirty="0">
                <a:solidFill>
                  <a:prstClr val="white"/>
                </a:solidFill>
              </a:rPr>
              <a:t>As a non-living non-integrated system</a:t>
            </a:r>
          </a:p>
          <a:p>
            <a:pPr marL="457200" indent="-457200">
              <a:spcBef>
                <a:spcPct val="20000"/>
              </a:spcBef>
              <a:buFontTx/>
              <a:buBlip>
                <a:blip r:embed="rId3"/>
              </a:buBlip>
            </a:pPr>
            <a:r>
              <a:rPr lang="en-US" sz="3200" dirty="0">
                <a:solidFill>
                  <a:prstClr val="white"/>
                </a:solidFill>
              </a:rPr>
              <a:t>Focus on physical and chemical</a:t>
            </a:r>
          </a:p>
          <a:p>
            <a:pPr marL="457200" indent="-457200">
              <a:spcBef>
                <a:spcPct val="20000"/>
              </a:spcBef>
              <a:buFontTx/>
              <a:buBlip>
                <a:blip r:embed="rId3"/>
              </a:buBlip>
            </a:pPr>
            <a:r>
              <a:rPr lang="en-US" sz="3200" dirty="0">
                <a:solidFill>
                  <a:prstClr val="white"/>
                </a:solidFill>
              </a:rPr>
              <a:t>Ignore the biological</a:t>
            </a:r>
          </a:p>
          <a:p>
            <a:pPr marL="457200" indent="-457200">
              <a:spcBef>
                <a:spcPct val="20000"/>
              </a:spcBef>
              <a:buFontTx/>
              <a:buBlip>
                <a:blip r:embed="rId3"/>
              </a:buBlip>
            </a:pPr>
            <a:r>
              <a:rPr lang="en-US" sz="3200" dirty="0">
                <a:solidFill>
                  <a:prstClr val="white"/>
                </a:solidFill>
              </a:rPr>
              <a:t>Extract soil with chemistry that soil never sees</a:t>
            </a:r>
          </a:p>
          <a:p>
            <a:pPr marL="457200" indent="-457200">
              <a:spcBef>
                <a:spcPct val="20000"/>
              </a:spcBef>
              <a:buFontTx/>
              <a:buBlip>
                <a:blip r:embed="rId3"/>
              </a:buBlip>
            </a:pPr>
            <a:r>
              <a:rPr lang="en-US" sz="3200" dirty="0">
                <a:solidFill>
                  <a:prstClr val="white"/>
                </a:solidFill>
              </a:rPr>
              <a:t>Measure the house and not the food</a:t>
            </a:r>
          </a:p>
        </p:txBody>
      </p:sp>
    </p:spTree>
    <p:extLst>
      <p:ext uri="{BB962C8B-B14F-4D97-AF65-F5344CB8AC3E}">
        <p14:creationId xmlns:p14="http://schemas.microsoft.com/office/powerpoint/2010/main" val="3424870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143000"/>
            <a:ext cx="8229600" cy="868362"/>
          </a:xfrm>
        </p:spPr>
        <p:txBody>
          <a:bodyPr>
            <a:normAutofit fontScale="90000"/>
          </a:bodyPr>
          <a:lstStyle/>
          <a:p>
            <a:r>
              <a:rPr lang="en-US" dirty="0">
                <a:solidFill>
                  <a:srgbClr val="FFFF00"/>
                </a:solidFill>
              </a:rPr>
              <a:t>Soil Testing</a:t>
            </a:r>
            <a:br>
              <a:rPr lang="en-US" dirty="0"/>
            </a:br>
            <a:r>
              <a:rPr lang="en-US" sz="4000" dirty="0"/>
              <a:t>We are trying to mimic how the soil responds after rainfall in the </a:t>
            </a:r>
            <a:r>
              <a:rPr lang="en-US" sz="4000" b="1" i="1" dirty="0"/>
              <a:t>field,</a:t>
            </a:r>
            <a:r>
              <a:rPr lang="en-US" sz="4000" dirty="0"/>
              <a:t> not how it responds to 30-60 year old lab methods.</a:t>
            </a:r>
          </a:p>
        </p:txBody>
      </p:sp>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2895600"/>
            <a:ext cx="53340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92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Soil Health Tool</a:t>
            </a:r>
          </a:p>
        </p:txBody>
      </p:sp>
      <p:sp>
        <p:nvSpPr>
          <p:cNvPr id="3" name="Rectangle 2"/>
          <p:cNvSpPr/>
          <p:nvPr/>
        </p:nvSpPr>
        <p:spPr>
          <a:xfrm>
            <a:off x="228600" y="990600"/>
            <a:ext cx="3962400" cy="5262979"/>
          </a:xfrm>
          <a:prstGeom prst="rect">
            <a:avLst/>
          </a:prstGeom>
        </p:spPr>
        <p:txBody>
          <a:bodyPr wrap="square">
            <a:spAutoFit/>
          </a:bodyPr>
          <a:lstStyle/>
          <a:p>
            <a:r>
              <a:rPr lang="en-US" sz="2800" dirty="0"/>
              <a:t>Measure soil health by asking our soil the following questions:</a:t>
            </a:r>
          </a:p>
          <a:p>
            <a:endParaRPr lang="en-US" sz="2800" dirty="0"/>
          </a:p>
          <a:p>
            <a:pPr marL="1257300" lvl="2" indent="-342900">
              <a:buFont typeface="Arial" pitchFamily="34" charset="0"/>
              <a:buChar char="•"/>
            </a:pPr>
            <a:r>
              <a:rPr lang="en-US" sz="2800" dirty="0"/>
              <a:t>What is your condition?</a:t>
            </a:r>
          </a:p>
          <a:p>
            <a:pPr marL="342900" indent="-342900">
              <a:buFont typeface="Arial" pitchFamily="34" charset="0"/>
              <a:buChar char="•"/>
            </a:pPr>
            <a:endParaRPr lang="en-US" sz="2800" dirty="0"/>
          </a:p>
          <a:p>
            <a:pPr marL="1257300" lvl="2" indent="-342900">
              <a:buFont typeface="Arial" pitchFamily="34" charset="0"/>
              <a:buChar char="•"/>
            </a:pPr>
            <a:r>
              <a:rPr lang="en-US" sz="2800" dirty="0"/>
              <a:t>Are you in balance?</a:t>
            </a:r>
          </a:p>
          <a:p>
            <a:pPr marL="342900" indent="-342900">
              <a:buFont typeface="Arial" pitchFamily="34" charset="0"/>
              <a:buChar char="•"/>
            </a:pPr>
            <a:endParaRPr lang="en-US" sz="2800" dirty="0"/>
          </a:p>
          <a:p>
            <a:pPr marL="1257300" lvl="2" indent="-342900">
              <a:buFont typeface="Arial" pitchFamily="34" charset="0"/>
              <a:buChar char="•"/>
            </a:pPr>
            <a:r>
              <a:rPr lang="en-US" sz="2800" dirty="0"/>
              <a:t>What can we do to help?</a:t>
            </a:r>
          </a:p>
        </p:txBody>
      </p:sp>
      <p:pic>
        <p:nvPicPr>
          <p:cNvPr id="1434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3400" y="1179892"/>
            <a:ext cx="4191000" cy="5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319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9"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700">
                <a:solidFill>
                  <a:srgbClr val="FFFFFF"/>
                </a:solidFill>
              </a:rPr>
              <a:t>Soil bacteria and fungi</a:t>
            </a:r>
          </a:p>
        </p:txBody>
      </p:sp>
      <p:cxnSp>
        <p:nvCxnSpPr>
          <p:cNvPr id="11270"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48675" y="2891159"/>
            <a:ext cx="4091938" cy="306895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271"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833804" y="2902280"/>
            <a:ext cx="4091938" cy="30467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250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An Incredibly Dynamic Living System</a:t>
            </a:r>
          </a:p>
        </p:txBody>
      </p:sp>
      <p:sp>
        <p:nvSpPr>
          <p:cNvPr id="3" name="Content Placeholder 2"/>
          <p:cNvSpPr>
            <a:spLocks noGrp="1"/>
          </p:cNvSpPr>
          <p:nvPr>
            <p:ph idx="1"/>
          </p:nvPr>
        </p:nvSpPr>
        <p:spPr>
          <a:xfrm>
            <a:off x="4419600" y="1295400"/>
            <a:ext cx="4267200" cy="4419600"/>
          </a:xfrm>
        </p:spPr>
        <p:txBody>
          <a:bodyPr>
            <a:normAutofit fontScale="92500" lnSpcReduction="20000"/>
          </a:bodyPr>
          <a:lstStyle/>
          <a:p>
            <a:r>
              <a:rPr lang="en-US" dirty="0"/>
              <a:t>Soil microbes require </a:t>
            </a:r>
            <a:r>
              <a:rPr lang="en-US" b="1" dirty="0"/>
              <a:t>organic carbon</a:t>
            </a:r>
            <a:r>
              <a:rPr lang="en-US" dirty="0"/>
              <a:t> compounds for </a:t>
            </a:r>
            <a:r>
              <a:rPr lang="en-US" b="1" dirty="0"/>
              <a:t>growth and energy</a:t>
            </a:r>
          </a:p>
          <a:p>
            <a:r>
              <a:rPr lang="en-US" dirty="0"/>
              <a:t>Soil microbes take in O</a:t>
            </a:r>
            <a:r>
              <a:rPr lang="en-US" baseline="-25000" dirty="0"/>
              <a:t>2</a:t>
            </a:r>
            <a:r>
              <a:rPr lang="en-US" dirty="0"/>
              <a:t> and release CO</a:t>
            </a:r>
            <a:r>
              <a:rPr lang="en-US" baseline="-25000" dirty="0"/>
              <a:t>2</a:t>
            </a:r>
          </a:p>
          <a:p>
            <a:r>
              <a:rPr lang="en-US" dirty="0"/>
              <a:t>This CO</a:t>
            </a:r>
            <a:r>
              <a:rPr lang="en-US" baseline="-25000" dirty="0"/>
              <a:t>2</a:t>
            </a:r>
            <a:r>
              <a:rPr lang="en-US" dirty="0"/>
              <a:t> release is coupled with </a:t>
            </a:r>
            <a:r>
              <a:rPr lang="en-US" b="1" dirty="0"/>
              <a:t>energy production, nutrient cycling and microbial growth</a:t>
            </a:r>
          </a:p>
          <a:p>
            <a:endParaRPr lang="en-US" baseline="-25000" dirty="0"/>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2936" y="1295400"/>
            <a:ext cx="4376737"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2936" y="5791200"/>
            <a:ext cx="8712464" cy="954107"/>
          </a:xfrm>
          <a:prstGeom prst="rect">
            <a:avLst/>
          </a:prstGeom>
        </p:spPr>
        <p:txBody>
          <a:bodyPr wrap="square">
            <a:spAutoFit/>
          </a:bodyPr>
          <a:lstStyle/>
          <a:p>
            <a:pPr algn="ctr"/>
            <a:r>
              <a:rPr lang="en-US" sz="2800" dirty="0"/>
              <a:t>Soil microorganisms have been in R&amp;D for millions of years.</a:t>
            </a:r>
          </a:p>
        </p:txBody>
      </p:sp>
    </p:spTree>
    <p:extLst>
      <p:ext uri="{BB962C8B-B14F-4D97-AF65-F5344CB8AC3E}">
        <p14:creationId xmlns:p14="http://schemas.microsoft.com/office/powerpoint/2010/main" val="831003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Image result for local group of galaxies&quot;">
            <a:extLst>
              <a:ext uri="{FF2B5EF4-FFF2-40B4-BE49-F238E27FC236}">
                <a16:creationId xmlns:a16="http://schemas.microsoft.com/office/drawing/2014/main" id="{37EDBB86-B545-46F1-B38D-FADE6FF3379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786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97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967266"/>
            <a:ext cx="1971675" cy="2547257"/>
          </a:xfrm>
          <a:noFill/>
        </p:spPr>
        <p:txBody>
          <a:bodyPr vert="horz" lIns="91440" tIns="45720" rIns="91440" bIns="45720" rtlCol="0" anchor="ctr">
            <a:normAutofit/>
          </a:bodyPr>
          <a:lstStyle/>
          <a:p>
            <a:pPr>
              <a:lnSpc>
                <a:spcPct val="90000"/>
              </a:lnSpc>
            </a:pPr>
            <a:r>
              <a:rPr lang="en-US" sz="3100" kern="1200">
                <a:solidFill>
                  <a:srgbClr val="FFFFFF"/>
                </a:solidFill>
                <a:latin typeface="+mj-lt"/>
                <a:ea typeface="+mj-ea"/>
                <a:cs typeface="+mj-cs"/>
              </a:rPr>
              <a:t>Nutrient Cycle</a:t>
            </a:r>
          </a:p>
        </p:txBody>
      </p:sp>
      <p:pic>
        <p:nvPicPr>
          <p:cNvPr id="1024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310129" y="1316119"/>
            <a:ext cx="5358383" cy="40187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3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647271" y="1012004"/>
            <a:ext cx="2562119" cy="4795408"/>
          </a:xfrm>
        </p:spPr>
        <p:txBody>
          <a:bodyPr vert="horz" lIns="91440" tIns="45720" rIns="91440" bIns="45720" rtlCol="0" anchor="ctr">
            <a:normAutofit/>
          </a:bodyPr>
          <a:lstStyle/>
          <a:p>
            <a:pPr algn="l">
              <a:lnSpc>
                <a:spcPct val="90000"/>
              </a:lnSpc>
            </a:pPr>
            <a:r>
              <a:rPr lang="en-US">
                <a:solidFill>
                  <a:srgbClr val="FFFFFF"/>
                </a:solidFill>
              </a:rPr>
              <a:t>Soil drying and rewetting</a:t>
            </a:r>
          </a:p>
        </p:txBody>
      </p:sp>
      <p:graphicFrame>
        <p:nvGraphicFramePr>
          <p:cNvPr id="15" name="Rectangle 3">
            <a:extLst>
              <a:ext uri="{FF2B5EF4-FFF2-40B4-BE49-F238E27FC236}">
                <a16:creationId xmlns:a16="http://schemas.microsoft.com/office/drawing/2014/main" id="{5C24CCAA-DA89-4A41-BFCD-B18AD01EB532}"/>
              </a:ext>
            </a:extLst>
          </p:cNvPr>
          <p:cNvGraphicFramePr/>
          <p:nvPr>
            <p:extLst>
              <p:ext uri="{D42A27DB-BD31-4B8C-83A1-F6EECF244321}">
                <p14:modId xmlns:p14="http://schemas.microsoft.com/office/powerpoint/2010/main" val="3432009291"/>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204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Soil Health Methods</a:t>
            </a:r>
          </a:p>
        </p:txBody>
      </p:sp>
      <p:sp>
        <p:nvSpPr>
          <p:cNvPr id="3" name="Rectangle 2"/>
          <p:cNvSpPr/>
          <p:nvPr/>
        </p:nvSpPr>
        <p:spPr>
          <a:xfrm>
            <a:off x="152400" y="1143000"/>
            <a:ext cx="8763000" cy="4832092"/>
          </a:xfrm>
          <a:prstGeom prst="rect">
            <a:avLst/>
          </a:prstGeom>
        </p:spPr>
        <p:txBody>
          <a:bodyPr wrap="square">
            <a:spAutoFit/>
          </a:bodyPr>
          <a:lstStyle/>
          <a:p>
            <a:r>
              <a:rPr lang="en-US" sz="2200" dirty="0">
                <a:solidFill>
                  <a:prstClr val="white"/>
                </a:solidFill>
              </a:rPr>
              <a:t>The SHNT is geared towards soil microbial activity and the readily available substrate that they act upon. In other words, we assess the soil as a living system, using many measurements of health viewed collectively to attain an overall picture of soil vigor.</a:t>
            </a:r>
          </a:p>
          <a:p>
            <a:endParaRPr lang="en-US" sz="2200" dirty="0">
              <a:solidFill>
                <a:prstClr val="white"/>
              </a:solidFill>
            </a:endParaRPr>
          </a:p>
          <a:p>
            <a:r>
              <a:rPr lang="en-US" sz="2200" dirty="0">
                <a:solidFill>
                  <a:prstClr val="white"/>
                </a:solidFill>
              </a:rPr>
              <a:t>The measurements include:</a:t>
            </a:r>
          </a:p>
          <a:p>
            <a:endParaRPr lang="en-US" sz="2200" dirty="0">
              <a:solidFill>
                <a:prstClr val="white"/>
              </a:solidFill>
            </a:endParaRPr>
          </a:p>
          <a:p>
            <a:pPr marL="800100" lvl="1" indent="-342900">
              <a:buFont typeface="Arial" pitchFamily="34" charset="0"/>
              <a:buChar char="•"/>
            </a:pPr>
            <a:r>
              <a:rPr lang="en-US" sz="2200" dirty="0">
                <a:solidFill>
                  <a:prstClr val="white"/>
                </a:solidFill>
              </a:rPr>
              <a:t>Water extractable organic C (WEOC)</a:t>
            </a:r>
          </a:p>
          <a:p>
            <a:pPr marL="800100" lvl="1" indent="-342900">
              <a:buFont typeface="Arial" pitchFamily="34" charset="0"/>
              <a:buChar char="•"/>
            </a:pPr>
            <a:r>
              <a:rPr lang="en-US" sz="2200" dirty="0">
                <a:solidFill>
                  <a:prstClr val="white"/>
                </a:solidFill>
              </a:rPr>
              <a:t>Water extractable nitrogen (WEN)</a:t>
            </a:r>
          </a:p>
          <a:p>
            <a:pPr marL="800100" lvl="1" indent="-342900">
              <a:buFont typeface="Arial" pitchFamily="34" charset="0"/>
              <a:buChar char="•"/>
            </a:pPr>
            <a:r>
              <a:rPr lang="en-US" sz="2200" dirty="0">
                <a:solidFill>
                  <a:prstClr val="white"/>
                </a:solidFill>
              </a:rPr>
              <a:t>Water extractable organic N (WEON)</a:t>
            </a:r>
          </a:p>
          <a:p>
            <a:pPr marL="800100" lvl="1" indent="-342900">
              <a:buFont typeface="Arial" pitchFamily="34" charset="0"/>
              <a:buChar char="•"/>
            </a:pPr>
            <a:r>
              <a:rPr lang="en-US" sz="2200" dirty="0">
                <a:solidFill>
                  <a:prstClr val="white"/>
                </a:solidFill>
              </a:rPr>
              <a:t>C: N ratio of the two</a:t>
            </a:r>
          </a:p>
          <a:p>
            <a:pPr marL="800100" lvl="1" indent="-342900">
              <a:buFont typeface="Arial" pitchFamily="34" charset="0"/>
              <a:buChar char="•"/>
            </a:pPr>
            <a:r>
              <a:rPr lang="en-US" sz="2200" dirty="0">
                <a:solidFill>
                  <a:prstClr val="white"/>
                </a:solidFill>
              </a:rPr>
              <a:t>Soil microbial respiration</a:t>
            </a:r>
          </a:p>
          <a:p>
            <a:pPr marL="800100" lvl="1" indent="-342900">
              <a:buFont typeface="Arial" pitchFamily="34" charset="0"/>
              <a:buChar char="•"/>
            </a:pPr>
            <a:r>
              <a:rPr lang="en-US" sz="2200" dirty="0">
                <a:solidFill>
                  <a:prstClr val="white"/>
                </a:solidFill>
              </a:rPr>
              <a:t>Inorganic N and P and K</a:t>
            </a:r>
          </a:p>
          <a:p>
            <a:pPr marL="800100" lvl="1" indent="-342900">
              <a:buFont typeface="Arial" pitchFamily="34" charset="0"/>
              <a:buChar char="•"/>
            </a:pPr>
            <a:r>
              <a:rPr lang="en-US" sz="2200" dirty="0">
                <a:solidFill>
                  <a:prstClr val="white"/>
                </a:solidFill>
              </a:rPr>
              <a:t>H3A extractable Al, Fe, K, Ca, and P.</a:t>
            </a:r>
          </a:p>
        </p:txBody>
      </p:sp>
      <p:graphicFrame>
        <p:nvGraphicFramePr>
          <p:cNvPr id="4" name="Diagram 3"/>
          <p:cNvGraphicFramePr/>
          <p:nvPr>
            <p:extLst>
              <p:ext uri="{D42A27DB-BD31-4B8C-83A1-F6EECF244321}">
                <p14:modId xmlns:p14="http://schemas.microsoft.com/office/powerpoint/2010/main" val="1394633521"/>
              </p:ext>
            </p:extLst>
          </p:nvPr>
        </p:nvGraphicFramePr>
        <p:xfrm>
          <a:off x="4876800" y="2672979"/>
          <a:ext cx="3962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0043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48733" y="228600"/>
            <a:ext cx="8229600" cy="533400"/>
          </a:xfrm>
        </p:spPr>
        <p:txBody>
          <a:bodyPr>
            <a:normAutofit fontScale="90000"/>
          </a:bodyPr>
          <a:lstStyle/>
          <a:p>
            <a:r>
              <a:rPr lang="en-US" dirty="0"/>
              <a:t>Soil Health Integration</a:t>
            </a:r>
          </a:p>
        </p:txBody>
      </p:sp>
      <p:graphicFrame>
        <p:nvGraphicFramePr>
          <p:cNvPr id="2" name="Diagram 1"/>
          <p:cNvGraphicFramePr/>
          <p:nvPr>
            <p:extLst>
              <p:ext uri="{D42A27DB-BD31-4B8C-83A1-F6EECF244321}">
                <p14:modId xmlns:p14="http://schemas.microsoft.com/office/powerpoint/2010/main" val="777023837"/>
              </p:ext>
            </p:extLst>
          </p:nvPr>
        </p:nvGraphicFramePr>
        <p:xfrm>
          <a:off x="1143000" y="990600"/>
          <a:ext cx="7010400"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1049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600200"/>
          </a:xfrm>
        </p:spPr>
        <p:txBody>
          <a:bodyPr>
            <a:normAutofit fontScale="90000"/>
          </a:bodyPr>
          <a:lstStyle/>
          <a:p>
            <a:r>
              <a:rPr lang="en-US" sz="4000" dirty="0"/>
              <a:t>Soil Organic Matter is the “House” microbes live in, Water Extractable Organic Carbon is the “</a:t>
            </a:r>
            <a:r>
              <a:rPr lang="en-US" sz="4000" b="1" dirty="0"/>
              <a:t>Food”</a:t>
            </a:r>
            <a:r>
              <a:rPr lang="en-US" sz="4000" dirty="0"/>
              <a:t> they eat</a:t>
            </a:r>
            <a:r>
              <a:rPr lang="en-US" dirty="0"/>
              <a: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98134461"/>
              </p:ext>
            </p:extLst>
          </p:nvPr>
        </p:nvGraphicFramePr>
        <p:xfrm>
          <a:off x="533400" y="19050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2215828516"/>
              </p:ext>
            </p:extLst>
          </p:nvPr>
        </p:nvGraphicFramePr>
        <p:xfrm>
          <a:off x="204216" y="1981200"/>
          <a:ext cx="8915400" cy="464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762000" y="3200400"/>
            <a:ext cx="987771" cy="461665"/>
          </a:xfrm>
          <a:prstGeom prst="rect">
            <a:avLst/>
          </a:prstGeom>
          <a:noFill/>
        </p:spPr>
        <p:txBody>
          <a:bodyPr wrap="none" rtlCol="0">
            <a:spAutoFit/>
          </a:bodyPr>
          <a:lstStyle/>
          <a:p>
            <a:r>
              <a:rPr lang="en-US" sz="2400" b="1" dirty="0">
                <a:solidFill>
                  <a:prstClr val="white"/>
                </a:solidFill>
              </a:rPr>
              <a:t>House</a:t>
            </a:r>
          </a:p>
        </p:txBody>
      </p:sp>
      <p:sp>
        <p:nvSpPr>
          <p:cNvPr id="5" name="TextBox 4"/>
          <p:cNvSpPr txBox="1"/>
          <p:nvPr/>
        </p:nvSpPr>
        <p:spPr>
          <a:xfrm>
            <a:off x="1618783" y="5509367"/>
            <a:ext cx="817275" cy="461665"/>
          </a:xfrm>
          <a:prstGeom prst="rect">
            <a:avLst/>
          </a:prstGeom>
          <a:noFill/>
        </p:spPr>
        <p:txBody>
          <a:bodyPr wrap="none" rtlCol="0">
            <a:spAutoFit/>
          </a:bodyPr>
          <a:lstStyle/>
          <a:p>
            <a:r>
              <a:rPr lang="en-US" sz="2400" b="1" dirty="0">
                <a:solidFill>
                  <a:prstClr val="white"/>
                </a:solidFill>
              </a:rPr>
              <a:t>Food</a:t>
            </a:r>
          </a:p>
        </p:txBody>
      </p:sp>
      <p:sp>
        <p:nvSpPr>
          <p:cNvPr id="6" name="Right Arrow 5"/>
          <p:cNvSpPr/>
          <p:nvPr/>
        </p:nvSpPr>
        <p:spPr>
          <a:xfrm rot="880440">
            <a:off x="1962295" y="3542712"/>
            <a:ext cx="21281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ight Arrow 7"/>
          <p:cNvSpPr/>
          <p:nvPr/>
        </p:nvSpPr>
        <p:spPr>
          <a:xfrm>
            <a:off x="2514600" y="5486400"/>
            <a:ext cx="2895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36425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Soil Organic C (%OM)</a:t>
            </a:r>
          </a:p>
        </p:txBody>
      </p:sp>
      <p:pic>
        <p:nvPicPr>
          <p:cNvPr id="1036" name="Picture 12"/>
          <p:cNvPicPr>
            <a:picLocks noGrp="1" noChangeAspect="1" noChangeArrowheads="1"/>
          </p:cNvPicPr>
          <p:nvPr>
            <p:ph idx="1"/>
          </p:nvPr>
        </p:nvPicPr>
        <p:blipFill>
          <a:blip r:embed="rId2">
            <a:lum bright="100000" contrast="99000"/>
            <a:extLst>
              <a:ext uri="{28A0092B-C50C-407E-A947-70E740481C1C}">
                <a14:useLocalDpi xmlns:a14="http://schemas.microsoft.com/office/drawing/2010/main"/>
              </a:ext>
            </a:extLst>
          </a:blip>
          <a:srcRect/>
          <a:stretch>
            <a:fillRect/>
          </a:stretch>
        </p:blipFill>
        <p:spPr bwMode="auto">
          <a:xfrm>
            <a:off x="1351341" y="1916962"/>
            <a:ext cx="5867400" cy="383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1500" y="5675699"/>
            <a:ext cx="782587" cy="369332"/>
          </a:xfrm>
          <a:prstGeom prst="rect">
            <a:avLst/>
          </a:prstGeom>
          <a:noFill/>
        </p:spPr>
        <p:txBody>
          <a:bodyPr wrap="none" rtlCol="0">
            <a:spAutoFit/>
          </a:bodyPr>
          <a:lstStyle/>
          <a:p>
            <a:r>
              <a:rPr lang="en-US" dirty="0"/>
              <a:t>Maine</a:t>
            </a:r>
          </a:p>
        </p:txBody>
      </p:sp>
      <p:sp>
        <p:nvSpPr>
          <p:cNvPr id="6" name="TextBox 5"/>
          <p:cNvSpPr txBox="1"/>
          <p:nvPr/>
        </p:nvSpPr>
        <p:spPr>
          <a:xfrm>
            <a:off x="5411708" y="5775698"/>
            <a:ext cx="718466" cy="369332"/>
          </a:xfrm>
          <a:prstGeom prst="rect">
            <a:avLst/>
          </a:prstGeom>
          <a:noFill/>
        </p:spPr>
        <p:txBody>
          <a:bodyPr wrap="none" rtlCol="0">
            <a:spAutoFit/>
          </a:bodyPr>
          <a:lstStyle/>
          <a:p>
            <a:r>
              <a:rPr lang="en-US" dirty="0"/>
              <a:t>Idaho</a:t>
            </a:r>
          </a:p>
        </p:txBody>
      </p:sp>
      <p:sp>
        <p:nvSpPr>
          <p:cNvPr id="8" name="TextBox 7"/>
          <p:cNvSpPr txBox="1"/>
          <p:nvPr/>
        </p:nvSpPr>
        <p:spPr>
          <a:xfrm>
            <a:off x="3268687" y="5698698"/>
            <a:ext cx="1075294" cy="646331"/>
          </a:xfrm>
          <a:prstGeom prst="rect">
            <a:avLst/>
          </a:prstGeom>
          <a:noFill/>
        </p:spPr>
        <p:txBody>
          <a:bodyPr wrap="none" rtlCol="0">
            <a:spAutoFit/>
          </a:bodyPr>
          <a:lstStyle/>
          <a:p>
            <a:r>
              <a:rPr lang="en-US" dirty="0"/>
              <a:t>Wyoming</a:t>
            </a:r>
          </a:p>
          <a:p>
            <a:pPr algn="ctr"/>
            <a:r>
              <a:rPr lang="en-US" dirty="0"/>
              <a:t>Alfalfa</a:t>
            </a:r>
          </a:p>
        </p:txBody>
      </p:sp>
      <p:sp>
        <p:nvSpPr>
          <p:cNvPr id="9" name="TextBox 8"/>
          <p:cNvSpPr txBox="1"/>
          <p:nvPr/>
        </p:nvSpPr>
        <p:spPr>
          <a:xfrm>
            <a:off x="4283514" y="5714199"/>
            <a:ext cx="1128194" cy="646331"/>
          </a:xfrm>
          <a:prstGeom prst="rect">
            <a:avLst/>
          </a:prstGeom>
          <a:noFill/>
        </p:spPr>
        <p:txBody>
          <a:bodyPr wrap="none" rtlCol="0">
            <a:spAutoFit/>
          </a:bodyPr>
          <a:lstStyle/>
          <a:p>
            <a:r>
              <a:rPr lang="en-US" dirty="0"/>
              <a:t>Wyoming </a:t>
            </a:r>
          </a:p>
          <a:p>
            <a:pPr algn="ctr"/>
            <a:r>
              <a:rPr lang="en-US" dirty="0"/>
              <a:t>Native</a:t>
            </a:r>
          </a:p>
        </p:txBody>
      </p:sp>
      <p:sp>
        <p:nvSpPr>
          <p:cNvPr id="10" name="TextBox 9"/>
          <p:cNvSpPr txBox="1"/>
          <p:nvPr/>
        </p:nvSpPr>
        <p:spPr>
          <a:xfrm>
            <a:off x="2599666" y="1813761"/>
            <a:ext cx="694421" cy="369332"/>
          </a:xfrm>
          <a:prstGeom prst="rect">
            <a:avLst/>
          </a:prstGeom>
          <a:noFill/>
        </p:spPr>
        <p:txBody>
          <a:bodyPr wrap="none" rtlCol="0">
            <a:spAutoFit/>
          </a:bodyPr>
          <a:lstStyle/>
          <a:p>
            <a:r>
              <a:rPr lang="en-US" dirty="0"/>
              <a:t>6.4 %</a:t>
            </a:r>
          </a:p>
        </p:txBody>
      </p:sp>
      <p:sp>
        <p:nvSpPr>
          <p:cNvPr id="11" name="TextBox 10"/>
          <p:cNvSpPr txBox="1"/>
          <p:nvPr/>
        </p:nvSpPr>
        <p:spPr>
          <a:xfrm>
            <a:off x="3400613" y="1813761"/>
            <a:ext cx="811441" cy="369332"/>
          </a:xfrm>
          <a:prstGeom prst="rect">
            <a:avLst/>
          </a:prstGeom>
          <a:noFill/>
        </p:spPr>
        <p:txBody>
          <a:bodyPr wrap="none" rtlCol="0">
            <a:spAutoFit/>
          </a:bodyPr>
          <a:lstStyle/>
          <a:p>
            <a:r>
              <a:rPr lang="en-US" dirty="0"/>
              <a:t>5.96 %</a:t>
            </a:r>
          </a:p>
        </p:txBody>
      </p:sp>
      <p:sp>
        <p:nvSpPr>
          <p:cNvPr id="12" name="TextBox 11"/>
          <p:cNvSpPr txBox="1"/>
          <p:nvPr/>
        </p:nvSpPr>
        <p:spPr>
          <a:xfrm>
            <a:off x="4283514" y="1813761"/>
            <a:ext cx="694421" cy="369332"/>
          </a:xfrm>
          <a:prstGeom prst="rect">
            <a:avLst/>
          </a:prstGeom>
          <a:noFill/>
        </p:spPr>
        <p:txBody>
          <a:bodyPr wrap="none" rtlCol="0">
            <a:spAutoFit/>
          </a:bodyPr>
          <a:lstStyle/>
          <a:p>
            <a:r>
              <a:rPr lang="en-US" dirty="0"/>
              <a:t>4.6 %</a:t>
            </a:r>
          </a:p>
        </p:txBody>
      </p:sp>
      <p:sp>
        <p:nvSpPr>
          <p:cNvPr id="13" name="TextBox 12"/>
          <p:cNvSpPr txBox="1"/>
          <p:nvPr/>
        </p:nvSpPr>
        <p:spPr>
          <a:xfrm>
            <a:off x="5064497" y="1813761"/>
            <a:ext cx="694421" cy="369332"/>
          </a:xfrm>
          <a:prstGeom prst="rect">
            <a:avLst/>
          </a:prstGeom>
          <a:noFill/>
        </p:spPr>
        <p:txBody>
          <a:bodyPr wrap="none" rtlCol="0">
            <a:spAutoFit/>
          </a:bodyPr>
          <a:lstStyle/>
          <a:p>
            <a:r>
              <a:rPr lang="en-US" dirty="0"/>
              <a:t>3.0 %</a:t>
            </a:r>
          </a:p>
        </p:txBody>
      </p:sp>
      <p:sp>
        <p:nvSpPr>
          <p:cNvPr id="15" name="TextBox 14"/>
          <p:cNvSpPr txBox="1"/>
          <p:nvPr/>
        </p:nvSpPr>
        <p:spPr>
          <a:xfrm>
            <a:off x="6164041" y="5767231"/>
            <a:ext cx="683905" cy="369332"/>
          </a:xfrm>
          <a:prstGeom prst="rect">
            <a:avLst/>
          </a:prstGeom>
          <a:noFill/>
        </p:spPr>
        <p:txBody>
          <a:bodyPr wrap="none" rtlCol="0">
            <a:spAutoFit/>
          </a:bodyPr>
          <a:lstStyle/>
          <a:p>
            <a:r>
              <a:rPr lang="en-US" dirty="0"/>
              <a:t>Texas</a:t>
            </a:r>
          </a:p>
        </p:txBody>
      </p:sp>
      <p:sp>
        <p:nvSpPr>
          <p:cNvPr id="16" name="TextBox 15"/>
          <p:cNvSpPr txBox="1"/>
          <p:nvPr/>
        </p:nvSpPr>
        <p:spPr>
          <a:xfrm>
            <a:off x="5989474" y="1813761"/>
            <a:ext cx="694421" cy="369332"/>
          </a:xfrm>
          <a:prstGeom prst="rect">
            <a:avLst/>
          </a:prstGeom>
          <a:noFill/>
        </p:spPr>
        <p:txBody>
          <a:bodyPr wrap="none" rtlCol="0">
            <a:spAutoFit/>
          </a:bodyPr>
          <a:lstStyle/>
          <a:p>
            <a:r>
              <a:rPr lang="en-US" dirty="0"/>
              <a:t>1.0 %</a:t>
            </a:r>
          </a:p>
        </p:txBody>
      </p:sp>
    </p:spTree>
    <p:extLst>
      <p:ext uri="{BB962C8B-B14F-4D97-AF65-F5344CB8AC3E}">
        <p14:creationId xmlns:p14="http://schemas.microsoft.com/office/powerpoint/2010/main" val="1088874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a:t>Soil Organic C (water extract)</a:t>
            </a:r>
          </a:p>
        </p:txBody>
      </p:sp>
      <p:pic>
        <p:nvPicPr>
          <p:cNvPr id="2050" name="Picture 2"/>
          <p:cNvPicPr>
            <a:picLocks noGrp="1" noChangeAspect="1" noChangeArrowheads="1"/>
          </p:cNvPicPr>
          <p:nvPr>
            <p:ph idx="1"/>
          </p:nvPr>
        </p:nvPicPr>
        <p:blipFill>
          <a:blip r:embed="rId2">
            <a:lum bright="100000"/>
            <a:extLst>
              <a:ext uri="{28A0092B-C50C-407E-A947-70E740481C1C}">
                <a14:useLocalDpi xmlns:a14="http://schemas.microsoft.com/office/drawing/2010/main"/>
              </a:ext>
            </a:extLst>
          </a:blip>
          <a:srcRect/>
          <a:stretch>
            <a:fillRect/>
          </a:stretch>
        </p:blipFill>
        <p:spPr bwMode="auto">
          <a:xfrm>
            <a:off x="982349" y="1333099"/>
            <a:ext cx="735687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95600" y="6172200"/>
            <a:ext cx="782587" cy="369332"/>
          </a:xfrm>
          <a:prstGeom prst="rect">
            <a:avLst/>
          </a:prstGeom>
          <a:noFill/>
        </p:spPr>
        <p:txBody>
          <a:bodyPr wrap="none" rtlCol="0">
            <a:spAutoFit/>
          </a:bodyPr>
          <a:lstStyle/>
          <a:p>
            <a:r>
              <a:rPr lang="en-US" dirty="0"/>
              <a:t>Maine</a:t>
            </a:r>
          </a:p>
        </p:txBody>
      </p:sp>
      <p:sp>
        <p:nvSpPr>
          <p:cNvPr id="4" name="TextBox 3"/>
          <p:cNvSpPr txBox="1"/>
          <p:nvPr/>
        </p:nvSpPr>
        <p:spPr>
          <a:xfrm>
            <a:off x="3733800" y="6065966"/>
            <a:ext cx="1075294" cy="646331"/>
          </a:xfrm>
          <a:prstGeom prst="rect">
            <a:avLst/>
          </a:prstGeom>
          <a:noFill/>
        </p:spPr>
        <p:txBody>
          <a:bodyPr wrap="none" rtlCol="0">
            <a:spAutoFit/>
          </a:bodyPr>
          <a:lstStyle/>
          <a:p>
            <a:r>
              <a:rPr lang="en-US" dirty="0"/>
              <a:t>Wyoming</a:t>
            </a:r>
          </a:p>
          <a:p>
            <a:pPr algn="ctr"/>
            <a:r>
              <a:rPr lang="en-US" dirty="0"/>
              <a:t>Alfalfa</a:t>
            </a:r>
          </a:p>
        </p:txBody>
      </p:sp>
      <p:sp>
        <p:nvSpPr>
          <p:cNvPr id="5" name="TextBox 4"/>
          <p:cNvSpPr txBox="1"/>
          <p:nvPr/>
        </p:nvSpPr>
        <p:spPr>
          <a:xfrm>
            <a:off x="4817561" y="6065966"/>
            <a:ext cx="1075294" cy="646331"/>
          </a:xfrm>
          <a:prstGeom prst="rect">
            <a:avLst/>
          </a:prstGeom>
          <a:noFill/>
        </p:spPr>
        <p:txBody>
          <a:bodyPr wrap="none" rtlCol="0">
            <a:spAutoFit/>
          </a:bodyPr>
          <a:lstStyle/>
          <a:p>
            <a:r>
              <a:rPr lang="en-US" dirty="0"/>
              <a:t>Wyoming</a:t>
            </a:r>
          </a:p>
          <a:p>
            <a:pPr algn="ctr"/>
            <a:r>
              <a:rPr lang="en-US" dirty="0"/>
              <a:t>Native</a:t>
            </a:r>
          </a:p>
        </p:txBody>
      </p:sp>
      <p:sp>
        <p:nvSpPr>
          <p:cNvPr id="6" name="TextBox 5"/>
          <p:cNvSpPr txBox="1"/>
          <p:nvPr/>
        </p:nvSpPr>
        <p:spPr>
          <a:xfrm>
            <a:off x="5943600" y="6172200"/>
            <a:ext cx="718466" cy="369332"/>
          </a:xfrm>
          <a:prstGeom prst="rect">
            <a:avLst/>
          </a:prstGeom>
          <a:noFill/>
        </p:spPr>
        <p:txBody>
          <a:bodyPr wrap="none" rtlCol="0">
            <a:spAutoFit/>
          </a:bodyPr>
          <a:lstStyle/>
          <a:p>
            <a:r>
              <a:rPr lang="en-US" dirty="0"/>
              <a:t>Idaho</a:t>
            </a:r>
          </a:p>
        </p:txBody>
      </p:sp>
      <p:sp>
        <p:nvSpPr>
          <p:cNvPr id="7" name="TextBox 6"/>
          <p:cNvSpPr txBox="1"/>
          <p:nvPr/>
        </p:nvSpPr>
        <p:spPr>
          <a:xfrm>
            <a:off x="6934200" y="6172200"/>
            <a:ext cx="683905" cy="369332"/>
          </a:xfrm>
          <a:prstGeom prst="rect">
            <a:avLst/>
          </a:prstGeom>
          <a:noFill/>
        </p:spPr>
        <p:txBody>
          <a:bodyPr wrap="none" rtlCol="0">
            <a:spAutoFit/>
          </a:bodyPr>
          <a:lstStyle/>
          <a:p>
            <a:r>
              <a:rPr lang="en-US" dirty="0"/>
              <a:t>Texas</a:t>
            </a:r>
          </a:p>
        </p:txBody>
      </p:sp>
      <p:sp>
        <p:nvSpPr>
          <p:cNvPr id="8" name="TextBox 7"/>
          <p:cNvSpPr txBox="1"/>
          <p:nvPr/>
        </p:nvSpPr>
        <p:spPr>
          <a:xfrm>
            <a:off x="2600939" y="1524000"/>
            <a:ext cx="694421" cy="369332"/>
          </a:xfrm>
          <a:prstGeom prst="rect">
            <a:avLst/>
          </a:prstGeom>
          <a:noFill/>
        </p:spPr>
        <p:txBody>
          <a:bodyPr wrap="none" rtlCol="0">
            <a:spAutoFit/>
          </a:bodyPr>
          <a:lstStyle/>
          <a:p>
            <a:r>
              <a:rPr lang="en-US" dirty="0"/>
              <a:t>6.4 %</a:t>
            </a:r>
          </a:p>
        </p:txBody>
      </p:sp>
      <p:sp>
        <p:nvSpPr>
          <p:cNvPr id="9" name="TextBox 8"/>
          <p:cNvSpPr txBox="1"/>
          <p:nvPr/>
        </p:nvSpPr>
        <p:spPr>
          <a:xfrm>
            <a:off x="3598488" y="1524000"/>
            <a:ext cx="811441" cy="369332"/>
          </a:xfrm>
          <a:prstGeom prst="rect">
            <a:avLst/>
          </a:prstGeom>
          <a:noFill/>
        </p:spPr>
        <p:txBody>
          <a:bodyPr wrap="none" rtlCol="0">
            <a:spAutoFit/>
          </a:bodyPr>
          <a:lstStyle/>
          <a:p>
            <a:r>
              <a:rPr lang="en-US" dirty="0"/>
              <a:t>5.96 %</a:t>
            </a:r>
          </a:p>
        </p:txBody>
      </p:sp>
      <p:sp>
        <p:nvSpPr>
          <p:cNvPr id="10" name="TextBox 9"/>
          <p:cNvSpPr txBox="1"/>
          <p:nvPr/>
        </p:nvSpPr>
        <p:spPr>
          <a:xfrm>
            <a:off x="4660787" y="1524000"/>
            <a:ext cx="694421" cy="369332"/>
          </a:xfrm>
          <a:prstGeom prst="rect">
            <a:avLst/>
          </a:prstGeom>
          <a:noFill/>
        </p:spPr>
        <p:txBody>
          <a:bodyPr wrap="none" rtlCol="0">
            <a:spAutoFit/>
          </a:bodyPr>
          <a:lstStyle/>
          <a:p>
            <a:r>
              <a:rPr lang="en-US" dirty="0"/>
              <a:t>4.6 %</a:t>
            </a:r>
          </a:p>
        </p:txBody>
      </p:sp>
      <p:sp>
        <p:nvSpPr>
          <p:cNvPr id="11" name="TextBox 10"/>
          <p:cNvSpPr txBox="1"/>
          <p:nvPr/>
        </p:nvSpPr>
        <p:spPr>
          <a:xfrm>
            <a:off x="5718555" y="1522399"/>
            <a:ext cx="694421" cy="369332"/>
          </a:xfrm>
          <a:prstGeom prst="rect">
            <a:avLst/>
          </a:prstGeom>
          <a:noFill/>
        </p:spPr>
        <p:txBody>
          <a:bodyPr wrap="none" rtlCol="0">
            <a:spAutoFit/>
          </a:bodyPr>
          <a:lstStyle/>
          <a:p>
            <a:r>
              <a:rPr lang="en-US" dirty="0"/>
              <a:t>3.0 %</a:t>
            </a:r>
          </a:p>
        </p:txBody>
      </p:sp>
      <p:sp>
        <p:nvSpPr>
          <p:cNvPr id="12" name="TextBox 11"/>
          <p:cNvSpPr txBox="1"/>
          <p:nvPr/>
        </p:nvSpPr>
        <p:spPr>
          <a:xfrm>
            <a:off x="6670533" y="1532467"/>
            <a:ext cx="694421" cy="369332"/>
          </a:xfrm>
          <a:prstGeom prst="rect">
            <a:avLst/>
          </a:prstGeom>
          <a:noFill/>
        </p:spPr>
        <p:txBody>
          <a:bodyPr wrap="none" rtlCol="0">
            <a:spAutoFit/>
          </a:bodyPr>
          <a:lstStyle/>
          <a:p>
            <a:r>
              <a:rPr lang="en-US" dirty="0"/>
              <a:t>1.0 %</a:t>
            </a:r>
          </a:p>
        </p:txBody>
      </p:sp>
    </p:spTree>
    <p:extLst>
      <p:ext uri="{BB962C8B-B14F-4D97-AF65-F5344CB8AC3E}">
        <p14:creationId xmlns:p14="http://schemas.microsoft.com/office/powerpoint/2010/main" val="2255902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Microbial Activity</a:t>
            </a:r>
          </a:p>
        </p:txBody>
      </p:sp>
      <p:pic>
        <p:nvPicPr>
          <p:cNvPr id="3074" name="Picture 2"/>
          <p:cNvPicPr>
            <a:picLocks noGrp="1" noChangeAspect="1" noChangeArrowheads="1"/>
          </p:cNvPicPr>
          <p:nvPr>
            <p:ph idx="1"/>
          </p:nvPr>
        </p:nvPicPr>
        <p:blipFill>
          <a:blip r:embed="rId2">
            <a:lum bright="100000"/>
            <a:extLst>
              <a:ext uri="{28A0092B-C50C-407E-A947-70E740481C1C}">
                <a14:useLocalDpi xmlns:a14="http://schemas.microsoft.com/office/drawing/2010/main"/>
              </a:ext>
            </a:extLst>
          </a:blip>
          <a:srcRect/>
          <a:stretch>
            <a:fillRect/>
          </a:stretch>
        </p:blipFill>
        <p:spPr bwMode="auto">
          <a:xfrm>
            <a:off x="1219200" y="1142206"/>
            <a:ext cx="70161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1193797"/>
            <a:ext cx="7921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8556" y="1228984"/>
            <a:ext cx="9080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1219199"/>
            <a:ext cx="7921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38800" y="1193797"/>
            <a:ext cx="7921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77000" y="1227663"/>
            <a:ext cx="7921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19400" y="5714999"/>
            <a:ext cx="87788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89867" y="5574506"/>
            <a:ext cx="118268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71206" y="5574506"/>
            <a:ext cx="118268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753893" y="5715000"/>
            <a:ext cx="81756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629400" y="5715000"/>
            <a:ext cx="7858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951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z="4000" dirty="0"/>
              <a:t>Soil Extraction H3A and Water</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85800" y="3592056"/>
            <a:ext cx="7772400" cy="298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914400"/>
            <a:ext cx="8686800" cy="2369880"/>
          </a:xfrm>
          <a:prstGeom prst="rect">
            <a:avLst/>
          </a:prstGeom>
        </p:spPr>
        <p:txBody>
          <a:bodyPr wrap="square">
            <a:spAutoFit/>
          </a:bodyPr>
          <a:lstStyle/>
          <a:p>
            <a:pPr algn="ctr"/>
            <a:r>
              <a:rPr lang="en-US" sz="2800" b="1" dirty="0">
                <a:solidFill>
                  <a:srgbClr val="9BBB59">
                    <a:lumMod val="75000"/>
                  </a:srgbClr>
                </a:solidFill>
              </a:rPr>
              <a:t>What does the plant root really see?</a:t>
            </a:r>
          </a:p>
          <a:p>
            <a:pPr marL="342900" indent="-342900">
              <a:buFont typeface="Arial" pitchFamily="34" charset="0"/>
              <a:buChar char="•"/>
            </a:pPr>
            <a:r>
              <a:rPr lang="en-US" sz="2400" b="1" dirty="0">
                <a:solidFill>
                  <a:prstClr val="white"/>
                </a:solidFill>
              </a:rPr>
              <a:t>WATER and a complex mixture of plant root exudates along with microbial derived enzymes and nutrients</a:t>
            </a:r>
          </a:p>
          <a:p>
            <a:pPr marL="342900" indent="-342900">
              <a:buFont typeface="Arial" pitchFamily="34" charset="0"/>
              <a:buChar char="•"/>
            </a:pPr>
            <a:r>
              <a:rPr lang="en-US" sz="2400" b="1" dirty="0">
                <a:solidFill>
                  <a:prstClr val="white"/>
                </a:solidFill>
              </a:rPr>
              <a:t>The root system flows with elegance and complexity</a:t>
            </a:r>
          </a:p>
          <a:p>
            <a:pPr marL="342900" indent="-342900">
              <a:buFont typeface="Arial" pitchFamily="34" charset="0"/>
              <a:buChar char="•"/>
            </a:pPr>
            <a:r>
              <a:rPr lang="en-US" sz="2400" b="1" dirty="0">
                <a:solidFill>
                  <a:prstClr val="white"/>
                </a:solidFill>
              </a:rPr>
              <a:t>We extract soil with highly disruptive acidic or alkali solutions and call it “plant available” </a:t>
            </a:r>
          </a:p>
        </p:txBody>
      </p:sp>
    </p:spTree>
    <p:extLst>
      <p:ext uri="{BB962C8B-B14F-4D97-AF65-F5344CB8AC3E}">
        <p14:creationId xmlns:p14="http://schemas.microsoft.com/office/powerpoint/2010/main" val="956525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border cell video for Alvaro"/>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D83E26A7-79F3-4562-8B63-22D64F333A56}"/>
              </a:ext>
            </a:extLst>
          </p:cNvPr>
          <p:cNvSpPr/>
          <p:nvPr/>
        </p:nvSpPr>
        <p:spPr>
          <a:xfrm>
            <a:off x="0" y="857250"/>
            <a:ext cx="9144000" cy="969472"/>
          </a:xfrm>
          <a:prstGeom prst="rect">
            <a:avLst/>
          </a:prstGeom>
          <a:solidFill>
            <a:schemeClr val="bg2">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3691305" y="1081508"/>
            <a:ext cx="2164564" cy="590931"/>
          </a:xfrm>
          <a:prstGeom prst="rect">
            <a:avLst/>
          </a:prstGeom>
          <a:noFill/>
        </p:spPr>
        <p:txBody>
          <a:bodyPr wrap="square" rtlCol="0">
            <a:spAutoFit/>
          </a:bodyPr>
          <a:lstStyle/>
          <a:p>
            <a:pPr defTabSz="410882"/>
            <a:r>
              <a:rPr lang="en-US" sz="3240" dirty="0">
                <a:solidFill>
                  <a:srgbClr val="FFFFFF"/>
                </a:solidFill>
                <a:latin typeface="Calibri Light" panose="020F0302020204030204" pitchFamily="34" charset="0"/>
              </a:rPr>
              <a:t>Liquid Sun</a:t>
            </a:r>
          </a:p>
        </p:txBody>
      </p:sp>
      <p:cxnSp>
        <p:nvCxnSpPr>
          <p:cNvPr id="5" name="Straight Connector 4">
            <a:extLst>
              <a:ext uri="{FF2B5EF4-FFF2-40B4-BE49-F238E27FC236}">
                <a16:creationId xmlns:a16="http://schemas.microsoft.com/office/drawing/2014/main" id="{52FE0E13-EC61-4956-8850-EA1923C3776A}"/>
              </a:ext>
            </a:extLst>
          </p:cNvPr>
          <p:cNvCxnSpPr/>
          <p:nvPr/>
        </p:nvCxnSpPr>
        <p:spPr>
          <a:xfrm>
            <a:off x="3485112" y="1649355"/>
            <a:ext cx="230989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B33094-D567-461E-A503-9EC135E91D38}"/>
              </a:ext>
            </a:extLst>
          </p:cNvPr>
          <p:cNvSpPr txBox="1"/>
          <p:nvPr/>
        </p:nvSpPr>
        <p:spPr>
          <a:xfrm>
            <a:off x="990600" y="5934670"/>
            <a:ext cx="5881162" cy="646331"/>
          </a:xfrm>
          <a:prstGeom prst="rect">
            <a:avLst/>
          </a:prstGeom>
          <a:noFill/>
        </p:spPr>
        <p:txBody>
          <a:bodyPr wrap="none" rtlCol="0">
            <a:spAutoFit/>
          </a:bodyPr>
          <a:lstStyle/>
          <a:p>
            <a:r>
              <a:rPr lang="en-US" dirty="0"/>
              <a:t>About 20% of the carbon fixed by the plant (photosynthesis) </a:t>
            </a:r>
          </a:p>
          <a:p>
            <a:r>
              <a:rPr lang="en-US" dirty="0"/>
              <a:t>is exuded from the roots into the soil environment. </a:t>
            </a:r>
          </a:p>
        </p:txBody>
      </p:sp>
    </p:spTree>
    <p:extLst>
      <p:ext uri="{BB962C8B-B14F-4D97-AF65-F5344CB8AC3E}">
        <p14:creationId xmlns:p14="http://schemas.microsoft.com/office/powerpoint/2010/main" val="1441064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2" name="Picture 4" descr="Image result for where are we in the milky way&quot;">
            <a:extLst>
              <a:ext uri="{FF2B5EF4-FFF2-40B4-BE49-F238E27FC236}">
                <a16:creationId xmlns:a16="http://schemas.microsoft.com/office/drawing/2014/main" id="{51E56B5E-1C7E-4FEE-B25D-6EEF6C2D1A67}"/>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015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Phosphate</a:t>
            </a:r>
          </a:p>
        </p:txBody>
      </p:sp>
      <p:sp>
        <p:nvSpPr>
          <p:cNvPr id="3" name="Content Placeholder 2"/>
          <p:cNvSpPr>
            <a:spLocks noGrp="1"/>
          </p:cNvSpPr>
          <p:nvPr>
            <p:ph sz="half" idx="1"/>
          </p:nvPr>
        </p:nvSpPr>
        <p:spPr/>
        <p:txBody>
          <a:bodyPr>
            <a:normAutofit fontScale="92500" lnSpcReduction="20000"/>
          </a:bodyPr>
          <a:lstStyle/>
          <a:p>
            <a:r>
              <a:rPr lang="en-US" sz="3900" b="1" dirty="0"/>
              <a:t>Current labs</a:t>
            </a:r>
          </a:p>
          <a:p>
            <a:pPr marL="514350" indent="-514350">
              <a:buFont typeface="+mj-lt"/>
              <a:buAutoNum type="arabicPeriod"/>
            </a:pPr>
            <a:r>
              <a:rPr lang="en-US" dirty="0"/>
              <a:t>ICP P or PO4-P using 7 different </a:t>
            </a:r>
            <a:r>
              <a:rPr lang="en-US" dirty="0" err="1"/>
              <a:t>extractants</a:t>
            </a:r>
            <a:endParaRPr lang="en-US" dirty="0"/>
          </a:p>
        </p:txBody>
      </p:sp>
      <p:sp>
        <p:nvSpPr>
          <p:cNvPr id="4" name="Content Placeholder 3"/>
          <p:cNvSpPr>
            <a:spLocks noGrp="1"/>
          </p:cNvSpPr>
          <p:nvPr>
            <p:ph sz="half" idx="2"/>
          </p:nvPr>
        </p:nvSpPr>
        <p:spPr/>
        <p:txBody>
          <a:bodyPr>
            <a:normAutofit fontScale="92500" lnSpcReduction="20000"/>
          </a:bodyPr>
          <a:lstStyle/>
          <a:p>
            <a:r>
              <a:rPr lang="en-US" sz="3900" b="1" dirty="0"/>
              <a:t>Soil Health</a:t>
            </a:r>
          </a:p>
          <a:p>
            <a:pPr marL="514350" indent="-514350">
              <a:buFont typeface="+mj-lt"/>
              <a:buAutoNum type="arabicPeriod"/>
            </a:pPr>
            <a:r>
              <a:rPr lang="en-US" dirty="0"/>
              <a:t>ICP P</a:t>
            </a:r>
          </a:p>
          <a:p>
            <a:pPr marL="514350" indent="-514350">
              <a:buFont typeface="+mj-lt"/>
              <a:buAutoNum type="arabicPeriod"/>
            </a:pPr>
            <a:r>
              <a:rPr lang="en-US" dirty="0"/>
              <a:t>PO4-P</a:t>
            </a:r>
          </a:p>
          <a:p>
            <a:pPr marL="514350" indent="-514350">
              <a:buFont typeface="+mj-lt"/>
              <a:buAutoNum type="arabicPeriod"/>
            </a:pPr>
            <a:r>
              <a:rPr lang="en-US" dirty="0"/>
              <a:t>H3A (mimics plant root exudates)</a:t>
            </a:r>
          </a:p>
          <a:p>
            <a:pPr marL="514350" indent="-514350">
              <a:buFont typeface="+mj-lt"/>
              <a:buAutoNum type="arabicPeriod"/>
            </a:pPr>
            <a:r>
              <a:rPr lang="en-US" dirty="0"/>
              <a:t>Soil respiration</a:t>
            </a:r>
          </a:p>
          <a:p>
            <a:pPr marL="514350" indent="-514350">
              <a:buFont typeface="+mj-lt"/>
              <a:buAutoNum type="arabicPeriod"/>
            </a:pPr>
            <a:r>
              <a:rPr lang="en-US" dirty="0"/>
              <a:t>Org C:N</a:t>
            </a:r>
          </a:p>
          <a:p>
            <a:pPr marL="514350" indent="-514350">
              <a:buFont typeface="+mj-lt"/>
              <a:buAutoNum type="arabicPeriod"/>
            </a:pPr>
            <a:r>
              <a:rPr lang="en-US" dirty="0"/>
              <a:t>P min</a:t>
            </a:r>
          </a:p>
          <a:p>
            <a:pPr marL="514350" indent="-514350">
              <a:buFont typeface="+mj-lt"/>
              <a:buAutoNum type="arabicPeriod"/>
            </a:pPr>
            <a:r>
              <a:rPr lang="en-US" dirty="0"/>
              <a:t>% water P/ H3A P</a:t>
            </a:r>
          </a:p>
          <a:p>
            <a:pPr marL="514350" indent="-514350">
              <a:buFont typeface="+mj-lt"/>
              <a:buAutoNum type="arabicPeriod"/>
            </a:pPr>
            <a:r>
              <a:rPr lang="en-US" dirty="0"/>
              <a:t>% P/ </a:t>
            </a:r>
            <a:r>
              <a:rPr lang="en-US" dirty="0" err="1"/>
              <a:t>FeAl</a:t>
            </a:r>
            <a:endParaRPr lang="en-US" dirty="0"/>
          </a:p>
          <a:p>
            <a:pPr marL="514350" indent="-514350">
              <a:buFont typeface="+mj-lt"/>
              <a:buAutoNum type="arabicPeriod"/>
            </a:pPr>
            <a:r>
              <a:rPr lang="en-US" dirty="0" err="1"/>
              <a:t>Ca</a:t>
            </a:r>
            <a:r>
              <a:rPr lang="en-US" dirty="0"/>
              <a:t>/</a:t>
            </a:r>
            <a:r>
              <a:rPr lang="en-US" dirty="0" err="1"/>
              <a:t>FeAl</a:t>
            </a:r>
            <a:endParaRPr lang="en-US" dirty="0"/>
          </a:p>
        </p:txBody>
      </p:sp>
      <p:pic>
        <p:nvPicPr>
          <p:cNvPr id="11266" name="Picture 2" descr="https://encrypted-tbn3.gstatic.com/images?q=tbn:ANd9GcTebcXyhXv8wlg-wdaC3LHx1v8QGvOUm1_dRiQXdFBC0jgMPbX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3124200"/>
            <a:ext cx="3664870" cy="275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59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a:t>
            </a:r>
          </a:p>
        </p:txBody>
      </p:sp>
      <p:sp>
        <p:nvSpPr>
          <p:cNvPr id="3" name="Content Placeholder 2"/>
          <p:cNvSpPr>
            <a:spLocks noGrp="1"/>
          </p:cNvSpPr>
          <p:nvPr>
            <p:ph sz="half" idx="1"/>
          </p:nvPr>
        </p:nvSpPr>
        <p:spPr/>
        <p:txBody>
          <a:bodyPr>
            <a:normAutofit fontScale="92500" lnSpcReduction="10000"/>
          </a:bodyPr>
          <a:lstStyle/>
          <a:p>
            <a:r>
              <a:rPr lang="en-US" sz="3600" b="1" dirty="0"/>
              <a:t>Current labs</a:t>
            </a:r>
          </a:p>
          <a:p>
            <a:pPr marL="514350" indent="-514350">
              <a:buFont typeface="+mj-lt"/>
              <a:buAutoNum type="arabicPeriod"/>
            </a:pPr>
            <a:r>
              <a:rPr lang="en-US" dirty="0"/>
              <a:t>NO3-N</a:t>
            </a:r>
          </a:p>
          <a:p>
            <a:pPr marL="514350" indent="-514350">
              <a:buFont typeface="+mj-lt"/>
              <a:buAutoNum type="arabicPeriod"/>
            </a:pPr>
            <a:r>
              <a:rPr lang="en-US" dirty="0"/>
              <a:t>2 M </a:t>
            </a:r>
            <a:r>
              <a:rPr lang="en-US" dirty="0" err="1"/>
              <a:t>KCl</a:t>
            </a:r>
            <a:r>
              <a:rPr lang="en-US" dirty="0"/>
              <a:t> (1965)</a:t>
            </a:r>
          </a:p>
          <a:p>
            <a:pPr marL="514350" indent="-514350">
              <a:buFont typeface="+mj-lt"/>
              <a:buAutoNum type="arabicPeriod"/>
            </a:pPr>
            <a:r>
              <a:rPr lang="en-US" dirty="0"/>
              <a:t>None</a:t>
            </a:r>
          </a:p>
        </p:txBody>
      </p:sp>
      <p:sp>
        <p:nvSpPr>
          <p:cNvPr id="4" name="Content Placeholder 3"/>
          <p:cNvSpPr>
            <a:spLocks noGrp="1"/>
          </p:cNvSpPr>
          <p:nvPr>
            <p:ph sz="half" idx="2"/>
          </p:nvPr>
        </p:nvSpPr>
        <p:spPr/>
        <p:txBody>
          <a:bodyPr>
            <a:normAutofit fontScale="92500" lnSpcReduction="10000"/>
          </a:bodyPr>
          <a:lstStyle/>
          <a:p>
            <a:r>
              <a:rPr lang="en-US" sz="3600" b="1" dirty="0"/>
              <a:t>Soil Health Tool</a:t>
            </a:r>
          </a:p>
          <a:p>
            <a:pPr marL="514350" indent="-514350">
              <a:buFont typeface="+mj-lt"/>
              <a:buAutoNum type="arabicPeriod"/>
            </a:pPr>
            <a:r>
              <a:rPr lang="en-US" dirty="0"/>
              <a:t>NH4-N</a:t>
            </a:r>
          </a:p>
          <a:p>
            <a:pPr marL="514350" indent="-514350">
              <a:buFont typeface="+mj-lt"/>
              <a:buAutoNum type="arabicPeriod"/>
            </a:pPr>
            <a:r>
              <a:rPr lang="en-US" dirty="0"/>
              <a:t>NO3-N</a:t>
            </a:r>
          </a:p>
          <a:p>
            <a:pPr marL="514350" indent="-514350">
              <a:buFont typeface="+mj-lt"/>
              <a:buAutoNum type="arabicPeriod"/>
            </a:pPr>
            <a:r>
              <a:rPr lang="en-US" dirty="0"/>
              <a:t>WETN</a:t>
            </a:r>
          </a:p>
          <a:p>
            <a:pPr marL="514350" indent="-514350">
              <a:buFont typeface="+mj-lt"/>
              <a:buAutoNum type="arabicPeriod"/>
            </a:pPr>
            <a:r>
              <a:rPr lang="en-US" dirty="0"/>
              <a:t>Soil respiration</a:t>
            </a:r>
          </a:p>
          <a:p>
            <a:pPr marL="514350" indent="-514350">
              <a:buFont typeface="+mj-lt"/>
              <a:buAutoNum type="arabicPeriod"/>
            </a:pPr>
            <a:r>
              <a:rPr lang="en-US" dirty="0"/>
              <a:t>Org N</a:t>
            </a:r>
          </a:p>
          <a:p>
            <a:pPr marL="514350" indent="-514350">
              <a:buFont typeface="+mj-lt"/>
              <a:buAutoNum type="arabicPeriod"/>
            </a:pPr>
            <a:r>
              <a:rPr lang="en-US" dirty="0"/>
              <a:t>Org C:N</a:t>
            </a:r>
          </a:p>
          <a:p>
            <a:pPr marL="514350" indent="-514350">
              <a:buFont typeface="+mj-lt"/>
              <a:buAutoNum type="arabicPeriod"/>
            </a:pPr>
            <a:r>
              <a:rPr lang="en-US" dirty="0"/>
              <a:t>MAC WEON</a:t>
            </a:r>
          </a:p>
          <a:p>
            <a:pPr marL="514350" indent="-514350">
              <a:buFont typeface="+mj-lt"/>
              <a:buAutoNum type="arabicPeriod"/>
            </a:pPr>
            <a:r>
              <a:rPr lang="en-US" dirty="0"/>
              <a:t>N min</a:t>
            </a:r>
          </a:p>
          <a:p>
            <a:pPr marL="514350" indent="-514350">
              <a:buFont typeface="+mj-lt"/>
              <a:buAutoNum type="arabicPeriod"/>
            </a:pPr>
            <a:r>
              <a:rPr lang="en-US" dirty="0"/>
              <a:t>Water</a:t>
            </a:r>
          </a:p>
        </p:txBody>
      </p:sp>
      <p:pic>
        <p:nvPicPr>
          <p:cNvPr id="6146" name="Picture 2" descr="http://www.nps.gov/history/museum/exhibits/grko/exb/RanchingToday/FeedWater/grko15838_test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3733800"/>
            <a:ext cx="4065458"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042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200" dirty="0"/>
              <a:t>Since 1965* we have been missing half of the N</a:t>
            </a:r>
          </a:p>
        </p:txBody>
      </p:sp>
      <p:sp>
        <p:nvSpPr>
          <p:cNvPr id="3" name="TextBox 2"/>
          <p:cNvSpPr txBox="1"/>
          <p:nvPr/>
        </p:nvSpPr>
        <p:spPr>
          <a:xfrm>
            <a:off x="6477000" y="849868"/>
            <a:ext cx="2226315" cy="369332"/>
          </a:xfrm>
          <a:prstGeom prst="rect">
            <a:avLst/>
          </a:prstGeom>
          <a:noFill/>
        </p:spPr>
        <p:txBody>
          <a:bodyPr wrap="none" rtlCol="0">
            <a:spAutoFit/>
          </a:bodyPr>
          <a:lstStyle/>
          <a:p>
            <a:r>
              <a:rPr lang="en-US" dirty="0">
                <a:solidFill>
                  <a:prstClr val="white"/>
                </a:solidFill>
              </a:rPr>
              <a:t>*2M </a:t>
            </a:r>
            <a:r>
              <a:rPr lang="en-US" dirty="0" err="1">
                <a:solidFill>
                  <a:prstClr val="white"/>
                </a:solidFill>
              </a:rPr>
              <a:t>KCl</a:t>
            </a:r>
            <a:r>
              <a:rPr lang="en-US" dirty="0">
                <a:solidFill>
                  <a:prstClr val="white"/>
                </a:solidFill>
              </a:rPr>
              <a:t> 1965 Bremer</a:t>
            </a:r>
          </a:p>
        </p:txBody>
      </p:sp>
      <p:sp>
        <p:nvSpPr>
          <p:cNvPr id="4" name="TextBox 3"/>
          <p:cNvSpPr txBox="1"/>
          <p:nvPr/>
        </p:nvSpPr>
        <p:spPr>
          <a:xfrm>
            <a:off x="6065519" y="1981200"/>
            <a:ext cx="2781459" cy="2308324"/>
          </a:xfrm>
          <a:prstGeom prst="rect">
            <a:avLst/>
          </a:prstGeom>
          <a:noFill/>
        </p:spPr>
        <p:txBody>
          <a:bodyPr wrap="square" rtlCol="0">
            <a:spAutoFit/>
          </a:bodyPr>
          <a:lstStyle/>
          <a:p>
            <a:pPr algn="ctr"/>
            <a:r>
              <a:rPr lang="en-US" sz="2400" dirty="0">
                <a:solidFill>
                  <a:prstClr val="white"/>
                </a:solidFill>
              </a:rPr>
              <a:t>How can we “calibrate” a soil test when we miss half of what we are looking for?</a:t>
            </a:r>
          </a:p>
          <a:p>
            <a:pPr algn="ctr"/>
            <a:endParaRPr lang="en-US" sz="2400" dirty="0">
              <a:solidFill>
                <a:prstClr val="white"/>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52714778"/>
              </p:ext>
            </p:extLst>
          </p:nvPr>
        </p:nvGraphicFramePr>
        <p:xfrm>
          <a:off x="152400" y="1066800"/>
          <a:ext cx="5403850" cy="5721350"/>
        </p:xfrm>
        <a:graphic>
          <a:graphicData uri="http://schemas.openxmlformats.org/presentationml/2006/ole">
            <mc:AlternateContent xmlns:mc="http://schemas.openxmlformats.org/markup-compatibility/2006">
              <mc:Choice xmlns:v="urn:schemas-microsoft-com:vml" Requires="v">
                <p:oleObj spid="_x0000_s2255" name="SPW 12.0 Graph" r:id="rId3" imgW="5404239" imgH="5721152" progId="SigmaPlotGraphicObject.11">
                  <p:embed/>
                </p:oleObj>
              </mc:Choice>
              <mc:Fallback>
                <p:oleObj name="SPW 12.0 Graph" r:id="rId3" imgW="5404239" imgH="5721152" progId="SigmaPlotGraphicObject.11">
                  <p:embed/>
                  <p:pic>
                    <p:nvPicPr>
                      <p:cNvPr id="0" name=""/>
                      <p:cNvPicPr/>
                      <p:nvPr/>
                    </p:nvPicPr>
                    <p:blipFill>
                      <a:blip r:embed="rId4"/>
                      <a:stretch>
                        <a:fillRect/>
                      </a:stretch>
                    </p:blipFill>
                    <p:spPr>
                      <a:xfrm>
                        <a:off x="152400" y="1066800"/>
                        <a:ext cx="5403850" cy="5721350"/>
                      </a:xfrm>
                      <a:prstGeom prst="rect">
                        <a:avLst/>
                      </a:prstGeom>
                    </p:spPr>
                  </p:pic>
                </p:oleObj>
              </mc:Fallback>
            </mc:AlternateContent>
          </a:graphicData>
        </a:graphic>
      </p:graphicFrame>
      <p:sp>
        <p:nvSpPr>
          <p:cNvPr id="7" name="Oval 6"/>
          <p:cNvSpPr/>
          <p:nvPr/>
        </p:nvSpPr>
        <p:spPr>
          <a:xfrm>
            <a:off x="3892157" y="4343400"/>
            <a:ext cx="1432838" cy="1432838"/>
          </a:xfrm>
          <a:prstGeom prst="ellipse">
            <a:avLst/>
          </a:prstGeom>
          <a:blipFill rotWithShape="1">
            <a:blip r:embed="rId5" cstate="email">
              <a:extLst>
                <a:ext uri="{28A0092B-C50C-407E-A947-70E740481C1C}">
                  <a14:useLocalDpi xmlns:a14="http://schemas.microsoft.com/office/drawing/2010/main"/>
                </a:ext>
              </a:extLst>
            </a:blip>
            <a:stretch>
              <a:fillRect/>
            </a:stretch>
          </a:blipFill>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398392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2514600"/>
            <a:ext cx="320040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8000" dirty="0"/>
              <a:t>NO</a:t>
            </a:r>
            <a:r>
              <a:rPr lang="en-US" sz="8000" baseline="-25000" dirty="0"/>
              <a:t>3</a:t>
            </a:r>
            <a:r>
              <a:rPr lang="en-US" sz="8000" dirty="0"/>
              <a:t>-N</a:t>
            </a:r>
          </a:p>
        </p:txBody>
      </p:sp>
      <p:pic>
        <p:nvPicPr>
          <p:cNvPr id="3074" name="Picture 2" descr="http://premiumpetfood.wikidot.com/local--files/glucosamine-hydrochloride/glucosamine.jpg"/>
          <p:cNvPicPr>
            <a:picLocks noChangeAspect="1" noChangeArrowheads="1"/>
          </p:cNvPicPr>
          <p:nvPr/>
        </p:nvPicPr>
        <p:blipFill>
          <a:blip r:embed="rId2" cstate="email">
            <a:biLevel thresh="75000"/>
            <a:extLst>
              <a:ext uri="{28A0092B-C50C-407E-A947-70E740481C1C}">
                <a14:useLocalDpi xmlns:a14="http://schemas.microsoft.com/office/drawing/2010/main"/>
              </a:ext>
            </a:extLst>
          </a:blip>
          <a:srcRect/>
          <a:stretch>
            <a:fillRect/>
          </a:stretch>
        </p:blipFill>
        <p:spPr bwMode="auto">
          <a:xfrm>
            <a:off x="3772" y="53975"/>
            <a:ext cx="2802370" cy="1622425"/>
          </a:xfrm>
          <a:prstGeom prst="rect">
            <a:avLst/>
          </a:prstGeom>
        </p:spPr>
        <p:style>
          <a:lnRef idx="1">
            <a:schemeClr val="accent6"/>
          </a:lnRef>
          <a:fillRef idx="2">
            <a:schemeClr val="accent6"/>
          </a:fillRef>
          <a:effectRef idx="1">
            <a:schemeClr val="accent6"/>
          </a:effectRef>
          <a:fontRef idx="minor">
            <a:schemeClr val="dk1"/>
          </a:fontRef>
        </p:style>
      </p:pic>
      <p:pic>
        <p:nvPicPr>
          <p:cNvPr id="3076" name="Picture 4" descr="https://www.soils.org/images/publications/sssaj/64/2/568fx7.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523" y="3904334"/>
            <a:ext cx="2028950" cy="2845716"/>
          </a:xfrm>
          <a:prstGeom prst="rect">
            <a:avLst/>
          </a:prstGeom>
        </p:spPr>
        <p:style>
          <a:lnRef idx="1">
            <a:schemeClr val="accent6"/>
          </a:lnRef>
          <a:fillRef idx="2">
            <a:schemeClr val="accent6"/>
          </a:fillRef>
          <a:effectRef idx="1">
            <a:schemeClr val="accent6"/>
          </a:effectRef>
          <a:fontRef idx="minor">
            <a:schemeClr val="dk1"/>
          </a:fontRef>
        </p:style>
      </p:pic>
      <p:pic>
        <p:nvPicPr>
          <p:cNvPr id="3078" name="Picture 6" descr="http://www.nature.com/nprot/journal/v8/n10/images/nprot.2013.113-F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81165" y="3176320"/>
            <a:ext cx="3289242" cy="3609944"/>
          </a:xfrm>
          <a:prstGeom prst="rect">
            <a:avLst/>
          </a:prstGeom>
        </p:spPr>
        <p:style>
          <a:lnRef idx="1">
            <a:schemeClr val="accent6"/>
          </a:lnRef>
          <a:fillRef idx="2">
            <a:schemeClr val="accent6"/>
          </a:fillRef>
          <a:effectRef idx="1">
            <a:schemeClr val="accent6"/>
          </a:effectRef>
          <a:fontRef idx="minor">
            <a:schemeClr val="dk1"/>
          </a:fontRef>
        </p:style>
      </p:pic>
      <p:pic>
        <p:nvPicPr>
          <p:cNvPr id="3080" name="Picture 8" descr="https://dl.sciencesocieties.org/images/publications/books/agronomymonogra/nitrogeninagrics/106-Fig10.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1200" y="53975"/>
            <a:ext cx="3262926" cy="2440246"/>
          </a:xfrm>
          <a:prstGeom prst="rect">
            <a:avLst/>
          </a:prstGeom>
        </p:spPr>
        <p:style>
          <a:lnRef idx="1">
            <a:schemeClr val="accent6"/>
          </a:lnRef>
          <a:fillRef idx="2">
            <a:schemeClr val="accent6"/>
          </a:fillRef>
          <a:effectRef idx="1">
            <a:schemeClr val="accent6"/>
          </a:effectRef>
          <a:fontRef idx="minor">
            <a:schemeClr val="dk1"/>
          </a:fontRef>
        </p:style>
      </p:pic>
      <p:pic>
        <p:nvPicPr>
          <p:cNvPr id="3082" name="Picture 10" descr="http://patentimages.storage.googleapis.com/EP0356894A1/imgb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981200"/>
            <a:ext cx="2632548" cy="1495069"/>
          </a:xfrm>
          <a:prstGeom prst="rect">
            <a:avLst/>
          </a:prstGeom>
        </p:spPr>
        <p:style>
          <a:lnRef idx="1">
            <a:schemeClr val="accent6"/>
          </a:lnRef>
          <a:fillRef idx="2">
            <a:schemeClr val="accent6"/>
          </a:fillRef>
          <a:effectRef idx="1">
            <a:schemeClr val="accent6"/>
          </a:effectRef>
          <a:fontRef idx="minor">
            <a:schemeClr val="dk1"/>
          </a:fontRef>
        </p:style>
      </p:pic>
      <p:pic>
        <p:nvPicPr>
          <p:cNvPr id="3083"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62200" y="5492750"/>
            <a:ext cx="3648075" cy="1257300"/>
          </a:xfrm>
          <a:prstGeom prst="rect">
            <a:avLst/>
          </a:prstGeom>
          <a:ln/>
        </p:spPr>
        <p:style>
          <a:lnRef idx="1">
            <a:schemeClr val="accent6"/>
          </a:lnRef>
          <a:fillRef idx="2">
            <a:schemeClr val="accent6"/>
          </a:fillRef>
          <a:effectRef idx="1">
            <a:schemeClr val="accent6"/>
          </a:effectRef>
          <a:fontRef idx="minor">
            <a:schemeClr val="dk1"/>
          </a:fontRef>
        </p:style>
      </p:pic>
      <p:pic>
        <p:nvPicPr>
          <p:cNvPr id="3085" name="Picture 13" descr="http://patentimages.storage.googleapis.com/WO2002036612A1/imgf000027_0001.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95600" y="53975"/>
            <a:ext cx="2750914" cy="2331373"/>
          </a:xfrm>
          <a:prstGeom prst="rect">
            <a:avLst/>
          </a:prstGeom>
        </p:spPr>
        <p:style>
          <a:lnRef idx="1">
            <a:schemeClr val="accent6"/>
          </a:lnRef>
          <a:fillRef idx="2">
            <a:schemeClr val="accent6"/>
          </a:fillRef>
          <a:effectRef idx="1">
            <a:schemeClr val="accent6"/>
          </a:effectRef>
          <a:fontRef idx="minor">
            <a:schemeClr val="dk1"/>
          </a:fontRef>
        </p:style>
      </p:pic>
      <p:pic>
        <p:nvPicPr>
          <p:cNvPr id="3086" name="Picture 1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62200" y="3798429"/>
            <a:ext cx="2019300" cy="1528763"/>
          </a:xfrm>
          <a:prstGeom prst="rect">
            <a:avLst/>
          </a:prstGeom>
          <a:ln/>
        </p:spPr>
        <p:style>
          <a:lnRef idx="1">
            <a:schemeClr val="accent6"/>
          </a:lnRef>
          <a:fillRef idx="2">
            <a:schemeClr val="accent6"/>
          </a:fillRef>
          <a:effectRef idx="1">
            <a:schemeClr val="accent6"/>
          </a:effectRef>
          <a:fontRef idx="minor">
            <a:schemeClr val="dk1"/>
          </a:fontRef>
        </p:style>
      </p:pic>
      <p:pic>
        <p:nvPicPr>
          <p:cNvPr id="3087" name="Picture 1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89764" y="4167500"/>
            <a:ext cx="1591872" cy="1123342"/>
          </a:xfrm>
          <a:prstGeom prst="rect">
            <a:avLst/>
          </a:prstGeom>
          <a:ln/>
        </p:spPr>
        <p:style>
          <a:lnRef idx="1">
            <a:schemeClr val="accent6"/>
          </a:lnRef>
          <a:fillRef idx="2">
            <a:schemeClr val="accent6"/>
          </a:fillRef>
          <a:effectRef idx="1">
            <a:schemeClr val="accent6"/>
          </a:effectRef>
          <a:fontRef idx="minor">
            <a:schemeClr val="dk1"/>
          </a:fontRef>
        </p:style>
      </p:pic>
      <p:pic>
        <p:nvPicPr>
          <p:cNvPr id="3088" name="Picture 1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53304" y="1091872"/>
            <a:ext cx="2771697" cy="1636862"/>
          </a:xfrm>
          <a:prstGeom prst="rect">
            <a:avLst/>
          </a:prstGeom>
          <a:ln/>
        </p:spPr>
        <p:style>
          <a:lnRef idx="1">
            <a:schemeClr val="accent6"/>
          </a:lnRef>
          <a:fillRef idx="2">
            <a:schemeClr val="accent6"/>
          </a:fillRef>
          <a:effectRef idx="1">
            <a:schemeClr val="accent6"/>
          </a:effectRef>
          <a:fontRef idx="minor">
            <a:schemeClr val="dk1"/>
          </a:fontRef>
        </p:style>
      </p:pic>
      <p:pic>
        <p:nvPicPr>
          <p:cNvPr id="3089" name="Picture 1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08258" y="865187"/>
            <a:ext cx="4145867" cy="1881187"/>
          </a:xfrm>
          <a:prstGeom prst="rect">
            <a:avLst/>
          </a:prstGeom>
          <a:ln/>
        </p:spPr>
        <p:style>
          <a:lnRef idx="1">
            <a:schemeClr val="accent6"/>
          </a:lnRef>
          <a:fillRef idx="2">
            <a:schemeClr val="accent6"/>
          </a:fillRef>
          <a:effectRef idx="1">
            <a:schemeClr val="accent6"/>
          </a:effectRef>
          <a:fontRef idx="minor">
            <a:schemeClr val="dk1"/>
          </a:fontRef>
        </p:style>
      </p:pic>
    </p:spTree>
    <p:extLst>
      <p:ext uri="{BB962C8B-B14F-4D97-AF65-F5344CB8AC3E}">
        <p14:creationId xmlns:p14="http://schemas.microsoft.com/office/powerpoint/2010/main" val="3527696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DE32D20-AF8D-4051-BEC4-44BCE34234BB}"/>
              </a:ext>
            </a:extLst>
          </p:cNvPr>
          <p:cNvGraphicFramePr>
            <a:graphicFrameLocks noChangeAspect="1"/>
          </p:cNvGraphicFramePr>
          <p:nvPr>
            <p:extLst>
              <p:ext uri="{D42A27DB-BD31-4B8C-83A1-F6EECF244321}">
                <p14:modId xmlns:p14="http://schemas.microsoft.com/office/powerpoint/2010/main" val="3703449799"/>
              </p:ext>
            </p:extLst>
          </p:nvPr>
        </p:nvGraphicFramePr>
        <p:xfrm>
          <a:off x="762000" y="1143000"/>
          <a:ext cx="7448550" cy="5581650"/>
        </p:xfrm>
        <a:graphic>
          <a:graphicData uri="http://schemas.openxmlformats.org/presentationml/2006/ole">
            <mc:AlternateContent xmlns:mc="http://schemas.openxmlformats.org/markup-compatibility/2006">
              <mc:Choice xmlns:v="urn:schemas-microsoft-com:vml" Requires="v">
                <p:oleObj spid="_x0000_s15424" name="SPW 14.0 Graph" r:id="rId3" imgW="5649402" imgH="4233638" progId="SigmaPlotGraphicObject.13">
                  <p:embed/>
                </p:oleObj>
              </mc:Choice>
              <mc:Fallback>
                <p:oleObj name="SPW 14.0 Graph" r:id="rId3" imgW="5649402" imgH="4233638" progId="SigmaPlotGraphicObject.13">
                  <p:embed/>
                  <p:pic>
                    <p:nvPicPr>
                      <p:cNvPr id="0" name=""/>
                      <p:cNvPicPr/>
                      <p:nvPr/>
                    </p:nvPicPr>
                    <p:blipFill>
                      <a:blip r:embed="rId4"/>
                      <a:stretch>
                        <a:fillRect/>
                      </a:stretch>
                    </p:blipFill>
                    <p:spPr>
                      <a:xfrm>
                        <a:off x="762000" y="1143000"/>
                        <a:ext cx="7448550" cy="558165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F7262E6-69D7-4636-A5F1-C8172A4D8B63}"/>
              </a:ext>
            </a:extLst>
          </p:cNvPr>
          <p:cNvSpPr txBox="1"/>
          <p:nvPr/>
        </p:nvSpPr>
        <p:spPr>
          <a:xfrm>
            <a:off x="2514600" y="381000"/>
            <a:ext cx="3733800" cy="646331"/>
          </a:xfrm>
          <a:prstGeom prst="rect">
            <a:avLst/>
          </a:prstGeom>
          <a:noFill/>
        </p:spPr>
        <p:txBody>
          <a:bodyPr wrap="square" rtlCol="0">
            <a:spAutoFit/>
          </a:bodyPr>
          <a:lstStyle/>
          <a:p>
            <a:pPr algn="ctr"/>
            <a:r>
              <a:rPr lang="en-US" sz="3600" dirty="0"/>
              <a:t>Plant available N</a:t>
            </a:r>
          </a:p>
        </p:txBody>
      </p:sp>
    </p:spTree>
    <p:extLst>
      <p:ext uri="{BB962C8B-B14F-4D97-AF65-F5344CB8AC3E}">
        <p14:creationId xmlns:p14="http://schemas.microsoft.com/office/powerpoint/2010/main" val="170510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7C90F31-43CF-4BDC-B6BB-9DD67A388BF1}"/>
              </a:ext>
            </a:extLst>
          </p:cNvPr>
          <p:cNvGraphicFramePr>
            <a:graphicFrameLocks noChangeAspect="1"/>
          </p:cNvGraphicFramePr>
          <p:nvPr>
            <p:extLst>
              <p:ext uri="{D42A27DB-BD31-4B8C-83A1-F6EECF244321}">
                <p14:modId xmlns:p14="http://schemas.microsoft.com/office/powerpoint/2010/main" val="3831601848"/>
              </p:ext>
            </p:extLst>
          </p:nvPr>
        </p:nvGraphicFramePr>
        <p:xfrm>
          <a:off x="685800" y="449116"/>
          <a:ext cx="7709486" cy="5959767"/>
        </p:xfrm>
        <a:graphic>
          <a:graphicData uri="http://schemas.openxmlformats.org/presentationml/2006/ole">
            <mc:AlternateContent xmlns:mc="http://schemas.openxmlformats.org/markup-compatibility/2006">
              <mc:Choice xmlns:v="urn:schemas-microsoft-com:vml" Requires="v">
                <p:oleObj spid="_x0000_s16444" name="SPW 14.0 Graph" r:id="rId3" imgW="5477322" imgH="4233638" progId="SigmaPlotGraphicObject.13">
                  <p:embed/>
                </p:oleObj>
              </mc:Choice>
              <mc:Fallback>
                <p:oleObj name="SPW 14.0 Graph" r:id="rId3" imgW="5477322" imgH="4233638" progId="SigmaPlotGraphicObject.13">
                  <p:embed/>
                  <p:pic>
                    <p:nvPicPr>
                      <p:cNvPr id="0" name=""/>
                      <p:cNvPicPr/>
                      <p:nvPr/>
                    </p:nvPicPr>
                    <p:blipFill>
                      <a:blip r:embed="rId4"/>
                      <a:stretch>
                        <a:fillRect/>
                      </a:stretch>
                    </p:blipFill>
                    <p:spPr>
                      <a:xfrm>
                        <a:off x="685800" y="449116"/>
                        <a:ext cx="7709486" cy="5959767"/>
                      </a:xfrm>
                      <a:prstGeom prst="rect">
                        <a:avLst/>
                      </a:prstGeom>
                    </p:spPr>
                  </p:pic>
                </p:oleObj>
              </mc:Fallback>
            </mc:AlternateContent>
          </a:graphicData>
        </a:graphic>
      </p:graphicFrame>
    </p:spTree>
    <p:extLst>
      <p:ext uri="{BB962C8B-B14F-4D97-AF65-F5344CB8AC3E}">
        <p14:creationId xmlns:p14="http://schemas.microsoft.com/office/powerpoint/2010/main" val="861600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5000"/>
          <a:stretch/>
        </p:blipFill>
        <p:spPr bwMode="auto">
          <a:xfrm>
            <a:off x="0" y="107950"/>
            <a:ext cx="9144000" cy="664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794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304800"/>
            <a:ext cx="8874474" cy="598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924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85066"/>
            <a:ext cx="8192729" cy="1317643"/>
          </a:xfrm>
        </p:spPr>
        <p:txBody>
          <a:bodyPr vert="horz" lIns="91440" tIns="45720" rIns="91440" bIns="45720" rtlCol="0" anchor="b">
            <a:normAutofit/>
          </a:bodyPr>
          <a:lstStyle/>
          <a:p>
            <a:pPr algn="l">
              <a:lnSpc>
                <a:spcPct val="90000"/>
              </a:lnSpc>
            </a:pPr>
            <a:r>
              <a:rPr lang="en-US" sz="6000" kern="1200">
                <a:solidFill>
                  <a:schemeClr val="tx1"/>
                </a:solidFill>
                <a:latin typeface="+mj-lt"/>
                <a:ea typeface="+mj-ea"/>
                <a:cs typeface="+mj-cs"/>
              </a:rPr>
              <a:t>Cover Crops</a:t>
            </a:r>
          </a:p>
        </p:txBody>
      </p:sp>
      <p:pic>
        <p:nvPicPr>
          <p:cNvPr id="10242" name="Picture 2" descr="C:\Users\rhaney\Pictures\2012-05-22\07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haney\Pictures\2012-05-22\08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1999" y="-681"/>
            <a:ext cx="4572001" cy="4253215"/>
          </a:xfrm>
          <a:prstGeom prst="rect">
            <a:avLst/>
          </a:prstGeom>
          <a:noFill/>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711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t>Plants fix dirt and make Soil</a:t>
            </a:r>
          </a:p>
        </p:txBody>
      </p:sp>
      <p:sp>
        <p:nvSpPr>
          <p:cNvPr id="3" name="Content Placeholder 2"/>
          <p:cNvSpPr>
            <a:spLocks noGrp="1"/>
          </p:cNvSpPr>
          <p:nvPr>
            <p:ph idx="1"/>
          </p:nvPr>
        </p:nvSpPr>
        <p:spPr>
          <a:xfrm>
            <a:off x="457200" y="1905000"/>
            <a:ext cx="8153400" cy="4221163"/>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842380"/>
            <a:ext cx="8305800" cy="448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597436"/>
            <a:ext cx="3975735" cy="352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445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Image result for orion arm of the milky way galaxy&quot;">
            <a:extLst>
              <a:ext uri="{FF2B5EF4-FFF2-40B4-BE49-F238E27FC236}">
                <a16:creationId xmlns:a16="http://schemas.microsoft.com/office/drawing/2014/main" id="{007E2381-F809-4E21-997C-3AE6BAB47FE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716590" y="643466"/>
            <a:ext cx="771081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318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B73C5F1D-EE02-4B16-B977-6EB07DCCCD9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3613586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C:\Users\rhaney\Pictures\2012-08-23 8-23-12\8-23-12 07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600" b="1">
                <a:solidFill>
                  <a:schemeClr val="tx1">
                    <a:lumMod val="85000"/>
                    <a:lumOff val="15000"/>
                  </a:schemeClr>
                </a:solidFill>
                <a:latin typeface="+mj-lt"/>
                <a:ea typeface="+mj-ea"/>
                <a:cs typeface="+mj-cs"/>
              </a:rPr>
              <a:t>Give good feed to the soil Life, it will return good soil to you</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01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a:normAutofit/>
          </a:bodyPr>
          <a:lstStyle/>
          <a:p>
            <a:pPr algn="ctr"/>
            <a:r>
              <a:rPr lang="en-US" sz="2800">
                <a:solidFill>
                  <a:schemeClr val="bg1"/>
                </a:solidFill>
              </a:rPr>
              <a:t>Capture Sunlight to Provide Energy for Soil Life</a:t>
            </a:r>
          </a:p>
        </p:txBody>
      </p:sp>
      <p:pic>
        <p:nvPicPr>
          <p:cNvPr id="3074" name="Picture 2" descr="http://course1.winona.edu/sberg/ILLUST/KrebsCycleComplex.gif"/>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4727" r="-5" b="17863"/>
          <a:stretch/>
        </p:blipFill>
        <p:spPr bwMode="auto">
          <a:xfrm>
            <a:off x="666067" y="1675227"/>
            <a:ext cx="7811864"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574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217706-DFA6-4323-9529-04EFB40483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57251"/>
            <a:ext cx="2056049" cy="1327958"/>
          </a:xfrm>
          <a:prstGeom prst="rect">
            <a:avLst/>
          </a:prstGeom>
        </p:spPr>
      </p:pic>
      <p:pic>
        <p:nvPicPr>
          <p:cNvPr id="10" name="Picture 9">
            <a:extLst>
              <a:ext uri="{FF2B5EF4-FFF2-40B4-BE49-F238E27FC236}">
                <a16:creationId xmlns:a16="http://schemas.microsoft.com/office/drawing/2014/main" id="{E2CCD444-BE9F-4A65-9ED5-914C68DAF18D}"/>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117626" y="2049328"/>
            <a:ext cx="4742203" cy="3792441"/>
          </a:xfrm>
          <a:prstGeom prst="rect">
            <a:avLst/>
          </a:prstGeom>
        </p:spPr>
      </p:pic>
      <p:sp>
        <p:nvSpPr>
          <p:cNvPr id="2" name="Title 1"/>
          <p:cNvSpPr>
            <a:spLocks noGrp="1"/>
          </p:cNvSpPr>
          <p:nvPr>
            <p:ph type="title"/>
          </p:nvPr>
        </p:nvSpPr>
        <p:spPr>
          <a:xfrm>
            <a:off x="706717" y="1023294"/>
            <a:ext cx="7651866" cy="857250"/>
          </a:xfrm>
        </p:spPr>
        <p:txBody>
          <a:bodyPr/>
          <a:lstStyle/>
          <a:p>
            <a:r>
              <a:rPr lang="en-US" sz="2700" dirty="0">
                <a:solidFill>
                  <a:srgbClr val="FFFFFF"/>
                </a:solidFill>
                <a:latin typeface="Calibri Light" panose="020F0302020204030204" pitchFamily="34" charset="0"/>
              </a:rPr>
              <a:t>Which Field Captures Solar Energy?</a:t>
            </a:r>
          </a:p>
        </p:txBody>
      </p:sp>
      <p:pic>
        <p:nvPicPr>
          <p:cNvPr id="20" name="Picture 19">
            <a:extLst>
              <a:ext uri="{FF2B5EF4-FFF2-40B4-BE49-F238E27FC236}">
                <a16:creationId xmlns:a16="http://schemas.microsoft.com/office/drawing/2014/main" id="{65C53716-90B4-4E8C-876B-B6A3072015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87951" y="857251"/>
            <a:ext cx="2056049" cy="1327958"/>
          </a:xfrm>
          <a:prstGeom prst="rect">
            <a:avLst/>
          </a:prstGeom>
        </p:spPr>
      </p:pic>
      <p:pic>
        <p:nvPicPr>
          <p:cNvPr id="6" name="Picture 5">
            <a:extLst>
              <a:ext uri="{FF2B5EF4-FFF2-40B4-BE49-F238E27FC236}">
                <a16:creationId xmlns:a16="http://schemas.microsoft.com/office/drawing/2014/main" id="{88641E82-E6AD-4EED-8C02-7AAF093460B9}"/>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4171966" y="2052068"/>
            <a:ext cx="4695428" cy="3789701"/>
          </a:xfrm>
          <a:prstGeom prst="rect">
            <a:avLst/>
          </a:prstGeom>
        </p:spPr>
      </p:pic>
    </p:spTree>
    <p:extLst>
      <p:ext uri="{BB962C8B-B14F-4D97-AF65-F5344CB8AC3E}">
        <p14:creationId xmlns:p14="http://schemas.microsoft.com/office/powerpoint/2010/main" val="1297625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5" name="Picture 3" descr="ff20ead1-8179-4720-a91f-34cc7b4cbe6e@namprd09">
            <a:extLst>
              <a:ext uri="{FF2B5EF4-FFF2-40B4-BE49-F238E27FC236}">
                <a16:creationId xmlns:a16="http://schemas.microsoft.com/office/drawing/2014/main" id="{19BA09F7-A7A2-4022-84F6-C7D0675BA72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4C54E9D-C13C-47C9-922A-EA4983F89532}"/>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Sunflower Roots</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01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B5F09-8349-45CC-802C-12DB085352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2643910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F2E1D-303F-4F6A-976C-24F37A301C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BE5FAB-5CD8-4DB3-B766-AFE7813525C1}"/>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1">
                <a:solidFill>
                  <a:schemeClr val="tx1">
                    <a:lumMod val="85000"/>
                    <a:lumOff val="15000"/>
                  </a:schemeClr>
                </a:solidFill>
                <a:latin typeface="+mj-lt"/>
                <a:ea typeface="+mj-ea"/>
                <a:cs typeface="+mj-cs"/>
              </a:rPr>
              <a:t>Sorghum Roots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94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9DA8F-5E10-4D74-83B7-F98E18EED1C0}"/>
              </a:ext>
            </a:extLst>
          </p:cNvPr>
          <p:cNvPicPr>
            <a:picLocks noChangeAspect="1"/>
          </p:cNvPicPr>
          <p:nvPr/>
        </p:nvPicPr>
        <p:blipFill>
          <a:blip r:embed="rId3"/>
          <a:stretch>
            <a:fillRect/>
          </a:stretch>
        </p:blipFill>
        <p:spPr>
          <a:xfrm>
            <a:off x="609600" y="3276600"/>
            <a:ext cx="8339014" cy="3433532"/>
          </a:xfrm>
          <a:prstGeom prst="rect">
            <a:avLst/>
          </a:prstGeom>
        </p:spPr>
      </p:pic>
      <p:graphicFrame>
        <p:nvGraphicFramePr>
          <p:cNvPr id="2" name="Object 1">
            <a:extLst>
              <a:ext uri="{FF2B5EF4-FFF2-40B4-BE49-F238E27FC236}">
                <a16:creationId xmlns:a16="http://schemas.microsoft.com/office/drawing/2014/main" id="{AC1B10F9-5F7F-46BA-8D09-26F71D2AB45A}"/>
              </a:ext>
            </a:extLst>
          </p:cNvPr>
          <p:cNvGraphicFramePr>
            <a:graphicFrameLocks noChangeAspect="1"/>
          </p:cNvGraphicFramePr>
          <p:nvPr>
            <p:extLst>
              <p:ext uri="{D42A27DB-BD31-4B8C-83A1-F6EECF244321}">
                <p14:modId xmlns:p14="http://schemas.microsoft.com/office/powerpoint/2010/main" val="3566158707"/>
              </p:ext>
            </p:extLst>
          </p:nvPr>
        </p:nvGraphicFramePr>
        <p:xfrm>
          <a:off x="609600" y="10886"/>
          <a:ext cx="8339015" cy="3557111"/>
        </p:xfrm>
        <a:graphic>
          <a:graphicData uri="http://schemas.openxmlformats.org/presentationml/2006/ole">
            <mc:AlternateContent xmlns:mc="http://schemas.openxmlformats.org/markup-compatibility/2006">
              <mc:Choice xmlns:v="urn:schemas-microsoft-com:vml" Requires="v">
                <p:oleObj spid="_x0000_s17468" name="SPW 14.0 Graph" r:id="rId4" imgW="9790132" imgH="4175693" progId="SigmaPlotGraphicObject.13">
                  <p:embed/>
                </p:oleObj>
              </mc:Choice>
              <mc:Fallback>
                <p:oleObj name="SPW 14.0 Graph" r:id="rId4" imgW="9790132" imgH="4175693" progId="SigmaPlotGraphicObject.13">
                  <p:embed/>
                  <p:pic>
                    <p:nvPicPr>
                      <p:cNvPr id="0" name=""/>
                      <p:cNvPicPr/>
                      <p:nvPr/>
                    </p:nvPicPr>
                    <p:blipFill>
                      <a:blip r:embed="rId5"/>
                      <a:stretch>
                        <a:fillRect/>
                      </a:stretch>
                    </p:blipFill>
                    <p:spPr>
                      <a:xfrm>
                        <a:off x="609600" y="10886"/>
                        <a:ext cx="8339015" cy="3557111"/>
                      </a:xfrm>
                      <a:prstGeom prst="rect">
                        <a:avLst/>
                      </a:prstGeom>
                    </p:spPr>
                  </p:pic>
                </p:oleObj>
              </mc:Fallback>
            </mc:AlternateContent>
          </a:graphicData>
        </a:graphic>
      </p:graphicFrame>
    </p:spTree>
    <p:extLst>
      <p:ext uri="{BB962C8B-B14F-4D97-AF65-F5344CB8AC3E}">
        <p14:creationId xmlns:p14="http://schemas.microsoft.com/office/powerpoint/2010/main" val="2869178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24B6484-9464-41E6-8449-A7CCE5F0544D}"/>
              </a:ext>
            </a:extLst>
          </p:cNvPr>
          <p:cNvGraphicFramePr>
            <a:graphicFrameLocks noChangeAspect="1"/>
          </p:cNvGraphicFramePr>
          <p:nvPr>
            <p:extLst>
              <p:ext uri="{D42A27DB-BD31-4B8C-83A1-F6EECF244321}">
                <p14:modId xmlns:p14="http://schemas.microsoft.com/office/powerpoint/2010/main" val="14315134"/>
              </p:ext>
            </p:extLst>
          </p:nvPr>
        </p:nvGraphicFramePr>
        <p:xfrm>
          <a:off x="228599" y="1447800"/>
          <a:ext cx="8652863" cy="3733800"/>
        </p:xfrm>
        <a:graphic>
          <a:graphicData uri="http://schemas.openxmlformats.org/presentationml/2006/ole">
            <mc:AlternateContent xmlns:mc="http://schemas.openxmlformats.org/markup-compatibility/2006">
              <mc:Choice xmlns:v="urn:schemas-microsoft-com:vml" Requires="v">
                <p:oleObj spid="_x0000_s19515" name="SPW 14.0 Graph" r:id="rId3" imgW="9677577" imgH="4175693" progId="SigmaPlotGraphicObject.13">
                  <p:embed/>
                </p:oleObj>
              </mc:Choice>
              <mc:Fallback>
                <p:oleObj name="SPW 14.0 Graph" r:id="rId3" imgW="9677577" imgH="4175693" progId="SigmaPlotGraphicObject.13">
                  <p:embed/>
                  <p:pic>
                    <p:nvPicPr>
                      <p:cNvPr id="0" name=""/>
                      <p:cNvPicPr/>
                      <p:nvPr/>
                    </p:nvPicPr>
                    <p:blipFill>
                      <a:blip r:embed="rId4"/>
                      <a:stretch>
                        <a:fillRect/>
                      </a:stretch>
                    </p:blipFill>
                    <p:spPr>
                      <a:xfrm>
                        <a:off x="228599" y="1447800"/>
                        <a:ext cx="8652863" cy="3733800"/>
                      </a:xfrm>
                      <a:prstGeom prst="rect">
                        <a:avLst/>
                      </a:prstGeom>
                    </p:spPr>
                  </p:pic>
                </p:oleObj>
              </mc:Fallback>
            </mc:AlternateContent>
          </a:graphicData>
        </a:graphic>
      </p:graphicFrame>
    </p:spTree>
    <p:extLst>
      <p:ext uri="{BB962C8B-B14F-4D97-AF65-F5344CB8AC3E}">
        <p14:creationId xmlns:p14="http://schemas.microsoft.com/office/powerpoint/2010/main" val="959264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What can we do?</a:t>
            </a:r>
          </a:p>
        </p:txBody>
      </p:sp>
      <p:sp>
        <p:nvSpPr>
          <p:cNvPr id="3" name="Content Placeholder 2"/>
          <p:cNvSpPr>
            <a:spLocks noGrp="1"/>
          </p:cNvSpPr>
          <p:nvPr>
            <p:ph idx="1"/>
          </p:nvPr>
        </p:nvSpPr>
        <p:spPr>
          <a:xfrm>
            <a:off x="152400" y="1066800"/>
            <a:ext cx="3962400" cy="4876800"/>
          </a:xfrm>
        </p:spPr>
        <p:txBody>
          <a:bodyPr>
            <a:normAutofit/>
          </a:bodyPr>
          <a:lstStyle/>
          <a:p>
            <a:r>
              <a:rPr lang="en-US" dirty="0"/>
              <a:t>Put the skin back on the soil using no-till and mixed species cover crops, which will decrease erosion and inputs</a:t>
            </a:r>
          </a:p>
          <a:p>
            <a:r>
              <a:rPr lang="en-US" dirty="0"/>
              <a:t>Be innovative and tenacious</a:t>
            </a:r>
          </a:p>
        </p:txBody>
      </p:sp>
      <p:graphicFrame>
        <p:nvGraphicFramePr>
          <p:cNvPr id="5" name="Diagram 4"/>
          <p:cNvGraphicFramePr/>
          <p:nvPr/>
        </p:nvGraphicFramePr>
        <p:xfrm>
          <a:off x="1371600" y="762000"/>
          <a:ext cx="8458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2989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Image result for solar system in milky way&quot;">
            <a:extLst>
              <a:ext uri="{FF2B5EF4-FFF2-40B4-BE49-F238E27FC236}">
                <a16:creationId xmlns:a16="http://schemas.microsoft.com/office/drawing/2014/main" id="{7D06BD9F-4F38-4C26-82C8-FD6EF3F67373}"/>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436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AB9E-6C8B-4C46-8494-0E2D85F8D077}"/>
              </a:ext>
            </a:extLst>
          </p:cNvPr>
          <p:cNvSpPr>
            <a:spLocks noGrp="1"/>
          </p:cNvSpPr>
          <p:nvPr>
            <p:ph type="title"/>
          </p:nvPr>
        </p:nvSpPr>
        <p:spPr>
          <a:xfrm>
            <a:off x="488480" y="640081"/>
            <a:ext cx="2532887" cy="3681976"/>
          </a:xfrm>
          <a:noFill/>
        </p:spPr>
        <p:txBody>
          <a:bodyPr vert="horz" lIns="91440" tIns="45720" rIns="91440" bIns="45720" rtlCol="0" anchor="b">
            <a:normAutofit/>
          </a:bodyPr>
          <a:lstStyle/>
          <a:p>
            <a:pPr algn="l">
              <a:lnSpc>
                <a:spcPct val="90000"/>
              </a:lnSpc>
            </a:pPr>
            <a:r>
              <a:rPr lang="en-US" sz="3800" dirty="0"/>
              <a:t>Innovation:</a:t>
            </a:r>
            <a:br>
              <a:rPr lang="en-US" sz="3800" dirty="0"/>
            </a:br>
            <a:r>
              <a:rPr lang="en-US" sz="3800" dirty="0"/>
              <a:t>Cover crop planting in 30 inch rows</a:t>
            </a:r>
          </a:p>
        </p:txBody>
      </p:sp>
      <p:pic>
        <p:nvPicPr>
          <p:cNvPr id="4" name="Picture 3">
            <a:extLst>
              <a:ext uri="{FF2B5EF4-FFF2-40B4-BE49-F238E27FC236}">
                <a16:creationId xmlns:a16="http://schemas.microsoft.com/office/drawing/2014/main" id="{C3B85E9D-07F4-4448-821A-C083F30B1D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90722" y="10"/>
            <a:ext cx="5653278" cy="6857990"/>
          </a:xfrm>
          <a:prstGeom prst="rect">
            <a:avLst/>
          </a:prstGeom>
        </p:spPr>
      </p:pic>
    </p:spTree>
    <p:extLst>
      <p:ext uri="{BB962C8B-B14F-4D97-AF65-F5344CB8AC3E}">
        <p14:creationId xmlns:p14="http://schemas.microsoft.com/office/powerpoint/2010/main" val="3109905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B0C0BC-AC3A-4B01-A95A-34E5DA1E9368}"/>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700" dirty="0">
                <a:solidFill>
                  <a:srgbClr val="FFFFFF"/>
                </a:solidFill>
              </a:rPr>
              <a:t>Innovation for soil respiration</a:t>
            </a:r>
          </a:p>
        </p:txBody>
      </p:sp>
      <p:cxnSp>
        <p:nvCxnSpPr>
          <p:cNvPr id="24" name="Straight Connector 2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D0B0A4B-A6FF-4930-9162-19BF12C098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675" y="2891160"/>
            <a:ext cx="4091938" cy="3068953"/>
          </a:xfrm>
          <a:prstGeom prst="rect">
            <a:avLst/>
          </a:prstGeom>
        </p:spPr>
      </p:pic>
      <p:cxnSp>
        <p:nvCxnSpPr>
          <p:cNvPr id="26" name="Straight Connector 2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A4F79C6-3B6F-41BC-99A9-6A262CD31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3804" y="2891160"/>
            <a:ext cx="4091938" cy="3068953"/>
          </a:xfrm>
          <a:prstGeom prst="rect">
            <a:avLst/>
          </a:prstGeom>
        </p:spPr>
      </p:pic>
    </p:spTree>
    <p:extLst>
      <p:ext uri="{BB962C8B-B14F-4D97-AF65-F5344CB8AC3E}">
        <p14:creationId xmlns:p14="http://schemas.microsoft.com/office/powerpoint/2010/main" val="788194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dirty="0"/>
              <a:t>Working with the Nature</a:t>
            </a:r>
          </a:p>
        </p:txBody>
      </p:sp>
      <p:cxnSp>
        <p:nvCxnSpPr>
          <p:cNvPr id="72"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Autofit/>
          </a:bodyPr>
          <a:lstStyle/>
          <a:p>
            <a:r>
              <a:rPr lang="en-US" sz="2400" dirty="0"/>
              <a:t>Why mimic nature?</a:t>
            </a:r>
          </a:p>
          <a:p>
            <a:r>
              <a:rPr lang="en-US" sz="2400" dirty="0"/>
              <a:t>It has been doing R&amp;D much, much longer than us</a:t>
            </a:r>
          </a:p>
          <a:p>
            <a:r>
              <a:rPr lang="en-US" sz="2400" dirty="0"/>
              <a:t>It fills niches</a:t>
            </a:r>
          </a:p>
          <a:p>
            <a:r>
              <a:rPr lang="en-US" sz="2400" dirty="0"/>
              <a:t>It creates balance</a:t>
            </a:r>
          </a:p>
          <a:p>
            <a:r>
              <a:rPr lang="en-US" sz="2400" dirty="0"/>
              <a:t>It recycles nutrients</a:t>
            </a:r>
          </a:p>
          <a:p>
            <a:r>
              <a:rPr lang="en-US" sz="2400" dirty="0"/>
              <a:t>It conserves water</a:t>
            </a:r>
          </a:p>
          <a:p>
            <a:r>
              <a:rPr lang="en-US" sz="2400" dirty="0"/>
              <a:t>It is tenacious</a:t>
            </a:r>
          </a:p>
        </p:txBody>
      </p:sp>
      <p:pic>
        <p:nvPicPr>
          <p:cNvPr id="4099"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317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7457" y="712269"/>
            <a:ext cx="2528249" cy="5502264"/>
          </a:xfrm>
        </p:spPr>
        <p:txBody>
          <a:bodyPr>
            <a:normAutofit/>
          </a:bodyPr>
          <a:lstStyle/>
          <a:p>
            <a:r>
              <a:rPr lang="en-US" sz="3100">
                <a:solidFill>
                  <a:srgbClr val="FFFFFF"/>
                </a:solidFill>
              </a:rPr>
              <a:t>No-till or Conventional-till?</a:t>
            </a:r>
          </a:p>
        </p:txBody>
      </p:sp>
      <p:cxnSp>
        <p:nvCxnSpPr>
          <p:cNvPr id="19" name="Straight Connector 1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BDB558E-C3CB-4E26-B830-A35EA582595D}"/>
              </a:ext>
            </a:extLst>
          </p:cNvPr>
          <p:cNvGraphicFramePr>
            <a:graphicFrameLocks noGrp="1"/>
          </p:cNvGraphicFramePr>
          <p:nvPr>
            <p:ph idx="1"/>
            <p:extLst>
              <p:ext uri="{D42A27DB-BD31-4B8C-83A1-F6EECF244321}">
                <p14:modId xmlns:p14="http://schemas.microsoft.com/office/powerpoint/2010/main" val="429911334"/>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3057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A5A754-72F0-446F-B72B-6A05678F95A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 y="857257"/>
            <a:ext cx="3477920" cy="5143493"/>
          </a:xfrm>
          <a:prstGeom prst="rect">
            <a:avLst/>
          </a:prstGeom>
        </p:spPr>
      </p:pic>
      <p:sp>
        <p:nvSpPr>
          <p:cNvPr id="7"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477935" y="857250"/>
            <a:ext cx="5666066"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610D894-B079-486D-B4C3-E7398C3CE654}"/>
              </a:ext>
            </a:extLst>
          </p:cNvPr>
          <p:cNvSpPr>
            <a:spLocks noGrp="1"/>
          </p:cNvSpPr>
          <p:nvPr>
            <p:ph type="title"/>
          </p:nvPr>
        </p:nvSpPr>
        <p:spPr>
          <a:xfrm>
            <a:off x="3957997" y="1337311"/>
            <a:ext cx="4705943" cy="2513702"/>
          </a:xfrm>
        </p:spPr>
        <p:txBody>
          <a:bodyPr vert="horz" lIns="68580" tIns="34290" rIns="68580" bIns="34290" rtlCol="0" anchor="b">
            <a:normAutofit/>
          </a:bodyPr>
          <a:lstStyle/>
          <a:p>
            <a:r>
              <a:rPr lang="en-US" sz="4500">
                <a:solidFill>
                  <a:schemeClr val="bg1"/>
                </a:solidFill>
              </a:rPr>
              <a:t>Nature finds a way</a:t>
            </a:r>
          </a:p>
        </p:txBody>
      </p:sp>
    </p:spTree>
    <p:extLst>
      <p:ext uri="{BB962C8B-B14F-4D97-AF65-F5344CB8AC3E}">
        <p14:creationId xmlns:p14="http://schemas.microsoft.com/office/powerpoint/2010/main" val="1191914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947314-0A95-49C4-885F-2455DAF11F92}"/>
              </a:ext>
            </a:extLst>
          </p:cNvPr>
          <p:cNvSpPr txBox="1"/>
          <p:nvPr/>
        </p:nvSpPr>
        <p:spPr>
          <a:xfrm>
            <a:off x="457200" y="4385066"/>
            <a:ext cx="8192729" cy="131764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a:solidFill>
                  <a:schemeClr val="tx1"/>
                </a:solidFill>
                <a:latin typeface="+mj-lt"/>
                <a:ea typeface="+mj-ea"/>
                <a:cs typeface="+mj-cs"/>
              </a:rPr>
              <a:t>The End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4571975" cy="4252522"/>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1999" y="-681"/>
            <a:ext cx="4572001" cy="4253215"/>
          </a:xfrm>
          <a:prstGeom prst="rect">
            <a:avLst/>
          </a:prstGeom>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6600" y="-12115800"/>
            <a:ext cx="3497580" cy="4663440"/>
          </a:xfrm>
          <a:prstGeom prst="rect">
            <a:avLst/>
          </a:prstGeom>
        </p:spPr>
      </p:pic>
    </p:spTree>
    <p:extLst>
      <p:ext uri="{BB962C8B-B14F-4D97-AF65-F5344CB8AC3E}">
        <p14:creationId xmlns:p14="http://schemas.microsoft.com/office/powerpoint/2010/main" val="2991837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1053711"/>
            <a:ext cx="4229246" cy="1424446"/>
          </a:xfrm>
        </p:spPr>
        <p:txBody>
          <a:bodyPr>
            <a:normAutofit/>
          </a:bodyPr>
          <a:lstStyle/>
          <a:p>
            <a:r>
              <a:rPr lang="en-US" dirty="0">
                <a:solidFill>
                  <a:srgbClr val="FFFFFF"/>
                </a:solidFill>
              </a:rPr>
              <a:t>Contact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61414" y="637011"/>
            <a:ext cx="2747048" cy="2472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61414" y="4544799"/>
            <a:ext cx="2747048" cy="8790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973321" y="2799889"/>
            <a:ext cx="4310390" cy="2987543"/>
          </a:xfrm>
        </p:spPr>
        <p:txBody>
          <a:bodyPr anchor="t">
            <a:normAutofit/>
          </a:bodyPr>
          <a:lstStyle/>
          <a:p>
            <a:pPr marL="0" indent="0">
              <a:lnSpc>
                <a:spcPct val="90000"/>
              </a:lnSpc>
              <a:buNone/>
            </a:pPr>
            <a:r>
              <a:rPr lang="en-US" sz="1900" dirty="0">
                <a:solidFill>
                  <a:srgbClr val="FFFFFF"/>
                </a:solidFill>
              </a:rPr>
              <a:t>Rick Haney</a:t>
            </a:r>
          </a:p>
          <a:p>
            <a:pPr marL="0" indent="0">
              <a:lnSpc>
                <a:spcPct val="90000"/>
              </a:lnSpc>
              <a:buNone/>
            </a:pPr>
            <a:r>
              <a:rPr lang="en-US" sz="1900" dirty="0">
                <a:solidFill>
                  <a:srgbClr val="FFFFFF"/>
                </a:solidFill>
              </a:rPr>
              <a:t>Soil Scientist</a:t>
            </a:r>
          </a:p>
          <a:p>
            <a:pPr marL="0" indent="0">
              <a:lnSpc>
                <a:spcPct val="90000"/>
              </a:lnSpc>
              <a:buNone/>
            </a:pPr>
            <a:r>
              <a:rPr lang="en-US" sz="1900" dirty="0">
                <a:solidFill>
                  <a:srgbClr val="FFFFFF"/>
                </a:solidFill>
              </a:rPr>
              <a:t>USDA – ARS</a:t>
            </a:r>
          </a:p>
          <a:p>
            <a:pPr marL="0" indent="0">
              <a:lnSpc>
                <a:spcPct val="90000"/>
              </a:lnSpc>
              <a:buNone/>
            </a:pPr>
            <a:r>
              <a:rPr lang="en-US" sz="1900" dirty="0">
                <a:solidFill>
                  <a:srgbClr val="FFFFFF"/>
                </a:solidFill>
              </a:rPr>
              <a:t>Grassland, Soil &amp; Water Research Laboratory</a:t>
            </a:r>
          </a:p>
          <a:p>
            <a:pPr marL="0" indent="0">
              <a:lnSpc>
                <a:spcPct val="90000"/>
              </a:lnSpc>
              <a:buNone/>
            </a:pPr>
            <a:r>
              <a:rPr lang="en-US" sz="1900" dirty="0">
                <a:solidFill>
                  <a:srgbClr val="FFFFFF"/>
                </a:solidFill>
              </a:rPr>
              <a:t>808 E. </a:t>
            </a:r>
            <a:r>
              <a:rPr lang="en-US" sz="1900" dirty="0" err="1">
                <a:solidFill>
                  <a:srgbClr val="FFFFFF"/>
                </a:solidFill>
              </a:rPr>
              <a:t>Blackland</a:t>
            </a:r>
            <a:r>
              <a:rPr lang="en-US" sz="1900" dirty="0">
                <a:solidFill>
                  <a:srgbClr val="FFFFFF"/>
                </a:solidFill>
              </a:rPr>
              <a:t> Road</a:t>
            </a:r>
          </a:p>
          <a:p>
            <a:pPr marL="0" indent="0">
              <a:lnSpc>
                <a:spcPct val="90000"/>
              </a:lnSpc>
              <a:buNone/>
            </a:pPr>
            <a:r>
              <a:rPr lang="en-US" sz="1900" dirty="0">
                <a:solidFill>
                  <a:srgbClr val="FFFFFF"/>
                </a:solidFill>
              </a:rPr>
              <a:t>Temple, TX  76502</a:t>
            </a:r>
          </a:p>
          <a:p>
            <a:pPr marL="0" indent="0">
              <a:lnSpc>
                <a:spcPct val="90000"/>
              </a:lnSpc>
              <a:buNone/>
            </a:pPr>
            <a:r>
              <a:rPr lang="en-US" sz="1900" dirty="0">
                <a:solidFill>
                  <a:srgbClr val="FFFFFF"/>
                </a:solidFill>
              </a:rPr>
              <a:t>(254) 770-6503</a:t>
            </a:r>
          </a:p>
          <a:p>
            <a:pPr marL="0" indent="0">
              <a:lnSpc>
                <a:spcPct val="90000"/>
              </a:lnSpc>
              <a:buNone/>
            </a:pPr>
            <a:r>
              <a:rPr lang="en-US" sz="1900" dirty="0">
                <a:solidFill>
                  <a:srgbClr val="FFFFFF"/>
                </a:solidFill>
              </a:rPr>
              <a:t>rick.haney@usda.gov</a:t>
            </a:r>
          </a:p>
          <a:p>
            <a:pPr>
              <a:lnSpc>
                <a:spcPct val="90000"/>
              </a:lnSpc>
            </a:pPr>
            <a:endParaRPr lang="en-US" sz="1900" dirty="0">
              <a:solidFill>
                <a:srgbClr val="FFFFFF"/>
              </a:solidFill>
            </a:endParaRPr>
          </a:p>
        </p:txBody>
      </p:sp>
    </p:spTree>
    <p:extLst>
      <p:ext uri="{BB962C8B-B14F-4D97-AF65-F5344CB8AC3E}">
        <p14:creationId xmlns:p14="http://schemas.microsoft.com/office/powerpoint/2010/main" val="1241993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197" name="Straight Connector 7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198" name="Rectangle 7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653" y="4756638"/>
            <a:ext cx="8354891" cy="930447"/>
          </a:xfrm>
        </p:spPr>
        <p:txBody>
          <a:bodyPr vert="horz" lIns="91440" tIns="45720" rIns="91440" bIns="45720" rtlCol="0" anchor="b">
            <a:normAutofit/>
          </a:bodyPr>
          <a:lstStyle/>
          <a:p>
            <a:pPr>
              <a:lnSpc>
                <a:spcPct val="90000"/>
              </a:lnSpc>
            </a:pPr>
            <a:r>
              <a:rPr lang="en-US" sz="1900" dirty="0">
                <a:solidFill>
                  <a:srgbClr val="FFFFFF"/>
                </a:solidFill>
              </a:rPr>
              <a:t>Left: Diatoms circa 1850. Right: Atomic Force Microscopy image of a nanographene molecule, the resolution is so high that for the first time, we can see the individual bonds between atoms, shown here as green lines.</a:t>
            </a:r>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833881" y="307731"/>
            <a:ext cx="4048240"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199" name="Straight Connector 7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75D8C5C-8C15-4BCA-A948-D8785753E1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380197"/>
            <a:ext cx="4238008" cy="3755152"/>
          </a:xfrm>
          <a:prstGeom prst="rect">
            <a:avLst/>
          </a:prstGeom>
        </p:spPr>
      </p:pic>
    </p:spTree>
    <p:extLst>
      <p:ext uri="{BB962C8B-B14F-4D97-AF65-F5344CB8AC3E}">
        <p14:creationId xmlns:p14="http://schemas.microsoft.com/office/powerpoint/2010/main" val="4148605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28622-2B72-40CF-9CF5-F0ABF74E743B}"/>
              </a:ext>
            </a:extLst>
          </p:cNvPr>
          <p:cNvSpPr>
            <a:spLocks noGrp="1"/>
          </p:cNvSpPr>
          <p:nvPr>
            <p:ph type="title"/>
          </p:nvPr>
        </p:nvSpPr>
        <p:spPr>
          <a:xfrm>
            <a:off x="3766365" y="3812954"/>
            <a:ext cx="4848966" cy="1516014"/>
          </a:xfrm>
        </p:spPr>
        <p:txBody>
          <a:bodyPr vert="horz" lIns="91440" tIns="45720" rIns="91440" bIns="45720" rtlCol="0" anchor="b">
            <a:normAutofit/>
          </a:bodyPr>
          <a:lstStyle/>
          <a:p>
            <a:pPr algn="l">
              <a:lnSpc>
                <a:spcPct val="90000"/>
              </a:lnSpc>
            </a:pPr>
            <a:r>
              <a:rPr lang="en-US" sz="4200" kern="1200">
                <a:solidFill>
                  <a:srgbClr val="FFFFFF"/>
                </a:solidFill>
                <a:latin typeface="+mj-lt"/>
                <a:ea typeface="+mj-ea"/>
                <a:cs typeface="+mj-cs"/>
              </a:rPr>
              <a:t>Paradigm shift</a:t>
            </a: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FD6D9EA5-002E-406D-A79B-2AE18AA09AC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2"/>
          <a:stretch/>
        </p:blipFill>
        <p:spPr>
          <a:xfrm>
            <a:off x="238226" y="321733"/>
            <a:ext cx="3120339" cy="6214534"/>
          </a:xfrm>
          <a:prstGeom prst="rect">
            <a:avLst/>
          </a:prstGeom>
        </p:spPr>
      </p:pic>
      <p:pic>
        <p:nvPicPr>
          <p:cNvPr id="6" name="Picture 5">
            <a:extLst>
              <a:ext uri="{FF2B5EF4-FFF2-40B4-BE49-F238E27FC236}">
                <a16:creationId xmlns:a16="http://schemas.microsoft.com/office/drawing/2014/main" id="{70A6D285-A0DA-44C7-A737-F127AD2316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90722" y="299363"/>
            <a:ext cx="5412813" cy="3008188"/>
          </a:xfrm>
          <a:prstGeom prst="rect">
            <a:avLst/>
          </a:prstGeom>
        </p:spPr>
      </p:pic>
    </p:spTree>
    <p:extLst>
      <p:ext uri="{BB962C8B-B14F-4D97-AF65-F5344CB8AC3E}">
        <p14:creationId xmlns:p14="http://schemas.microsoft.com/office/powerpoint/2010/main" val="266288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5400" y="1905000"/>
            <a:ext cx="6478788" cy="4564620"/>
          </a:xfrm>
          <a:prstGeom prst="rect">
            <a:avLst/>
          </a:prstGeom>
        </p:spPr>
      </p:pic>
      <p:sp>
        <p:nvSpPr>
          <p:cNvPr id="8" name="TextBox 7"/>
          <p:cNvSpPr txBox="1"/>
          <p:nvPr/>
        </p:nvSpPr>
        <p:spPr>
          <a:xfrm>
            <a:off x="1387388" y="1254120"/>
            <a:ext cx="5910208" cy="584775"/>
          </a:xfrm>
          <a:prstGeom prst="rect">
            <a:avLst/>
          </a:prstGeom>
          <a:noFill/>
        </p:spPr>
        <p:txBody>
          <a:bodyPr wrap="none" rtlCol="0">
            <a:spAutoFit/>
          </a:bodyPr>
          <a:lstStyle/>
          <a:p>
            <a:pPr algn="ctr"/>
            <a:r>
              <a:rPr lang="en-US" sz="3200" dirty="0"/>
              <a:t>My Conventional-till research field</a:t>
            </a:r>
          </a:p>
        </p:txBody>
      </p:sp>
      <p:sp>
        <p:nvSpPr>
          <p:cNvPr id="9" name="TextBox 8"/>
          <p:cNvSpPr txBox="1"/>
          <p:nvPr/>
        </p:nvSpPr>
        <p:spPr>
          <a:xfrm>
            <a:off x="2452712" y="423123"/>
            <a:ext cx="3779561" cy="830997"/>
          </a:xfrm>
          <a:prstGeom prst="rect">
            <a:avLst/>
          </a:prstGeom>
          <a:noFill/>
        </p:spPr>
        <p:txBody>
          <a:bodyPr wrap="none" rtlCol="0">
            <a:spAutoFit/>
          </a:bodyPr>
          <a:lstStyle/>
          <a:p>
            <a:r>
              <a:rPr lang="en-US" sz="4800" dirty="0"/>
              <a:t>Field Research</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200" y="5486400"/>
            <a:ext cx="750664" cy="805997"/>
          </a:xfrm>
          <a:prstGeom prst="rect">
            <a:avLst/>
          </a:prstGeom>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backgroundRemoval t="1246" b="89875" l="10000" r="90000">
                        <a14:foregroundMark x1="26625" y1="11371" x2="75250" y2="36604"/>
                        <a14:foregroundMark x1="23625" y1="34579" x2="21250" y2="41121"/>
                        <a14:foregroundMark x1="32750" y1="42056" x2="32750" y2="50312"/>
                        <a14:foregroundMark x1="74500" y1="57788" x2="87250" y2="53427"/>
                        <a14:backgroundMark x1="17250" y1="35670" x2="18750" y2="59346"/>
                        <a14:backgroundMark x1="22250" y1="60125" x2="50000" y2="60903"/>
                        <a14:backgroundMark x1="42875" y1="64642" x2="58375" y2="69159"/>
                        <a14:backgroundMark x1="43375" y1="43614" x2="46250" y2="55296"/>
                        <a14:backgroundMark x1="38875" y1="37227" x2="38250" y2="55452"/>
                        <a14:backgroundMark x1="35500" y1="79128" x2="41375" y2="80218"/>
                        <a14:backgroundMark x1="47750" y1="78037" x2="89500" y2="76168"/>
                        <a14:backgroundMark x1="73125" y1="53738" x2="66375" y2="71807"/>
                        <a14:backgroundMark x1="38500" y1="36604" x2="37500" y2="39720"/>
                        <a14:backgroundMark x1="35750" y1="38162" x2="38375" y2="39720"/>
                        <a14:backgroundMark x1="36125" y1="41745" x2="37750" y2="42056"/>
                        <a14:backgroundMark x1="46500" y1="44237" x2="50250" y2="54361"/>
                        <a14:backgroundMark x1="45625" y1="42523" x2="48750" y2="47196"/>
                        <a14:backgroundMark x1="49000" y1="48754" x2="50125" y2="55296"/>
                        <a14:backgroundMark x1="29375" y1="42679" x2="29750" y2="46417"/>
                        <a14:backgroundMark x1="75875" y1="61215" x2="93750" y2="60592"/>
                        <a14:backgroundMark x1="83500" y1="63707" x2="87500" y2="63084"/>
                      </a14:backgroundRemoval>
                    </a14:imgEffect>
                  </a14:imgLayer>
                </a14:imgProps>
              </a:ext>
              <a:ext uri="{28A0092B-C50C-407E-A947-70E740481C1C}">
                <a14:useLocalDpi xmlns:a14="http://schemas.microsoft.com/office/drawing/2010/main"/>
              </a:ext>
            </a:extLst>
          </a:blip>
          <a:stretch>
            <a:fillRect/>
          </a:stretch>
        </p:blipFill>
        <p:spPr>
          <a:xfrm>
            <a:off x="3352800" y="2831987"/>
            <a:ext cx="2670559" cy="2143124"/>
          </a:xfrm>
          <a:prstGeom prst="rect">
            <a:avLst/>
          </a:prstGeom>
        </p:spPr>
      </p:pic>
    </p:spTree>
    <p:extLst>
      <p:ext uri="{BB962C8B-B14F-4D97-AF65-F5344CB8AC3E}">
        <p14:creationId xmlns:p14="http://schemas.microsoft.com/office/powerpoint/2010/main" val="1944865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455E-3B83-4258-A805-1AA1F59AC55A}"/>
              </a:ext>
            </a:extLst>
          </p:cNvPr>
          <p:cNvSpPr>
            <a:spLocks noGrp="1"/>
          </p:cNvSpPr>
          <p:nvPr>
            <p:ph type="title"/>
          </p:nvPr>
        </p:nvSpPr>
        <p:spPr>
          <a:xfrm>
            <a:off x="457200" y="274638"/>
            <a:ext cx="8229600" cy="1143000"/>
          </a:xfrm>
        </p:spPr>
        <p:txBody>
          <a:bodyPr/>
          <a:lstStyle/>
          <a:p>
            <a:r>
              <a:rPr lang="en-US" dirty="0"/>
              <a:t>The Home Place</a:t>
            </a:r>
          </a:p>
        </p:txBody>
      </p:sp>
      <p:pic>
        <p:nvPicPr>
          <p:cNvPr id="27650" name="Picture 2" descr="Image result for earth from space">
            <a:extLst>
              <a:ext uri="{FF2B5EF4-FFF2-40B4-BE49-F238E27FC236}">
                <a16:creationId xmlns:a16="http://schemas.microsoft.com/office/drawing/2014/main" id="{91B165E2-4744-474E-B13B-C74DFA77745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676400" y="13716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75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4385066"/>
            <a:ext cx="8192729" cy="13176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kern="1200">
                <a:solidFill>
                  <a:schemeClr val="tx1"/>
                </a:solidFill>
                <a:latin typeface="+mj-lt"/>
                <a:ea typeface="+mj-ea"/>
                <a:cs typeface="+mj-cs"/>
              </a:rPr>
              <a:t>My No-till research field</a:t>
            </a:r>
          </a:p>
        </p:txBody>
      </p:sp>
      <p:pic>
        <p:nvPicPr>
          <p:cNvPr id="15362" name="Picture 2" descr="http://images.forwallpaper.com/files/images/8/8d71/8d7182c2/558052/field-of-flower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4571999" y="-681"/>
            <a:ext cx="4572001" cy="4253215"/>
          </a:xfrm>
          <a:prstGeom prst="rect">
            <a:avLst/>
          </a:prstGeom>
        </p:spPr>
      </p:pic>
      <p:cxnSp>
        <p:nvCxnSpPr>
          <p:cNvPr id="15364" name="Straight Connector 13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06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941575831"/>
              </p:ext>
            </p:extLst>
          </p:nvPr>
        </p:nvGraphicFramePr>
        <p:xfrm>
          <a:off x="609600" y="149889"/>
          <a:ext cx="8001000" cy="6622609"/>
        </p:xfrm>
        <a:graphic>
          <a:graphicData uri="http://schemas.openxmlformats.org/presentationml/2006/ole">
            <mc:AlternateContent xmlns:mc="http://schemas.openxmlformats.org/markup-compatibility/2006">
              <mc:Choice xmlns:v="urn:schemas-microsoft-com:vml" Requires="v">
                <p:oleObj spid="_x0000_s9390" name="SPW 13.0 Graph" r:id="rId3" imgW="5611443" imgH="4645017" progId="SigmaPlotGraphicObject.12">
                  <p:embed/>
                </p:oleObj>
              </mc:Choice>
              <mc:Fallback>
                <p:oleObj name="SPW 13.0 Graph" r:id="rId3" imgW="5611443" imgH="4645017" progId="SigmaPlotGraphicObject.12">
                  <p:embed/>
                  <p:pic>
                    <p:nvPicPr>
                      <p:cNvPr id="0" name=""/>
                      <p:cNvPicPr/>
                      <p:nvPr/>
                    </p:nvPicPr>
                    <p:blipFill>
                      <a:blip r:embed="rId4"/>
                      <a:stretch>
                        <a:fillRect/>
                      </a:stretch>
                    </p:blipFill>
                    <p:spPr>
                      <a:xfrm>
                        <a:off x="609600" y="149889"/>
                        <a:ext cx="8001000" cy="6622609"/>
                      </a:xfrm>
                      <a:prstGeom prst="rect">
                        <a:avLst/>
                      </a:prstGeom>
                    </p:spPr>
                  </p:pic>
                </p:oleObj>
              </mc:Fallback>
            </mc:AlternateContent>
          </a:graphicData>
        </a:graphic>
      </p:graphicFrame>
    </p:spTree>
    <p:extLst>
      <p:ext uri="{BB962C8B-B14F-4D97-AF65-F5344CB8AC3E}">
        <p14:creationId xmlns:p14="http://schemas.microsoft.com/office/powerpoint/2010/main" val="84389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77510800"/>
              </p:ext>
            </p:extLst>
          </p:nvPr>
        </p:nvGraphicFramePr>
        <p:xfrm>
          <a:off x="914400" y="301371"/>
          <a:ext cx="7162800" cy="6127824"/>
        </p:xfrm>
        <a:graphic>
          <a:graphicData uri="http://schemas.openxmlformats.org/presentationml/2006/ole">
            <mc:AlternateContent xmlns:mc="http://schemas.openxmlformats.org/markup-compatibility/2006">
              <mc:Choice xmlns:v="urn:schemas-microsoft-com:vml" Requires="v">
                <p:oleObj spid="_x0000_s10411" name="SPW 13.0 Graph" r:id="rId3" imgW="5405681" imgH="4623782" progId="SigmaPlotGraphicObject.12">
                  <p:embed/>
                </p:oleObj>
              </mc:Choice>
              <mc:Fallback>
                <p:oleObj name="SPW 13.0 Graph" r:id="rId3" imgW="5405681" imgH="4623782" progId="SigmaPlotGraphicObject.12">
                  <p:embed/>
                  <p:pic>
                    <p:nvPicPr>
                      <p:cNvPr id="0" name=""/>
                      <p:cNvPicPr/>
                      <p:nvPr/>
                    </p:nvPicPr>
                    <p:blipFill>
                      <a:blip r:embed="rId4"/>
                      <a:stretch>
                        <a:fillRect/>
                      </a:stretch>
                    </p:blipFill>
                    <p:spPr>
                      <a:xfrm>
                        <a:off x="914400" y="301371"/>
                        <a:ext cx="7162800" cy="6127824"/>
                      </a:xfrm>
                      <a:prstGeom prst="rect">
                        <a:avLst/>
                      </a:prstGeom>
                    </p:spPr>
                  </p:pic>
                </p:oleObj>
              </mc:Fallback>
            </mc:AlternateContent>
          </a:graphicData>
        </a:graphic>
      </p:graphicFrame>
    </p:spTree>
    <p:extLst>
      <p:ext uri="{BB962C8B-B14F-4D97-AF65-F5344CB8AC3E}">
        <p14:creationId xmlns:p14="http://schemas.microsoft.com/office/powerpoint/2010/main" val="3832717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97122BE-2CB2-4238-93BC-3A854C20E845}"/>
              </a:ext>
            </a:extLst>
          </p:cNvPr>
          <p:cNvGraphicFramePr/>
          <p:nvPr>
            <p:extLst>
              <p:ext uri="{D42A27DB-BD31-4B8C-83A1-F6EECF244321}">
                <p14:modId xmlns:p14="http://schemas.microsoft.com/office/powerpoint/2010/main" val="1714054207"/>
              </p:ext>
            </p:extLst>
          </p:nvPr>
        </p:nvGraphicFramePr>
        <p:xfrm>
          <a:off x="1485900" y="971550"/>
          <a:ext cx="62865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792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996C0F0-AF3A-4593-A197-D0F48B905875}"/>
              </a:ext>
            </a:extLst>
          </p:cNvPr>
          <p:cNvGraphicFramePr/>
          <p:nvPr/>
        </p:nvGraphicFramePr>
        <p:xfrm>
          <a:off x="1257300" y="971550"/>
          <a:ext cx="6629400" cy="485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7645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Research History - 1994</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499533"/>
            <a:ext cx="8382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022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History 1995</a:t>
            </a:r>
          </a:p>
        </p:txBody>
      </p:sp>
      <p:sp>
        <p:nvSpPr>
          <p:cNvPr id="3" name="Content Placeholder 2"/>
          <p:cNvSpPr>
            <a:spLocks noGrp="1"/>
          </p:cNvSpPr>
          <p:nvPr>
            <p:ph idx="1"/>
          </p:nvPr>
        </p:nvSpPr>
        <p:spPr>
          <a:xfrm>
            <a:off x="0" y="1371600"/>
            <a:ext cx="3581400" cy="5410200"/>
          </a:xfrm>
        </p:spPr>
        <p:txBody>
          <a:bodyPr>
            <a:normAutofit fontScale="70000" lnSpcReduction="20000"/>
          </a:bodyPr>
          <a:lstStyle/>
          <a:p>
            <a:r>
              <a:rPr lang="en-US" dirty="0"/>
              <a:t>1995: Haney’s first attempt at publishing using a technique involving drying and rewetting soil and recording the flush of CO</a:t>
            </a:r>
            <a:r>
              <a:rPr lang="en-US" baseline="-25000" dirty="0"/>
              <a:t>2</a:t>
            </a:r>
            <a:r>
              <a:rPr lang="en-US" dirty="0"/>
              <a:t> in 1 day to estimate N mineralization is rejected (finally published in 2000).</a:t>
            </a:r>
          </a:p>
          <a:p>
            <a:endParaRPr lang="en-US" dirty="0"/>
          </a:p>
          <a:p>
            <a:r>
              <a:rPr lang="en-US" dirty="0"/>
              <a:t>It’s deemed “too simplistic” by reviewers in spite of the data presented.</a:t>
            </a:r>
          </a:p>
          <a:p>
            <a:endParaRPr lang="en-US" dirty="0"/>
          </a:p>
          <a:p>
            <a:r>
              <a:rPr lang="en-US" dirty="0"/>
              <a:t>Haney becomes emotionally disturbed.</a:t>
            </a:r>
          </a:p>
        </p:txBody>
      </p:sp>
      <p:pic>
        <p:nvPicPr>
          <p:cNvPr id="14338" name="Picture 2"/>
          <p:cNvPicPr>
            <a:picLocks noChangeAspect="1" noChangeArrowheads="1"/>
          </p:cNvPicPr>
          <p:nvPr/>
        </p:nvPicPr>
        <p:blipFill>
          <a:blip r:embed="rId2" cstate="email">
            <a:biLevel thresh="50000"/>
            <a:extLst>
              <a:ext uri="{28A0092B-C50C-407E-A947-70E740481C1C}">
                <a14:useLocalDpi xmlns:a14="http://schemas.microsoft.com/office/drawing/2010/main"/>
              </a:ext>
            </a:extLst>
          </a:blip>
          <a:srcRect/>
          <a:stretch>
            <a:fillRect/>
          </a:stretch>
        </p:blipFill>
        <p:spPr bwMode="auto">
          <a:xfrm>
            <a:off x="3429000" y="1524000"/>
            <a:ext cx="60356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0532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1996: CO</a:t>
            </a:r>
            <a:r>
              <a:rPr lang="en-US" baseline="-25000" dirty="0"/>
              <a:t>2</a:t>
            </a:r>
            <a:r>
              <a:rPr lang="en-US" dirty="0"/>
              <a:t> vs. 30 day CO</a:t>
            </a:r>
            <a:r>
              <a:rPr lang="en-US" baseline="-25000" dirty="0"/>
              <a:t>2</a:t>
            </a:r>
          </a:p>
        </p:txBody>
      </p:sp>
      <p:pic>
        <p:nvPicPr>
          <p:cNvPr id="14338" name="Picture 2"/>
          <p:cNvPicPr>
            <a:picLocks noGrp="1" noChangeAspect="1" noChangeArrowheads="1"/>
          </p:cNvPicPr>
          <p:nvPr>
            <p:ph idx="1"/>
          </p:nvPr>
        </p:nvPicPr>
        <p:blipFill>
          <a:blip r:embed="rId2" cstate="email">
            <a:biLevel thresh="50000"/>
            <a:extLst>
              <a:ext uri="{28A0092B-C50C-407E-A947-70E740481C1C}">
                <a14:useLocalDpi xmlns:a14="http://schemas.microsoft.com/office/drawing/2010/main"/>
              </a:ext>
            </a:extLst>
          </a:blip>
          <a:srcRect/>
          <a:stretch>
            <a:fillRect/>
          </a:stretch>
        </p:blipFill>
        <p:spPr bwMode="auto">
          <a:xfrm>
            <a:off x="1600200"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743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88900" y="0"/>
          <a:ext cx="9055100" cy="6997700"/>
        </p:xfrm>
        <a:graphic>
          <a:graphicData uri="http://schemas.openxmlformats.org/presentationml/2006/ole">
            <mc:AlternateContent xmlns:mc="http://schemas.openxmlformats.org/markup-compatibility/2006">
              <mc:Choice xmlns:v="urn:schemas-microsoft-com:vml" Requires="v">
                <p:oleObj spid="_x0000_s1231" name="SPW 7.1 Graph" r:id="rId3" imgW="10051979" imgH="7766070" progId="SigmaPlotGraphicObject.6">
                  <p:embed/>
                </p:oleObj>
              </mc:Choice>
              <mc:Fallback>
                <p:oleObj name="SPW 7.1 Graph" r:id="rId3" imgW="10051979" imgH="7766070" progId="SigmaPlotGraphicObject.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0"/>
                        <a:ext cx="9055100" cy="699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46310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Autofit/>
          </a:bodyPr>
          <a:lstStyle/>
          <a:p>
            <a:r>
              <a:rPr lang="en-US" sz="3600" dirty="0"/>
              <a:t>Soil Organic C vs. Water Extractable Organic C</a:t>
            </a: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02231" y="2971800"/>
            <a:ext cx="4169769" cy="305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9733" y="2971800"/>
            <a:ext cx="4114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1219200"/>
            <a:ext cx="8915400" cy="1477328"/>
          </a:xfrm>
          <a:prstGeom prst="rect">
            <a:avLst/>
          </a:prstGeom>
        </p:spPr>
        <p:txBody>
          <a:bodyPr wrap="square">
            <a:spAutoFit/>
          </a:bodyPr>
          <a:lstStyle/>
          <a:p>
            <a:pPr lvl="1"/>
            <a:r>
              <a:rPr lang="en-US" dirty="0">
                <a:solidFill>
                  <a:prstClr val="white"/>
                </a:solidFill>
              </a:rPr>
              <a:t>A soil with 2 % soil organic matter (SOM) would have 12,000 ppm C. When we analyze the water extract from the same soil, that number could be from 100-300 ppm C. The organic C in the soil water extract reflects the carbon in your soil that is highly related to the microbial activity. % SOM is about the quantity of organic C, water extractable organic C is about quality. </a:t>
            </a:r>
          </a:p>
        </p:txBody>
      </p:sp>
    </p:spTree>
    <p:extLst>
      <p:ext uri="{BB962C8B-B14F-4D97-AF65-F5344CB8AC3E}">
        <p14:creationId xmlns:p14="http://schemas.microsoft.com/office/powerpoint/2010/main" val="145637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38788" y="10"/>
            <a:ext cx="4498224"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6856287"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Freeform: Shape 73">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4826087"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3548" y="2166721"/>
            <a:ext cx="2914649" cy="915035"/>
          </a:xfrm>
        </p:spPr>
        <p:txBody>
          <a:bodyPr>
            <a:normAutofit/>
          </a:bodyPr>
          <a:lstStyle/>
          <a:p>
            <a:r>
              <a:rPr lang="en-US" sz="3100"/>
              <a:t>Natures Way</a:t>
            </a:r>
          </a:p>
        </p:txBody>
      </p:sp>
      <p:sp>
        <p:nvSpPr>
          <p:cNvPr id="3" name="Content Placeholder 2"/>
          <p:cNvSpPr>
            <a:spLocks noGrp="1"/>
          </p:cNvSpPr>
          <p:nvPr>
            <p:ph idx="1"/>
          </p:nvPr>
        </p:nvSpPr>
        <p:spPr>
          <a:xfrm>
            <a:off x="463548" y="3081756"/>
            <a:ext cx="3465408" cy="1775994"/>
          </a:xfrm>
        </p:spPr>
        <p:txBody>
          <a:bodyPr>
            <a:normAutofit/>
          </a:bodyPr>
          <a:lstStyle/>
          <a:p>
            <a:r>
              <a:rPr lang="en-US" sz="1600"/>
              <a:t>Grows a skin for living systems</a:t>
            </a:r>
          </a:p>
          <a:p>
            <a:r>
              <a:rPr lang="en-US" sz="1600"/>
              <a:t>Cycles nutrients</a:t>
            </a:r>
          </a:p>
          <a:p>
            <a:r>
              <a:rPr lang="en-US" sz="1600"/>
              <a:t>Diverse, no monoculture</a:t>
            </a:r>
          </a:p>
          <a:p>
            <a:r>
              <a:rPr lang="en-US" sz="1600"/>
              <a:t>Seeks balance</a:t>
            </a:r>
          </a:p>
          <a:p>
            <a:r>
              <a:rPr lang="en-US" sz="1600"/>
              <a:t>Sustainable</a:t>
            </a:r>
          </a:p>
        </p:txBody>
      </p:sp>
    </p:spTree>
    <p:extLst>
      <p:ext uri="{BB962C8B-B14F-4D97-AF65-F5344CB8AC3E}">
        <p14:creationId xmlns:p14="http://schemas.microsoft.com/office/powerpoint/2010/main" val="16207892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066800"/>
          </a:xfrm>
        </p:spPr>
        <p:txBody>
          <a:bodyPr/>
          <a:lstStyle/>
          <a:p>
            <a:r>
              <a:rPr lang="en-US"/>
              <a:t>Soil Respiration and Nitrogen</a:t>
            </a:r>
            <a:endParaRPr lang="en-US" dirty="0"/>
          </a:p>
        </p:txBody>
      </p:sp>
      <p:sp>
        <p:nvSpPr>
          <p:cNvPr id="3" name="Subtitle 2"/>
          <p:cNvSpPr>
            <a:spLocks noGrp="1"/>
          </p:cNvSpPr>
          <p:nvPr>
            <p:ph type="subTitle" idx="1"/>
          </p:nvPr>
        </p:nvSpPr>
        <p:spPr>
          <a:xfrm>
            <a:off x="609600" y="1295400"/>
            <a:ext cx="8001000" cy="5257800"/>
          </a:xfrm>
        </p:spPr>
        <p:txBody>
          <a:bodyPr>
            <a:normAutofit fontScale="47500" lnSpcReduction="20000"/>
          </a:bodyPr>
          <a:lstStyle/>
          <a:p>
            <a:r>
              <a:rPr lang="en-US" dirty="0"/>
              <a:t>1 day CO2-C of 50 ppm WEON of 40 ppm WEOC 400 ppm</a:t>
            </a:r>
          </a:p>
          <a:p>
            <a:r>
              <a:rPr lang="en-US" dirty="0"/>
              <a:t>Calculation 50/400=0.125 </a:t>
            </a:r>
          </a:p>
          <a:p>
            <a:r>
              <a:rPr lang="en-US" dirty="0"/>
              <a:t>0.125*40=5  5*4 (rainfall events)=20 ppm</a:t>
            </a:r>
          </a:p>
          <a:p>
            <a:r>
              <a:rPr lang="en-US" dirty="0"/>
              <a:t>20*2 (0-6 inch sample)=</a:t>
            </a:r>
            <a:r>
              <a:rPr lang="en-US" sz="3400" b="1" dirty="0">
                <a:solidFill>
                  <a:srgbClr val="FFFF00"/>
                </a:solidFill>
              </a:rPr>
              <a:t>40</a:t>
            </a:r>
            <a:r>
              <a:rPr lang="en-US" dirty="0"/>
              <a:t> </a:t>
            </a:r>
            <a:r>
              <a:rPr lang="en-US" dirty="0" err="1"/>
              <a:t>lbs</a:t>
            </a:r>
            <a:r>
              <a:rPr lang="en-US" dirty="0"/>
              <a:t> N</a:t>
            </a:r>
          </a:p>
          <a:p>
            <a:endParaRPr lang="en-US" dirty="0"/>
          </a:p>
          <a:p>
            <a:r>
              <a:rPr lang="en-US" dirty="0"/>
              <a:t>1 day CO2-C of 80 ppm</a:t>
            </a:r>
          </a:p>
          <a:p>
            <a:r>
              <a:rPr lang="en-US" dirty="0"/>
              <a:t>Calculation 60/400=0.2</a:t>
            </a:r>
          </a:p>
          <a:p>
            <a:r>
              <a:rPr lang="en-US" dirty="0"/>
              <a:t>0.2*40=8 ppm</a:t>
            </a:r>
          </a:p>
          <a:p>
            <a:r>
              <a:rPr lang="en-US" dirty="0"/>
              <a:t>8*4(rainfall event)=32 ppm   32*2=</a:t>
            </a:r>
            <a:r>
              <a:rPr lang="en-US" sz="3400" b="1" dirty="0">
                <a:solidFill>
                  <a:srgbClr val="FFFF00"/>
                </a:solidFill>
              </a:rPr>
              <a:t>64l </a:t>
            </a:r>
            <a:r>
              <a:rPr lang="en-US" dirty="0"/>
              <a:t>bs  N</a:t>
            </a:r>
          </a:p>
          <a:p>
            <a:endParaRPr lang="en-US" dirty="0"/>
          </a:p>
          <a:p>
            <a:r>
              <a:rPr lang="en-US" dirty="0"/>
              <a:t>1 day CO2-C of 300 ppm</a:t>
            </a:r>
          </a:p>
          <a:p>
            <a:r>
              <a:rPr lang="en-US" dirty="0"/>
              <a:t>Calculation 300/400=0.75</a:t>
            </a:r>
          </a:p>
          <a:p>
            <a:r>
              <a:rPr lang="en-US" dirty="0"/>
              <a:t>0.75*40=30 ppm</a:t>
            </a:r>
          </a:p>
          <a:p>
            <a:r>
              <a:rPr lang="en-US" dirty="0"/>
              <a:t>30*4 (rainfall event)= 120 ppm  120*2=</a:t>
            </a:r>
            <a:r>
              <a:rPr lang="en-US" sz="3400" b="1" dirty="0">
                <a:solidFill>
                  <a:srgbClr val="FFFF00"/>
                </a:solidFill>
              </a:rPr>
              <a:t>240</a:t>
            </a:r>
            <a:r>
              <a:rPr lang="en-US" dirty="0"/>
              <a:t> </a:t>
            </a:r>
            <a:r>
              <a:rPr lang="en-US" dirty="0" err="1"/>
              <a:t>lbs</a:t>
            </a:r>
            <a:r>
              <a:rPr lang="en-US" dirty="0"/>
              <a:t> N</a:t>
            </a:r>
          </a:p>
          <a:p>
            <a:endParaRPr lang="en-US" dirty="0"/>
          </a:p>
          <a:p>
            <a:r>
              <a:rPr lang="en-US" sz="4200" dirty="0"/>
              <a:t>BUT, we only measured 40 ppm WEON or 80 </a:t>
            </a:r>
            <a:r>
              <a:rPr lang="en-US" sz="4200" dirty="0" err="1"/>
              <a:t>lbs</a:t>
            </a:r>
            <a:r>
              <a:rPr lang="en-US" sz="4200" dirty="0"/>
              <a:t> of N</a:t>
            </a:r>
          </a:p>
          <a:p>
            <a:r>
              <a:rPr lang="en-US" sz="4200" dirty="0"/>
              <a:t>Therefore we will never credit more N from the WEON pool than we measure</a:t>
            </a:r>
          </a:p>
          <a:p>
            <a:r>
              <a:rPr lang="en-US" sz="4200" dirty="0"/>
              <a:t>AND whether the credit is 80 </a:t>
            </a:r>
            <a:r>
              <a:rPr lang="en-US" sz="4200" dirty="0" err="1"/>
              <a:t>lbs</a:t>
            </a:r>
            <a:r>
              <a:rPr lang="en-US" sz="4200" dirty="0"/>
              <a:t>, or 40 </a:t>
            </a:r>
            <a:r>
              <a:rPr lang="en-US" sz="4200" dirty="0" err="1"/>
              <a:t>lbs</a:t>
            </a:r>
            <a:r>
              <a:rPr lang="en-US" sz="4200" dirty="0"/>
              <a:t>, this is nitrogen we would have missed if we just measured nitrate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828800"/>
            <a:ext cx="2209800" cy="2209800"/>
          </a:xfrm>
          <a:prstGeom prst="rect">
            <a:avLst/>
          </a:prstGeom>
        </p:spPr>
      </p:pic>
    </p:spTree>
    <p:extLst>
      <p:ext uri="{BB962C8B-B14F-4D97-AF65-F5344CB8AC3E}">
        <p14:creationId xmlns:p14="http://schemas.microsoft.com/office/powerpoint/2010/main" val="3566565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Autofit/>
          </a:bodyPr>
          <a:lstStyle/>
          <a:p>
            <a:r>
              <a:rPr lang="en-US" sz="3600" dirty="0"/>
              <a:t>Soil Nitrogen</a:t>
            </a:r>
          </a:p>
        </p:txBody>
      </p:sp>
      <p:sp>
        <p:nvSpPr>
          <p:cNvPr id="4" name="Content Placeholder 3"/>
          <p:cNvSpPr>
            <a:spLocks noGrp="1"/>
          </p:cNvSpPr>
          <p:nvPr>
            <p:ph idx="1"/>
          </p:nvPr>
        </p:nvSpPr>
        <p:spPr>
          <a:xfrm>
            <a:off x="228600" y="1143000"/>
            <a:ext cx="3657600" cy="4525963"/>
          </a:xfrm>
        </p:spPr>
        <p:txBody>
          <a:bodyPr>
            <a:noAutofit/>
          </a:bodyPr>
          <a:lstStyle/>
          <a:p>
            <a:pPr marL="0" indent="0">
              <a:buNone/>
            </a:pPr>
            <a:r>
              <a:rPr lang="en-US" sz="2400" b="1" dirty="0"/>
              <a:t>Soil-water Total N</a:t>
            </a:r>
          </a:p>
          <a:p>
            <a:pPr marL="0" indent="0">
              <a:buNone/>
            </a:pPr>
            <a:r>
              <a:rPr lang="en-US" sz="2400" b="1" dirty="0"/>
              <a:t> (Pool 1)</a:t>
            </a:r>
          </a:p>
          <a:p>
            <a:pPr marL="0" indent="0">
              <a:buNone/>
            </a:pPr>
            <a:endParaRPr lang="en-US" sz="2400" b="1" dirty="0"/>
          </a:p>
          <a:p>
            <a:pPr marL="0" indent="0">
              <a:buNone/>
            </a:pPr>
            <a:r>
              <a:rPr lang="en-US" sz="2400" b="1" dirty="0"/>
              <a:t>Soil-water inorganic N (Pool 2)</a:t>
            </a:r>
          </a:p>
          <a:p>
            <a:pPr marL="0" indent="0">
              <a:buNone/>
            </a:pPr>
            <a:endParaRPr lang="en-US" sz="2400" b="1" dirty="0"/>
          </a:p>
          <a:p>
            <a:pPr marL="0" indent="0">
              <a:buNone/>
            </a:pPr>
            <a:r>
              <a:rPr lang="en-US" sz="2400" b="1" dirty="0"/>
              <a:t>Soil-water organic N</a:t>
            </a:r>
          </a:p>
          <a:p>
            <a:pPr marL="0" indent="0">
              <a:buNone/>
            </a:pPr>
            <a:r>
              <a:rPr lang="en-US" sz="2400" b="1" dirty="0"/>
              <a:t>(Pool 3)</a:t>
            </a:r>
          </a:p>
          <a:p>
            <a:pPr marL="0" indent="0">
              <a:buNone/>
            </a:pPr>
            <a:endParaRPr lang="en-US" sz="2400" b="1" dirty="0"/>
          </a:p>
          <a:p>
            <a:pPr marL="0" indent="0">
              <a:buNone/>
            </a:pPr>
            <a:r>
              <a:rPr lang="en-US" sz="2400" b="1" dirty="0"/>
              <a:t>% of total N in each pool</a:t>
            </a:r>
          </a:p>
          <a:p>
            <a:pPr marL="0" indent="0">
              <a:buNone/>
            </a:pPr>
            <a:r>
              <a:rPr lang="en-US" sz="2400" b="1" dirty="0"/>
              <a:t>(organic and inorganic)</a:t>
            </a:r>
          </a:p>
          <a:p>
            <a:pPr marL="0" indent="0">
              <a:buNone/>
            </a:pPr>
            <a:endParaRPr lang="en-US" sz="2400" dirty="0"/>
          </a:p>
        </p:txBody>
      </p:sp>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2400" y="1143000"/>
            <a:ext cx="4819650"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95800" y="4684466"/>
            <a:ext cx="914400" cy="276999"/>
          </a:xfrm>
          <a:prstGeom prst="rect">
            <a:avLst/>
          </a:prstGeom>
          <a:noFill/>
        </p:spPr>
        <p:txBody>
          <a:bodyPr wrap="square" rtlCol="0">
            <a:spAutoFit/>
          </a:bodyPr>
          <a:lstStyle/>
          <a:p>
            <a:r>
              <a:rPr lang="en-US" sz="1200" dirty="0">
                <a:solidFill>
                  <a:schemeClr val="bg1"/>
                </a:solidFill>
              </a:rPr>
              <a:t>Organic N</a:t>
            </a:r>
          </a:p>
        </p:txBody>
      </p:sp>
    </p:spTree>
    <p:extLst>
      <p:ext uri="{BB962C8B-B14F-4D97-AF65-F5344CB8AC3E}">
        <p14:creationId xmlns:p14="http://schemas.microsoft.com/office/powerpoint/2010/main" val="39475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38788" y="10"/>
            <a:ext cx="4498224"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6856287"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Freeform: Shape 71">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4826087"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3548" y="2166721"/>
            <a:ext cx="2914649" cy="915035"/>
          </a:xfrm>
        </p:spPr>
        <p:txBody>
          <a:bodyPr>
            <a:normAutofit/>
          </a:bodyPr>
          <a:lstStyle/>
          <a:p>
            <a:r>
              <a:rPr lang="en-US" sz="3100"/>
              <a:t>How we do it</a:t>
            </a:r>
          </a:p>
        </p:txBody>
      </p:sp>
      <p:sp>
        <p:nvSpPr>
          <p:cNvPr id="3" name="Content Placeholder 2"/>
          <p:cNvSpPr>
            <a:spLocks noGrp="1"/>
          </p:cNvSpPr>
          <p:nvPr>
            <p:ph idx="1"/>
          </p:nvPr>
        </p:nvSpPr>
        <p:spPr>
          <a:xfrm>
            <a:off x="463548" y="3081756"/>
            <a:ext cx="3465408" cy="1775994"/>
          </a:xfrm>
        </p:spPr>
        <p:txBody>
          <a:bodyPr>
            <a:normAutofit/>
          </a:bodyPr>
          <a:lstStyle/>
          <a:p>
            <a:r>
              <a:rPr lang="en-US" sz="1600" dirty="0"/>
              <a:t>Strip off the soil’s skin</a:t>
            </a:r>
          </a:p>
          <a:p>
            <a:r>
              <a:rPr lang="en-US" sz="1600" dirty="0"/>
              <a:t>Destroy organic matter</a:t>
            </a:r>
          </a:p>
          <a:p>
            <a:r>
              <a:rPr lang="en-US" sz="1600" dirty="0"/>
              <a:t>Increase erosion</a:t>
            </a:r>
          </a:p>
          <a:p>
            <a:pPr marL="457200" indent="-457200"/>
            <a:r>
              <a:rPr lang="en-US" sz="1600" dirty="0"/>
              <a:t>Increase inputs</a:t>
            </a:r>
          </a:p>
          <a:p>
            <a:pPr marL="457200" indent="-457200"/>
            <a:r>
              <a:rPr lang="en-US" sz="1600" dirty="0"/>
              <a:t>Waste water</a:t>
            </a:r>
          </a:p>
          <a:p>
            <a:endParaRPr lang="en-US" sz="1600" dirty="0"/>
          </a:p>
        </p:txBody>
      </p:sp>
    </p:spTree>
    <p:extLst>
      <p:ext uri="{BB962C8B-B14F-4D97-AF65-F5344CB8AC3E}">
        <p14:creationId xmlns:p14="http://schemas.microsoft.com/office/powerpoint/2010/main" val="3380323759"/>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1802</Words>
  <Application>Microsoft Macintosh PowerPoint</Application>
  <PresentationFormat>On-screen Show (4:3)</PresentationFormat>
  <Paragraphs>266</Paragraphs>
  <Slides>81</Slides>
  <Notes>2</Notes>
  <HiddenSlides>0</HiddenSlides>
  <MMClips>0</MMClips>
  <ScaleCrop>false</ScaleCrop>
  <HeadingPairs>
    <vt:vector size="8" baseType="variant">
      <vt:variant>
        <vt:lpstr>Fonts Used</vt:lpstr>
      </vt:variant>
      <vt:variant>
        <vt:i4>3</vt:i4>
      </vt:variant>
      <vt:variant>
        <vt:lpstr>Theme</vt:lpstr>
      </vt:variant>
      <vt:variant>
        <vt:i4>8</vt:i4>
      </vt:variant>
      <vt:variant>
        <vt:lpstr>Embedded OLE Servers</vt:lpstr>
      </vt:variant>
      <vt:variant>
        <vt:i4>4</vt:i4>
      </vt:variant>
      <vt:variant>
        <vt:lpstr>Slide Titles</vt:lpstr>
      </vt:variant>
      <vt:variant>
        <vt:i4>81</vt:i4>
      </vt:variant>
    </vt:vector>
  </HeadingPairs>
  <TitlesOfParts>
    <vt:vector size="96" baseType="lpstr">
      <vt:lpstr>Arial</vt:lpstr>
      <vt:lpstr>Calibri</vt:lpstr>
      <vt:lpstr>Calibri Light</vt:lpstr>
      <vt:lpstr>3_Office Theme</vt:lpstr>
      <vt:lpstr>8_Office Theme</vt:lpstr>
      <vt:lpstr>11_Office Theme</vt:lpstr>
      <vt:lpstr>12_Office Theme</vt:lpstr>
      <vt:lpstr>13_Office Theme</vt:lpstr>
      <vt:lpstr>Office Theme</vt:lpstr>
      <vt:lpstr>1_Office Theme</vt:lpstr>
      <vt:lpstr>36_Default Design</vt:lpstr>
      <vt:lpstr>SPW 13.0 Graph</vt:lpstr>
      <vt:lpstr>SPW 12.0 Graph</vt:lpstr>
      <vt:lpstr>SPW 14.0 Graph</vt:lpstr>
      <vt:lpstr>SPW 7.1 Graph</vt:lpstr>
      <vt:lpstr>Soil Health Paradigm Shift Rick Haney PhD, USDA-ARS, Temple, TX </vt:lpstr>
      <vt:lpstr>PowerPoint Presentation</vt:lpstr>
      <vt:lpstr>PowerPoint Presentation</vt:lpstr>
      <vt:lpstr>PowerPoint Presentation</vt:lpstr>
      <vt:lpstr>PowerPoint Presentation</vt:lpstr>
      <vt:lpstr>PowerPoint Presentation</vt:lpstr>
      <vt:lpstr>The Home Place</vt:lpstr>
      <vt:lpstr>Natures Way</vt:lpstr>
      <vt:lpstr>How we do it</vt:lpstr>
      <vt:lpstr>When you go to the bank, do you throw your money at the window and hope some goes in or do you make it so you can deposit it all.    So why do we do this with rainfall and our fields? We have to deposit all the water in our soil account. </vt:lpstr>
      <vt:lpstr>Illinois Fertilizer and Chemical Association Data</vt:lpstr>
      <vt:lpstr>http://ifca.com/nrate_map/</vt:lpstr>
      <vt:lpstr>http://ifca.com/nrate_map/</vt:lpstr>
      <vt:lpstr>PowerPoint Presentation</vt:lpstr>
      <vt:lpstr>PowerPoint Presentation</vt:lpstr>
      <vt:lpstr>Soil Test Calibration</vt:lpstr>
      <vt:lpstr>20 lbs available then add 200 30 lbs available then add 170 40 lbs available then add 150 50 lbs available then add 110 &gt;50 lbs available then add 0 ??</vt:lpstr>
      <vt:lpstr>Corn Yield</vt:lpstr>
      <vt:lpstr>Produce more get less model</vt:lpstr>
      <vt:lpstr>150 years of Wheat Prices</vt:lpstr>
      <vt:lpstr>PowerPoint Presentation</vt:lpstr>
      <vt:lpstr>Fertilizer and Trucks</vt:lpstr>
      <vt:lpstr>Dead Zone in Gulf: 8500 square miles in 2019</vt:lpstr>
      <vt:lpstr>Paradigm shift</vt:lpstr>
      <vt:lpstr>PowerPoint Presentation</vt:lpstr>
      <vt:lpstr>Soil Testing We are trying to mimic how the soil responds after rainfall in the field, not how it responds to 30-60 year old lab methods.</vt:lpstr>
      <vt:lpstr>Soil Health Tool</vt:lpstr>
      <vt:lpstr>Soil bacteria and fungi</vt:lpstr>
      <vt:lpstr>An Incredibly Dynamic Living System</vt:lpstr>
      <vt:lpstr>Nutrient Cycle</vt:lpstr>
      <vt:lpstr>Soil drying and rewetting</vt:lpstr>
      <vt:lpstr>Soil Health Methods</vt:lpstr>
      <vt:lpstr>Soil Health Integration</vt:lpstr>
      <vt:lpstr>Soil Organic Matter is the “House” microbes live in, Water Extractable Organic Carbon is the “Food” they eat. </vt:lpstr>
      <vt:lpstr>Soil Organic C (%OM)</vt:lpstr>
      <vt:lpstr>Soil Organic C (water extract)</vt:lpstr>
      <vt:lpstr>Soil Microbial Activity</vt:lpstr>
      <vt:lpstr>Soil Extraction H3A and Water</vt:lpstr>
      <vt:lpstr>PowerPoint Presentation</vt:lpstr>
      <vt:lpstr>Phosphate</vt:lpstr>
      <vt:lpstr>Nitrogen</vt:lpstr>
      <vt:lpstr>Since 1965* we have been missing half of the N</vt:lpstr>
      <vt:lpstr>PowerPoint Presentation</vt:lpstr>
      <vt:lpstr>PowerPoint Presentation</vt:lpstr>
      <vt:lpstr>PowerPoint Presentation</vt:lpstr>
      <vt:lpstr>PowerPoint Presentation</vt:lpstr>
      <vt:lpstr>PowerPoint Presentation</vt:lpstr>
      <vt:lpstr>Cover Crops</vt:lpstr>
      <vt:lpstr>Plants fix dirt and make Soil</vt:lpstr>
      <vt:lpstr>PowerPoint Presentation</vt:lpstr>
      <vt:lpstr>PowerPoint Presentation</vt:lpstr>
      <vt:lpstr>Capture Sunlight to Provide Energy for Soil Life</vt:lpstr>
      <vt:lpstr>Which Field Captures Solar Energy?</vt:lpstr>
      <vt:lpstr>PowerPoint Presentation</vt:lpstr>
      <vt:lpstr>PowerPoint Presentation</vt:lpstr>
      <vt:lpstr>PowerPoint Presentation</vt:lpstr>
      <vt:lpstr>PowerPoint Presentation</vt:lpstr>
      <vt:lpstr>PowerPoint Presentation</vt:lpstr>
      <vt:lpstr>What can we do?</vt:lpstr>
      <vt:lpstr>Innovation: Cover crop planting in 30 inch rows</vt:lpstr>
      <vt:lpstr>Innovation for soil respiration</vt:lpstr>
      <vt:lpstr>Working with the Nature</vt:lpstr>
      <vt:lpstr>No-till or Conventional-till?</vt:lpstr>
      <vt:lpstr>Nature finds a way</vt:lpstr>
      <vt:lpstr>PowerPoint Presentation</vt:lpstr>
      <vt:lpstr>Contact</vt:lpstr>
      <vt:lpstr>Left: Diatoms circa 1850. Right: Atomic Force Microscopy image of a nanographene molecule, the resolution is so high that for the first time, we can see the individual bonds between atoms, shown here as green lines.</vt:lpstr>
      <vt:lpstr>Paradigm shift</vt:lpstr>
      <vt:lpstr>PowerPoint Presentation</vt:lpstr>
      <vt:lpstr>PowerPoint Presentation</vt:lpstr>
      <vt:lpstr>PowerPoint Presentation</vt:lpstr>
      <vt:lpstr>PowerPoint Presentation</vt:lpstr>
      <vt:lpstr>PowerPoint Presentation</vt:lpstr>
      <vt:lpstr>PowerPoint Presentation</vt:lpstr>
      <vt:lpstr>Research History - 1994</vt:lpstr>
      <vt:lpstr>Research History 1995</vt:lpstr>
      <vt:lpstr>1996: CO2 vs. 30 day CO2</vt:lpstr>
      <vt:lpstr>PowerPoint Presentation</vt:lpstr>
      <vt:lpstr>Soil Organic C vs. Water Extractable Organic C</vt:lpstr>
      <vt:lpstr>Soil Respiration and Nitrogen</vt:lpstr>
      <vt:lpstr>Soil Nitrogen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Health Paradigm Shift Rick Haney PhD, USDA-ARS, Temple, TX</dc:title>
  <dc:creator>Haney, Rick - ARS</dc:creator>
  <cp:lastModifiedBy>Paden James</cp:lastModifiedBy>
  <cp:revision>8</cp:revision>
  <dcterms:created xsi:type="dcterms:W3CDTF">2020-01-17T15:14:32Z</dcterms:created>
  <dcterms:modified xsi:type="dcterms:W3CDTF">2020-01-27T04:54:24Z</dcterms:modified>
</cp:coreProperties>
</file>