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  <p:sldMasterId id="2147483680" r:id="rId3"/>
    <p:sldMasterId id="2147483682" r:id="rId4"/>
    <p:sldMasterId id="2147483694" r:id="rId5"/>
    <p:sldMasterId id="2147483707" r:id="rId6"/>
  </p:sldMasterIdLst>
  <p:notesMasterIdLst>
    <p:notesMasterId r:id="rId27"/>
  </p:notesMasterIdLst>
  <p:sldIdLst>
    <p:sldId id="2547" r:id="rId7"/>
    <p:sldId id="2008" r:id="rId8"/>
    <p:sldId id="2010" r:id="rId9"/>
    <p:sldId id="2011" r:id="rId10"/>
    <p:sldId id="2492" r:id="rId11"/>
    <p:sldId id="2491" r:id="rId12"/>
    <p:sldId id="2496" r:id="rId13"/>
    <p:sldId id="2498" r:id="rId14"/>
    <p:sldId id="2499" r:id="rId15"/>
    <p:sldId id="2497" r:id="rId16"/>
    <p:sldId id="610" r:id="rId17"/>
    <p:sldId id="2505" r:id="rId18"/>
    <p:sldId id="619" r:id="rId19"/>
    <p:sldId id="2494" r:id="rId20"/>
    <p:sldId id="585" r:id="rId21"/>
    <p:sldId id="878" r:id="rId22"/>
    <p:sldId id="2453" r:id="rId23"/>
    <p:sldId id="842" r:id="rId24"/>
    <p:sldId id="1595" r:id="rId25"/>
    <p:sldId id="15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77687"/>
  </p:normalViewPr>
  <p:slideViewPr>
    <p:cSldViewPr snapToGrid="0" snapToObjects="1">
      <p:cViewPr varScale="1">
        <p:scale>
          <a:sx n="98" d="100"/>
          <a:sy n="98" d="100"/>
        </p:scale>
        <p:origin x="1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30B53-0761-9C46-A692-676A8CC8AC37}" type="datetimeFigureOut">
              <a:rPr lang="en-US" smtClean="0"/>
              <a:t>1/26/20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9F635-EE36-A94A-9775-4D8BDFB3C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5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c195ac5e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c195ac5e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00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58875"/>
            <a:ext cx="5562600" cy="31289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Ecosystem resilience is the magnitude of disturbance that can be absorbed by a system-before it shifts from one stable state (or </a:t>
            </a:r>
            <a:r>
              <a:rPr lang="en-US" dirty="0" err="1"/>
              <a:t>stabilitydomain</a:t>
            </a:r>
            <a:r>
              <a:rPr lang="en-US" dirty="0"/>
              <a:t>) to another (</a:t>
            </a:r>
            <a:r>
              <a:rPr lang="en-US" dirty="0" err="1"/>
              <a:t>Holling</a:t>
            </a:r>
            <a:r>
              <a:rPr lang="en-US" dirty="0"/>
              <a:t> 1973). Ecosystem resilience entails not only the capacity to reorganize and reestablish following disturbance, but also the ability of a system to renew itself through the maintenance of a diversity of options for development and evolution (</a:t>
            </a:r>
            <a:r>
              <a:rPr lang="en-US" dirty="0" err="1"/>
              <a:t>Holling</a:t>
            </a:r>
            <a:r>
              <a:rPr lang="en-US" dirty="0"/>
              <a:t> and others 1995).</a:t>
            </a:r>
          </a:p>
          <a:p>
            <a:r>
              <a:rPr lang="en-US" dirty="0"/>
              <a:t>These features, which determine the capacity of ecosystems to reestablish their</a:t>
            </a:r>
          </a:p>
          <a:p>
            <a:r>
              <a:rPr lang="en-US" dirty="0"/>
              <a:t>former functions and avoid phase shifts </a:t>
            </a:r>
            <a:r>
              <a:rPr lang="en-US" dirty="0" err="1"/>
              <a:t>followingdisturbance</a:t>
            </a:r>
            <a:r>
              <a:rPr lang="en-US" dirty="0"/>
              <a:t> (</a:t>
            </a:r>
            <a:r>
              <a:rPr lang="en-US" dirty="0" err="1"/>
              <a:t>Scheffer</a:t>
            </a:r>
            <a:r>
              <a:rPr lang="en-US" dirty="0"/>
              <a:t> and others 2001), have been termed “ecological memory”, which is the historical</a:t>
            </a:r>
          </a:p>
          <a:p>
            <a:r>
              <a:rPr lang="en-US" dirty="0"/>
              <a:t>component of resilience (</a:t>
            </a:r>
            <a:r>
              <a:rPr lang="en-US" dirty="0" err="1"/>
              <a:t>Bengtsson</a:t>
            </a:r>
            <a:r>
              <a:rPr lang="en-US" dirty="0"/>
              <a:t> and others forthcoming; </a:t>
            </a:r>
            <a:r>
              <a:rPr lang="en-US" dirty="0" err="1"/>
              <a:t>Nystro¨m</a:t>
            </a:r>
            <a:r>
              <a:rPr lang="en-US" dirty="0"/>
              <a:t> and </a:t>
            </a:r>
            <a:r>
              <a:rPr lang="en-US" dirty="0" err="1"/>
              <a:t>Folke</a:t>
            </a:r>
            <a:r>
              <a:rPr lang="en-US" dirty="0"/>
              <a:t> 2001). Following the disturbance of an ecosystem, biological legacies</a:t>
            </a:r>
          </a:p>
          <a:p>
            <a:r>
              <a:rPr lang="en-US" dirty="0"/>
              <a:t>(internal ecological memory) include surviving organisms (residuals), organic materials, and the organically generated environmental patterns that persist through a disturbance and serve as foci for regeneration and </a:t>
            </a:r>
            <a:r>
              <a:rPr lang="en-US" dirty="0" err="1"/>
              <a:t>recolonization</a:t>
            </a:r>
            <a:r>
              <a:rPr lang="en-US" dirty="0"/>
              <a:t> (T. </a:t>
            </a:r>
            <a:r>
              <a:rPr lang="en-US" dirty="0" err="1"/>
              <a:t>Elmqvist</a:t>
            </a:r>
            <a:r>
              <a:rPr lang="en-US" dirty="0"/>
              <a:t> and</a:t>
            </a:r>
          </a:p>
          <a:p>
            <a:r>
              <a:rPr lang="en-US" dirty="0"/>
              <a:t>others unpublished; Franklin and </a:t>
            </a:r>
            <a:r>
              <a:rPr lang="en-US" dirty="0" err="1"/>
              <a:t>MacMahon</a:t>
            </a:r>
            <a:r>
              <a:rPr lang="en-US" dirty="0"/>
              <a:t> 2000; Thompson and others 2001). External ecological memory is the availability of assemblages (</a:t>
            </a:r>
            <a:r>
              <a:rPr lang="en-US" dirty="0" err="1"/>
              <a:t>refugia</a:t>
            </a:r>
            <a:r>
              <a:rPr lang="en-US" dirty="0"/>
              <a:t>)of plants and animals outside the disturbed area that act as sources for its </a:t>
            </a:r>
            <a:r>
              <a:rPr lang="en-US" dirty="0" err="1"/>
              <a:t>recolonization</a:t>
            </a:r>
            <a:r>
              <a:rPr lang="en-US" dirty="0"/>
              <a:t>. The larger</a:t>
            </a:r>
          </a:p>
          <a:p>
            <a:r>
              <a:rPr lang="en-US" dirty="0"/>
              <a:t>a disturbance and the more damage it causes within an ecosystem, the greater its relative dependence on external ecological memory for the reestablish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E89B8-DFC1-4E96-8F0C-221088B6A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248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05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045C-9A2B-D943-9A20-B92B8BF8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81BF6-3443-C143-B8C6-E924AF28E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804" y="5950807"/>
            <a:ext cx="1392195" cy="74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5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9C8-0333-CF44-86A8-92B703EA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FB741A-CB07-2E43-A9C0-F5CC1495D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BCE1E-673A-D943-AF59-4E32F9DB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E58EE-5AA0-6E44-BDEA-50647981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EAF74-2B70-8F4D-85FB-095D2DE3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7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049AD-57D7-5F44-8285-B0CB87709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CBA6B-EA79-734F-9066-60913D282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F2C43-5594-D546-8F58-CC0C228A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FC2B7-EFD3-9E40-A0E0-6125E738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E1C8A-511D-BE47-91A9-12931320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05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5197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Title Text"/>
          <p:cNvSpPr txBox="1">
            <a:spLocks noGrp="1"/>
          </p:cNvSpPr>
          <p:nvPr>
            <p:ph type="title"/>
          </p:nvPr>
        </p:nvSpPr>
        <p:spPr>
          <a:xfrm>
            <a:off x="609695" y="300039"/>
            <a:ext cx="10972801" cy="1143001"/>
          </a:xfrm>
          <a:prstGeom prst="rect">
            <a:avLst/>
          </a:prstGeom>
          <a:effectLst>
            <a:outerShdw dist="35921" dir="2700000" rotWithShape="0">
              <a:srgbClr val="000000"/>
            </a:outerShdw>
          </a:effectLst>
        </p:spPr>
        <p:txBody>
          <a:bodyPr lIns="36001" tIns="36001" rIns="36001" bIns="36001"/>
          <a:lstStyle>
            <a:lvl1pPr defTabSz="914400">
              <a:defRPr sz="3500" b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3441" y="6245226"/>
            <a:ext cx="338961" cy="244819"/>
          </a:xfrm>
          <a:prstGeom prst="rect">
            <a:avLst/>
          </a:prstGeom>
        </p:spPr>
        <p:txBody>
          <a:bodyPr lIns="36001" tIns="36001" rIns="36001" bIns="36001" anchor="t"/>
          <a:lstStyle>
            <a:lvl1pPr defTabSz="457200">
              <a:defRPr b="0">
                <a:solidFill>
                  <a:srgbClr val="FFFFFF"/>
                </a:solidFill>
              </a:defRPr>
            </a:lvl1pPr>
          </a:lstStyle>
          <a:p>
            <a:pPr algn="r" hangingPunct="0">
              <a:defRPr/>
            </a:pPr>
            <a:fld id="{86CB4B4D-7CA3-9044-876B-883B54F8677D}" type="slidenum">
              <a:rPr lang="en-US" sz="1200" kern="0" smtClean="0">
                <a:latin typeface="Arial"/>
                <a:cs typeface="Arial"/>
                <a:sym typeface="Arial"/>
              </a:rPr>
              <a:pPr algn="r" hangingPunct="0">
                <a:defRPr/>
              </a:pPr>
              <a:t>‹#›</a:t>
            </a:fld>
            <a:endParaRPr lang="en-US" sz="1200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697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2997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5199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9472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9500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1303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003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B0BF1-D27E-6545-BFE8-6A009155F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D3D5AB-E17E-CB46-BCEE-077F61ECE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598A-6075-9642-BDC4-F9A80756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68D51-0C49-1A45-B4FE-C02048398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EDFE5-BA85-7E4B-8FFA-315A9F09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67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0566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8752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902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1925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6072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C7A5C7F0-BD6D-4A6D-8C66-539B9F22BBA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60870-C668-4B84-B5CB-8EC478AA47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605821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Title Text"/>
          <p:cNvSpPr txBox="1">
            <a:spLocks noGrp="1"/>
          </p:cNvSpPr>
          <p:nvPr>
            <p:ph type="title"/>
          </p:nvPr>
        </p:nvSpPr>
        <p:spPr>
          <a:xfrm>
            <a:off x="609695" y="300039"/>
            <a:ext cx="10972801" cy="1143001"/>
          </a:xfrm>
          <a:prstGeom prst="rect">
            <a:avLst/>
          </a:prstGeom>
          <a:effectLst>
            <a:outerShdw dist="35921" dir="2700000" rotWithShape="0">
              <a:srgbClr val="000000"/>
            </a:outerShdw>
          </a:effectLst>
        </p:spPr>
        <p:txBody>
          <a:bodyPr lIns="36001" tIns="36001" rIns="36001" bIns="36001"/>
          <a:lstStyle>
            <a:lvl1pPr defTabSz="914400">
              <a:defRPr sz="3500" b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3441" y="6245226"/>
            <a:ext cx="338961" cy="244819"/>
          </a:xfrm>
          <a:prstGeom prst="rect">
            <a:avLst/>
          </a:prstGeom>
        </p:spPr>
        <p:txBody>
          <a:bodyPr lIns="36001" tIns="36001" rIns="36001" bIns="36001" anchor="t"/>
          <a:lstStyle>
            <a:lvl1pPr defTabSz="457200">
              <a:defRPr b="0">
                <a:solidFill>
                  <a:srgbClr val="FFFFFF"/>
                </a:solidFill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en-US" sz="1200" kern="0" smtClean="0">
                <a:cs typeface="Arial"/>
                <a:sym typeface="Arial"/>
              </a:rPr>
              <a:pPr hangingPunct="0">
                <a:defRPr/>
              </a:pPr>
              <a:t>‹#›</a:t>
            </a:fld>
            <a:endParaRPr lang="en-US" sz="1200" kern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15103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7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9C853-A20C-5345-90F8-DA68C70BBE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68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D2125C8-5D1B-4591-98BE-4C54F3DE4B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7FE02-BFF1-494E-A01C-91F1705615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674964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3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D23BD-B911-BA49-ABA9-A14739DD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30B82-36D2-BB46-9C2F-33FFEDF0A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7491C-990F-9548-A09F-87176408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1FA8B-8B66-E34C-B135-1104D2434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F958B-2607-E545-9676-E9D89C5A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6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91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552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393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35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632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8" y="182563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4" y="182563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798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6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53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534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570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400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786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915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586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915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626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97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77783-E878-0848-843B-0DB160B5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155CA-78E2-CA45-9183-955A6151D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BD260-24E1-984B-B295-2A242FDD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519B2-EFE5-A54E-85F8-EA7DC511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B6B6-E6C4-304F-B0AB-8B5167E7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64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16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818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272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211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957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91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874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958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898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740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985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534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591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27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59016-90A6-CD40-B0D2-A9A30135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93EBE-0B2B-C945-95FC-201FF6773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54BFF-7A71-7D48-9591-1672724A8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1BA97-E77C-6A45-8E16-FF88752A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CFC80-B52A-024E-AE35-75907DCC0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08826-5398-9845-BCF7-6765341A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26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354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693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693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4088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F5684235-29F6-9744-AC04-6941C92088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466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716" y="6245226"/>
            <a:ext cx="274684" cy="257371"/>
          </a:xfrm>
          <a:prstGeom prst="rect">
            <a:avLst/>
          </a:prstGeom>
        </p:spPr>
        <p:txBody>
          <a:bodyPr lIns="36001" tIns="36001" rIns="36001" bIns="36001" anchor="t"/>
          <a:lstStyle>
            <a:lvl1pPr>
              <a:defRPr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en-US" b="1" kern="0" smtClean="0"/>
              <a:pPr hangingPunct="0">
                <a:defRPr/>
              </a:pPr>
              <a:t>‹#›</a:t>
            </a:fld>
            <a:endParaRPr lang="en-US" b="1" kern="0"/>
          </a:p>
        </p:txBody>
      </p:sp>
    </p:spTree>
    <p:extLst>
      <p:ext uri="{BB962C8B-B14F-4D97-AF65-F5344CB8AC3E}">
        <p14:creationId xmlns:p14="http://schemas.microsoft.com/office/powerpoint/2010/main" val="422889959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" name="Title Text"/>
          <p:cNvSpPr txBox="1">
            <a:spLocks noGrp="1"/>
          </p:cNvSpPr>
          <p:nvPr>
            <p:ph type="title"/>
          </p:nvPr>
        </p:nvSpPr>
        <p:spPr>
          <a:xfrm>
            <a:off x="838200" y="1131094"/>
            <a:ext cx="8206048" cy="994173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l" defTabSz="914400">
              <a:lnSpc>
                <a:spcPct val="90000"/>
              </a:lnSpc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5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226469"/>
            <a:ext cx="105156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 b="1">
                <a:solidFill>
                  <a:srgbClr val="6793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 b="1">
                <a:solidFill>
                  <a:srgbClr val="67933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 defTabSz="914400">
              <a:lnSpc>
                <a:spcPct val="90000"/>
              </a:lnSpc>
              <a:spcBef>
                <a:spcPts val="1000"/>
              </a:spcBef>
              <a:buFontTx/>
              <a:defRPr sz="2800" b="1">
                <a:solidFill>
                  <a:srgbClr val="67933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 defTabSz="914400">
              <a:lnSpc>
                <a:spcPct val="90000"/>
              </a:lnSpc>
              <a:spcBef>
                <a:spcPts val="1000"/>
              </a:spcBef>
              <a:buFontTx/>
              <a:buChar char="•"/>
              <a:defRPr sz="2800" b="1">
                <a:solidFill>
                  <a:srgbClr val="67933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 defTabSz="914400">
              <a:lnSpc>
                <a:spcPct val="90000"/>
              </a:lnSpc>
              <a:spcBef>
                <a:spcPts val="1000"/>
              </a:spcBef>
              <a:buFontTx/>
              <a:buChar char="•"/>
              <a:defRPr sz="2800" b="1">
                <a:solidFill>
                  <a:srgbClr val="67933E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5610" y="5497555"/>
            <a:ext cx="251990" cy="253914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en-US" kern="0" smtClean="0"/>
              <a:pPr hangingPunct="0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3388117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4" name="Title Text"/>
          <p:cNvSpPr txBox="1">
            <a:spLocks noGrp="1"/>
          </p:cNvSpPr>
          <p:nvPr>
            <p:ph type="title"/>
          </p:nvPr>
        </p:nvSpPr>
        <p:spPr>
          <a:xfrm>
            <a:off x="609625" y="273053"/>
            <a:ext cx="4011087" cy="1162051"/>
          </a:xfrm>
          <a:prstGeom prst="rect">
            <a:avLst/>
          </a:prstGeom>
        </p:spPr>
        <p:txBody>
          <a:bodyPr lIns="45619" tIns="45619" rIns="45619" bIns="45619" anchor="b"/>
          <a:lstStyle>
            <a:lvl1pPr algn="l" defTabSz="456214"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255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45" y="276674"/>
            <a:ext cx="6815668" cy="5853113"/>
          </a:xfrm>
          <a:prstGeom prst="rect">
            <a:avLst/>
          </a:prstGeom>
        </p:spPr>
        <p:txBody>
          <a:bodyPr lIns="45619" tIns="45619" rIns="45619" bIns="45619"/>
          <a:lstStyle>
            <a:lvl1pPr marL="342163" indent="-342163" defTabSz="456214"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782083" indent="-325865" defTabSz="456214"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216577" indent="-304139" defTabSz="456214"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733616" indent="-364968" defTabSz="456214"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189852" indent="-364968" defTabSz="456214"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56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25" y="1435162"/>
            <a:ext cx="4011087" cy="4691063"/>
          </a:xfrm>
          <a:prstGeom prst="rect">
            <a:avLst/>
          </a:prstGeom>
        </p:spPr>
        <p:txBody>
          <a:bodyPr lIns="45619" tIns="45619" rIns="45619" bIns="45619"/>
          <a:lstStyle>
            <a:lvl1pPr marL="0" indent="0" defTabSz="456214">
              <a:spcBef>
                <a:spcPts val="300"/>
              </a:spcBef>
              <a:buSzTx/>
              <a:buFontTx/>
              <a:buNone/>
              <a:defRPr sz="1400">
                <a:latin typeface="Calibri"/>
                <a:cs typeface="Calibri"/>
                <a:sym typeface="Calibri"/>
              </a:defRPr>
            </a:lvl1pPr>
          </a:lstStyle>
          <a:p>
            <a:pPr marL="0" indent="0" defTabSz="456214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531" y="6404041"/>
            <a:ext cx="274871" cy="276795"/>
          </a:xfrm>
          <a:prstGeom prst="rect">
            <a:avLst/>
          </a:prstGeom>
        </p:spPr>
        <p:txBody>
          <a:bodyPr lIns="45619" tIns="45619" rIns="45619" bIns="45619"/>
          <a:lstStyle>
            <a:lvl1pPr defTabSz="45720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en-US" kern="0" smtClean="0"/>
              <a:pPr hangingPunct="0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7423922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189" y="377862"/>
            <a:ext cx="11273368" cy="1012825"/>
          </a:xfrm>
        </p:spPr>
        <p:txBody>
          <a:bodyPr/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1482" y="1384308"/>
            <a:ext cx="8534401" cy="5461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5BADFF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latin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latin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48F64E-B089-45CF-99CE-E863A2B790AB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20720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E9CBB-9596-EB41-B577-9FD16DC6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41285-8D4A-8A4F-8165-5C1664BE2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3B899-CF75-FD41-AC9D-5B4016312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F988D-806A-CC47-BC06-D737FF3F0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386E6-6685-C14F-867B-3FB30DF1E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70F446-26C2-C144-801E-998D9C33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CC22C-BFFA-D849-BAD5-E6AAED96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5F2F46-67D2-F94B-825D-FBCED56E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9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CB52E-710F-574D-95F3-191663ACA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2EB63-147D-394F-A6D2-5122DA1B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5E4CC-9D51-E94B-9824-0711A2B6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0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9DDE-474F-F145-82E9-53103D70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D148-421D-174C-B447-7E95D7682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4C450-836A-3049-BC87-0F6653738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E1A3E-B307-DE47-BEB6-60630F71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DCBA9-2C69-F04C-A435-1B455D53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20A35-AE72-074E-81CF-27AD84FB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3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DF6A-6FB4-8F4F-AB30-D3D94E453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0FF0A5-FFFD-BE43-9FDD-2179B09ED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065E-B930-7E43-B9D8-2BD37022E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B2C98-1F06-5F4B-9FB7-42CC3904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B5132-1E04-2142-BB8C-A2DE9C1B493E}" type="datetimeFigureOut">
              <a:rPr lang="en-US" smtClean="0"/>
              <a:t>1/26/20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2A2CD-5B72-C34E-81E5-B2BAB1E0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C3DCC-D8DB-294C-8230-225AB969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D869E8-7500-114C-825C-8A63B1279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4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theme" Target="../theme/theme6.xml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FA6675-2417-0042-992A-F7A0882E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29F263-9EAF-B346-98E8-4B91EB7A2E2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804" y="5950807"/>
            <a:ext cx="1392195" cy="74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6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90115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14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3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61" y="63605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EFDC-B1E3-4718-9367-D2658A56C195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S PGothic"/>
                <a:cs typeface="MS PGothic"/>
              </a:rPr>
              <a:pPr/>
              <a:t>1/26/20</a:t>
            </a:fld>
            <a:endParaRPr lang="en-US">
              <a:solidFill>
                <a:prstClr val="black">
                  <a:tint val="75000"/>
                </a:prstClr>
              </a:solidFill>
              <a:ea typeface="MS PGothic"/>
              <a:cs typeface="MS P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63" y="63605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MS PGothic"/>
              <a:cs typeface="MS P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67" y="63605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D11B8-E811-4B47-AE73-F93BD380F818}" type="slidenum">
              <a:rPr lang="en-US" smtClean="0">
                <a:solidFill>
                  <a:prstClr val="black">
                    <a:tint val="75000"/>
                  </a:prstClr>
                </a:solidFill>
                <a:ea typeface="MS PGothic"/>
                <a:cs typeface="MS PGothic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S PGothic"/>
              <a:cs typeface="MS PGothic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0745" y="6504181"/>
            <a:ext cx="1195436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spc="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USDA | NRCS | </a:t>
            </a:r>
            <a:r>
              <a:rPr lang="en-US" sz="1200" spc="100" dirty="0">
                <a:solidFill>
                  <a:srgbClr val="000000"/>
                </a:solidFill>
                <a:latin typeface="Calibri"/>
              </a:rPr>
              <a:t>Module Name</a:t>
            </a:r>
            <a:r>
              <a:rPr lang="en-US" sz="1200" b="1" spc="100" dirty="0">
                <a:solidFill>
                  <a:srgbClr val="70AD47">
                    <a:lumMod val="50000"/>
                  </a:srgbClr>
                </a:solidFill>
                <a:latin typeface="Calibri"/>
              </a:rPr>
              <a:t>			  	     </a:t>
            </a:r>
            <a:r>
              <a:rPr lang="en-US" sz="1200" b="1" spc="100" dirty="0">
                <a:solidFill>
                  <a:srgbClr val="70AD4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	                                  </a:t>
            </a:r>
            <a:fld id="{2A258DD2-8BB7-4618-B949-B01D44109D13}" type="slidenum">
              <a:rPr lang="en-US" sz="1200" b="1" spc="1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1200" b="1" spc="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8" name="Picture 7" descr=" SigLockup Master PwPt.4c-whitebg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09" y="166275"/>
            <a:ext cx="3844571" cy="4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1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86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1A6D-F744-2A43-9F02-83E8AEE4C9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864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86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41F21-A8A1-D743-A2D2-EBE973A32A0B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44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6" y="6126163"/>
            <a:ext cx="12192001" cy="706439"/>
          </a:xfrm>
          <a:prstGeom prst="rect">
            <a:avLst/>
          </a:prstGeom>
          <a:solidFill>
            <a:srgbClr val="F0E4CB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BFBFBF"/>
                </a:solidFill>
              </a:defRPr>
            </a:pPr>
            <a:endParaRPr sz="1800"/>
          </a:p>
        </p:txBody>
      </p:sp>
      <p:sp>
        <p:nvSpPr>
          <p:cNvPr id="3" name="Rectangle"/>
          <p:cNvSpPr/>
          <p:nvPr/>
        </p:nvSpPr>
        <p:spPr>
          <a:xfrm>
            <a:off x="6" y="6019920"/>
            <a:ext cx="12192001" cy="109538"/>
          </a:xfrm>
          <a:prstGeom prst="rect">
            <a:avLst/>
          </a:prstGeom>
          <a:solidFill>
            <a:srgbClr val="E5211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E5211C"/>
                </a:solidFill>
              </a:defRPr>
            </a:pPr>
            <a:endParaRPr sz="1800"/>
          </a:p>
        </p:txBody>
      </p:sp>
      <p:pic>
        <p:nvPicPr>
          <p:cNvPr id="4" name="image1.tif" descr="image1.t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945" y="5400675"/>
            <a:ext cx="2341035" cy="227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df" descr="image2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625" y="6242260"/>
            <a:ext cx="982135" cy="166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3.tif" descr="image3.t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734" y="4876925"/>
            <a:ext cx="2997201" cy="2909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4.tif" descr="image4.t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35" y="6113581"/>
            <a:ext cx="1246719" cy="46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5.tif" descr="image5.t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80" y="5595938"/>
            <a:ext cx="2952752" cy="170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 descr="image6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528" y="6219834"/>
            <a:ext cx="1054101" cy="22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7.pdf" descr="image7.pd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134" y="6218240"/>
            <a:ext cx="897468" cy="26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8.pdf" descr="image8.pd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733" y="6481763"/>
            <a:ext cx="745067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9.png" descr="image9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3" y="6511925"/>
            <a:ext cx="1113367" cy="239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0.tif" descr="image10.tif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0" y="6401010"/>
            <a:ext cx="1094317" cy="33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11.tif" descr="image11.tif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64" y="6553410"/>
            <a:ext cx="1073152" cy="16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12.pdf" descr="image12.pdf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27" y="6470770"/>
            <a:ext cx="442384" cy="30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13.png" descr="image13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5" y="6477001"/>
            <a:ext cx="1016001" cy="274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14.tif" descr="image14.tif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5" y="6248527"/>
            <a:ext cx="1016001" cy="96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15.tif" descr="image15.tif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6" y="6477000"/>
            <a:ext cx="117856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"/>
          <p:cNvSpPr/>
          <p:nvPr/>
        </p:nvSpPr>
        <p:spPr>
          <a:xfrm>
            <a:off x="6" y="6126163"/>
            <a:ext cx="12192001" cy="706439"/>
          </a:xfrm>
          <a:prstGeom prst="rect">
            <a:avLst/>
          </a:prstGeom>
          <a:solidFill>
            <a:srgbClr val="F0E4CB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BFBFBF"/>
                </a:solidFill>
              </a:defRPr>
            </a:pPr>
            <a:endParaRPr sz="1800"/>
          </a:p>
        </p:txBody>
      </p:sp>
      <p:sp>
        <p:nvSpPr>
          <p:cNvPr id="20" name="Rectangle"/>
          <p:cNvSpPr/>
          <p:nvPr/>
        </p:nvSpPr>
        <p:spPr>
          <a:xfrm>
            <a:off x="6" y="6019920"/>
            <a:ext cx="12192001" cy="109538"/>
          </a:xfrm>
          <a:prstGeom prst="rect">
            <a:avLst/>
          </a:prstGeom>
          <a:solidFill>
            <a:srgbClr val="77933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77933C"/>
                </a:solidFill>
              </a:defRPr>
            </a:pPr>
            <a:endParaRPr sz="1800"/>
          </a:p>
        </p:txBody>
      </p:sp>
      <p:pic>
        <p:nvPicPr>
          <p:cNvPr id="21" name="image1.tif" descr="image1.t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945" y="5400675"/>
            <a:ext cx="2341035" cy="227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2.pdf" descr="image2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625" y="6242260"/>
            <a:ext cx="982135" cy="166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4.tif" descr="image4.t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35" y="6113581"/>
            <a:ext cx="1246719" cy="46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5.tif" descr="image5.t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80" y="5595938"/>
            <a:ext cx="2952752" cy="170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6.png" descr="image6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528" y="6219834"/>
            <a:ext cx="1054101" cy="22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7.pdf" descr="image7.pd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134" y="6218240"/>
            <a:ext cx="897468" cy="26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8.pdf" descr="image8.pd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333" y="6464299"/>
            <a:ext cx="745067" cy="31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16.png" descr="image16.pn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441" y="6477000"/>
            <a:ext cx="1113367" cy="239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0.tif" descr="image10.tif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0" y="6401010"/>
            <a:ext cx="1094317" cy="33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11.tif" descr="image11.tif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64" y="6553410"/>
            <a:ext cx="1073152" cy="16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12.pdf" descr="image12.pdf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27" y="6470770"/>
            <a:ext cx="442384" cy="30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13.png" descr="image13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5" y="6477001"/>
            <a:ext cx="1016001" cy="274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15.tif" descr="image15.tif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6" y="6477000"/>
            <a:ext cx="1178561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17.png" descr="image17.pn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5791201"/>
            <a:ext cx="1786393" cy="945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18.png" descr="image18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1" y="6172201"/>
            <a:ext cx="914401" cy="260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19.png" descr="image19.png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802" y="6019801"/>
            <a:ext cx="1016001" cy="57484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609679" y="274639"/>
            <a:ext cx="1097280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79" y="1600293"/>
            <a:ext cx="10972803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2pPr>
              <a:buChar char="–"/>
            </a:lvl2pPr>
            <a:lvl4pPr>
              <a:buChar char="–"/>
            </a:lvl4pPr>
            <a:lvl5pPr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2520" y="6400537"/>
            <a:ext cx="279882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17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752600" y="857250"/>
            <a:ext cx="5603700" cy="14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2500">
                <a:solidFill>
                  <a:srgbClr val="A7BD3A"/>
                </a:solidFill>
                <a:latin typeface="Oswald"/>
                <a:ea typeface="Oswald"/>
                <a:cs typeface="Oswald"/>
                <a:sym typeface="Oswald"/>
              </a:rPr>
              <a:t>OPENING KEYNOTE:</a:t>
            </a:r>
            <a:r>
              <a:rPr lang="en" sz="4800" b="1">
                <a:solidFill>
                  <a:srgbClr val="A7BD3A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br>
              <a:rPr lang="en" sz="4800" b="1">
                <a:solidFill>
                  <a:srgbClr val="A7BD3A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4800" b="1">
                <a:solidFill>
                  <a:srgbClr val="A7BD3A"/>
                </a:solidFill>
                <a:latin typeface="Oswald"/>
                <a:ea typeface="Oswald"/>
                <a:cs typeface="Oswald"/>
                <a:sym typeface="Oswald"/>
              </a:rPr>
              <a:t>Ray Archuleta</a:t>
            </a:r>
            <a:endParaRPr sz="4800" i="1">
              <a:solidFill>
                <a:srgbClr val="A7BD3A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9124903" y="2113600"/>
            <a:ext cx="5603700" cy="1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24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Regenerative Agriculture: </a:t>
            </a:r>
            <a:br>
              <a:rPr lang="en" sz="24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rPr>
            </a:br>
            <a:r>
              <a:rPr lang="en" sz="24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Finding the WHY Before the HOW</a:t>
            </a:r>
            <a:endParaRPr sz="2400">
              <a:solidFill>
                <a:srgbClr val="434343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413" y="4415777"/>
            <a:ext cx="4160670" cy="131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2" y="857252"/>
            <a:ext cx="3052875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14"/>
          <p:cNvCxnSpPr/>
          <p:nvPr/>
        </p:nvCxnSpPr>
        <p:spPr>
          <a:xfrm>
            <a:off x="4860200" y="2750525"/>
            <a:ext cx="5495100" cy="0"/>
          </a:xfrm>
          <a:prstGeom prst="straightConnector1">
            <a:avLst/>
          </a:prstGeom>
          <a:noFill/>
          <a:ln w="9525" cap="flat" cmpd="sng">
            <a:solidFill>
              <a:srgbClr val="A7BD3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4"/>
          <p:cNvSpPr txBox="1"/>
          <p:nvPr/>
        </p:nvSpPr>
        <p:spPr>
          <a:xfrm>
            <a:off x="4752600" y="2113600"/>
            <a:ext cx="56037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  <a:buClr>
                <a:srgbClr val="000000"/>
              </a:buClr>
            </a:pPr>
            <a:r>
              <a:rPr lang="en" sz="1200" i="1" kern="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Agroecologist, founding partner of Understanding Ag</a:t>
            </a:r>
            <a:endParaRPr sz="1200" kern="0">
              <a:solidFill>
                <a:srgbClr val="434343"/>
              </a:solidFill>
              <a:latin typeface="Arial"/>
              <a:ea typeface="ＭＳ Ｐゴシック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09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8" name="Phase shift: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Phase shift:</a:t>
            </a:r>
          </a:p>
        </p:txBody>
      </p:sp>
      <p:sp>
        <p:nvSpPr>
          <p:cNvPr id="6849" name="Slide Number"/>
          <p:cNvSpPr txBox="1">
            <a:spLocks noGrp="1"/>
          </p:cNvSpPr>
          <p:nvPr>
            <p:ph type="sldNum" idx="12"/>
          </p:nvPr>
        </p:nvSpPr>
        <p:spPr>
          <a:xfrm>
            <a:off x="9937147" y="6408737"/>
            <a:ext cx="273654" cy="264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algn="r" hangingPunct="0">
              <a:defRPr/>
            </a:pPr>
            <a:fld id="{86CB4B4D-7CA3-9044-876B-883B54F8677D}" type="slidenum">
              <a:rPr sz="1200" b="1" kern="0">
                <a:solidFill>
                  <a:srgbClr val="888888"/>
                </a:solidFill>
                <a:latin typeface="Arial"/>
                <a:cs typeface="Arial"/>
                <a:sym typeface="Arial"/>
              </a:rPr>
              <a:pPr algn="r" hangingPunct="0">
                <a:defRPr/>
              </a:pPr>
              <a:t>10</a:t>
            </a:fld>
            <a:endParaRPr sz="1200" b="1" kern="0">
              <a:solidFill>
                <a:srgbClr val="888888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850" name="image56.tif" descr="image56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81721"/>
            <a:ext cx="9144000" cy="6376285"/>
          </a:xfrm>
          <a:prstGeom prst="rect">
            <a:avLst/>
          </a:prstGeom>
          <a:ln w="12700">
            <a:miter lim="400000"/>
          </a:ln>
        </p:spPr>
      </p:pic>
      <p:sp>
        <p:nvSpPr>
          <p:cNvPr id="6851" name="Inputs"/>
          <p:cNvSpPr txBox="1"/>
          <p:nvPr/>
        </p:nvSpPr>
        <p:spPr>
          <a:xfrm>
            <a:off x="8849639" y="2794000"/>
            <a:ext cx="1505187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>
              <a:defRPr/>
            </a:pPr>
            <a:r>
              <a:rPr kern="0">
                <a:solidFill>
                  <a:srgbClr val="000000"/>
                </a:solidFill>
              </a:rPr>
              <a:t>Inputs</a:t>
            </a:r>
          </a:p>
        </p:txBody>
      </p:sp>
      <p:sp>
        <p:nvSpPr>
          <p:cNvPr id="6852" name="Line"/>
          <p:cNvSpPr/>
          <p:nvPr/>
        </p:nvSpPr>
        <p:spPr>
          <a:xfrm flipH="1">
            <a:off x="8447851" y="3443111"/>
            <a:ext cx="576990" cy="508002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hangingPunct="0">
              <a:defRPr/>
            </a:pPr>
            <a:endParaRPr sz="2400" b="1" kern="0">
              <a:solidFill>
                <a:srgbClr val="000000"/>
              </a:solidFill>
              <a:latin typeface="Trebuchet MS"/>
              <a:ea typeface="ＭＳ Ｐゴシック" pitchFamily="34" charset="-128"/>
              <a:cs typeface="Lucida Grande"/>
              <a:sym typeface="Trebuchet MS"/>
            </a:endParaRPr>
          </a:p>
        </p:txBody>
      </p:sp>
      <p:sp>
        <p:nvSpPr>
          <p:cNvPr id="6853" name="Income"/>
          <p:cNvSpPr txBox="1"/>
          <p:nvPr/>
        </p:nvSpPr>
        <p:spPr>
          <a:xfrm>
            <a:off x="8827062" y="4329289"/>
            <a:ext cx="1841345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>
              <a:defRPr/>
            </a:pPr>
            <a:r>
              <a:rPr kern="0">
                <a:solidFill>
                  <a:srgbClr val="000000"/>
                </a:solidFill>
              </a:rPr>
              <a:t>Income</a:t>
            </a:r>
          </a:p>
        </p:txBody>
      </p:sp>
      <p:sp>
        <p:nvSpPr>
          <p:cNvPr id="6854" name="Line"/>
          <p:cNvSpPr/>
          <p:nvPr/>
        </p:nvSpPr>
        <p:spPr>
          <a:xfrm flipH="1">
            <a:off x="8432799" y="4809066"/>
            <a:ext cx="576990" cy="508002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hangingPunct="0">
              <a:defRPr/>
            </a:pPr>
            <a:endParaRPr sz="2400" b="1" kern="0">
              <a:solidFill>
                <a:srgbClr val="000000"/>
              </a:solidFill>
              <a:latin typeface="Trebuchet MS"/>
              <a:ea typeface="ＭＳ Ｐゴシック" pitchFamily="34" charset="-128"/>
              <a:cs typeface="Lucida Grande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1217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3B7852-1114-4A44-8207-A178525F3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5520" y="188640"/>
            <a:ext cx="7848600" cy="576262"/>
          </a:xfrm>
        </p:spPr>
        <p:txBody>
          <a:bodyPr/>
          <a:lstStyle/>
          <a:p>
            <a:r>
              <a:rPr lang="en-US" altLang="en-US" sz="2400" dirty="0"/>
              <a:t>THE CHIHUAHUAN DESERT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B1E71-CDB6-4AA8-B96F-38C7F9479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1" y="974528"/>
            <a:ext cx="7846540" cy="5694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19717F-3112-AD46-9F28-92A200E4DEFD}"/>
              </a:ext>
            </a:extLst>
          </p:cNvPr>
          <p:cNvSpPr txBox="1"/>
          <p:nvPr/>
        </p:nvSpPr>
        <p:spPr>
          <a:xfrm>
            <a:off x="1037968" y="188640"/>
            <a:ext cx="891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Las Damas Ranch-25,000 acres in Chihuahuan Desert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89EAF-F67B-444F-8986-91646DE8825F}"/>
              </a:ext>
            </a:extLst>
          </p:cNvPr>
          <p:cNvSpPr/>
          <p:nvPr/>
        </p:nvSpPr>
        <p:spPr>
          <a:xfrm>
            <a:off x="8081318" y="1182231"/>
            <a:ext cx="411068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0" fontAlgn="base" hangingPunct="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en-US" sz="3200" dirty="0">
                <a:solidFill>
                  <a:srgbClr val="FFFFFF"/>
                </a:solidFill>
              </a:rPr>
              <a:t>600 COW-CALF OPERATION</a:t>
            </a:r>
          </a:p>
          <a:p>
            <a:pPr lvl="1" algn="ctr" eaLnBrk="0" fontAlgn="base" hangingPunct="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altLang="en-US" sz="3200" dirty="0">
              <a:solidFill>
                <a:srgbClr val="FFFFFF"/>
              </a:solidFill>
            </a:endParaRPr>
          </a:p>
          <a:p>
            <a:pPr lvl="1" algn="ctr" eaLnBrk="0" fontAlgn="base" hangingPunct="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en-US" sz="3200" dirty="0">
                <a:solidFill>
                  <a:srgbClr val="FFFFFF"/>
                </a:solidFill>
              </a:rPr>
              <a:t>AVERAGE RAIN:</a:t>
            </a:r>
          </a:p>
          <a:p>
            <a:pPr lvl="1" algn="ctr" eaLnBrk="0" fontAlgn="base" hangingPunct="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en-US" sz="3200" dirty="0">
                <a:solidFill>
                  <a:srgbClr val="FFFFFF"/>
                </a:solidFill>
              </a:rPr>
              <a:t> 6-11 IN./YR.</a:t>
            </a:r>
          </a:p>
          <a:p>
            <a:pPr lvl="1" algn="ctr" eaLnBrk="0" fontAlgn="base" hangingPunct="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altLang="en-US" sz="3200" dirty="0">
              <a:solidFill>
                <a:srgbClr val="FFFFFF"/>
              </a:solidFill>
            </a:endParaRPr>
          </a:p>
          <a:p>
            <a:pPr lvl="1" algn="ctr" eaLnBrk="0" fontAlgn="base" hangingPunct="0">
              <a:buClr>
                <a:srgbClr val="000000"/>
              </a:buClr>
              <a:defRPr/>
            </a:pPr>
            <a:r>
              <a:rPr lang="en-US" altLang="en-US" sz="3200" dirty="0">
                <a:solidFill>
                  <a:srgbClr val="FFFFFF"/>
                </a:solidFill>
              </a:rPr>
              <a:t>4</a:t>
            </a:r>
            <a:r>
              <a:rPr lang="en-US" altLang="en-US" sz="3200" baseline="30000" dirty="0">
                <a:solidFill>
                  <a:srgbClr val="FFFFFF"/>
                </a:solidFill>
              </a:rPr>
              <a:t>TH</a:t>
            </a:r>
            <a:r>
              <a:rPr lang="en-US" altLang="en-US" sz="3200" dirty="0">
                <a:solidFill>
                  <a:srgbClr val="FFFFFF"/>
                </a:solidFill>
              </a:rPr>
              <a:t> GENERATION RANCHING</a:t>
            </a:r>
          </a:p>
          <a:p>
            <a:pPr lvl="2" eaLnBrk="0" fontAlgn="base" hangingPunct="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altLang="en-US" sz="22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F27ABC-91F0-044C-9CA5-B4548CD4EFAD}"/>
              </a:ext>
            </a:extLst>
          </p:cNvPr>
          <p:cNvCxnSpPr/>
          <p:nvPr/>
        </p:nvCxnSpPr>
        <p:spPr>
          <a:xfrm flipH="1">
            <a:off x="3694670" y="764902"/>
            <a:ext cx="1198606" cy="352289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2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CF861A-D506-5641-AF1E-90BE88A46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70" y="1417638"/>
            <a:ext cx="6761728" cy="507129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D2CF17-E7C1-9242-895E-F03D82E6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Ranchers from Mexico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04973-B353-0C47-81E0-A4AAFC65C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069" y="1417638"/>
            <a:ext cx="2505670" cy="2865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1E67A1-E2FC-F547-816A-AAE3CA70C8C8}"/>
              </a:ext>
            </a:extLst>
          </p:cNvPr>
          <p:cNvSpPr/>
          <p:nvPr/>
        </p:nvSpPr>
        <p:spPr>
          <a:xfrm>
            <a:off x="6823078" y="5236671"/>
            <a:ext cx="3915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D6D5D5">
                    <a:lumMod val="60000"/>
                    <a:lumOff val="40000"/>
                  </a:srgbClr>
                </a:solidFill>
                <a:latin typeface="Ministry-Medium"/>
                <a:ea typeface="ＭＳ Ｐゴシック" pitchFamily="34" charset="-128"/>
              </a:rPr>
              <a:t>“We need to mimic what nature does, not fight nature.”</a:t>
            </a:r>
            <a:endParaRPr lang="en-US" sz="2400" i="1" dirty="0">
              <a:solidFill>
                <a:srgbClr val="D6D5D5">
                  <a:lumMod val="60000"/>
                  <a:lumOff val="40000"/>
                </a:srgbClr>
              </a:solidFill>
              <a:latin typeface="Ministry-Medium"/>
              <a:ea typeface="ＭＳ Ｐゴシック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55CE4-14C0-8844-9396-5A8057F3F2E1}"/>
              </a:ext>
            </a:extLst>
          </p:cNvPr>
          <p:cNvSpPr txBox="1"/>
          <p:nvPr/>
        </p:nvSpPr>
        <p:spPr>
          <a:xfrm>
            <a:off x="7528069" y="4359907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pitchFamily="34" charset="-128"/>
              </a:rPr>
              <a:t>Alejandro Carrillo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B9191A-CEA6-ED4D-84D0-2660C507120A}"/>
              </a:ext>
            </a:extLst>
          </p:cNvPr>
          <p:cNvSpPr/>
          <p:nvPr/>
        </p:nvSpPr>
        <p:spPr>
          <a:xfrm>
            <a:off x="811639" y="2337710"/>
            <a:ext cx="1065170" cy="13036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28A78-8D49-3841-AEB7-EDC894F488AE}"/>
              </a:ext>
            </a:extLst>
          </p:cNvPr>
          <p:cNvSpPr txBox="1"/>
          <p:nvPr/>
        </p:nvSpPr>
        <p:spPr>
          <a:xfrm>
            <a:off x="284717" y="1863050"/>
            <a:ext cx="1970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Jesus Almeida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562975-CB14-7641-9538-063945ADB1FC}"/>
              </a:ext>
            </a:extLst>
          </p:cNvPr>
          <p:cNvSpPr/>
          <p:nvPr/>
        </p:nvSpPr>
        <p:spPr>
          <a:xfrm>
            <a:off x="2993849" y="2537118"/>
            <a:ext cx="1065170" cy="13036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66ACA-A2E5-764C-B76C-809D96B689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355" y="5968314"/>
            <a:ext cx="1652274" cy="88968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A17AF0F-63DC-5A4C-B8C7-2BF6B0123FD8}"/>
              </a:ext>
            </a:extLst>
          </p:cNvPr>
          <p:cNvSpPr/>
          <p:nvPr/>
        </p:nvSpPr>
        <p:spPr>
          <a:xfrm>
            <a:off x="5176059" y="2560638"/>
            <a:ext cx="1065170" cy="13036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09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B48FA48-1651-4F31-96B9-F3027BA5E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115888"/>
            <a:ext cx="7848600" cy="576262"/>
          </a:xfrm>
        </p:spPr>
        <p:txBody>
          <a:bodyPr/>
          <a:lstStyle/>
          <a:p>
            <a:r>
              <a:rPr lang="en-US" altLang="en-US" sz="2400" dirty="0"/>
              <a:t>LAS </a:t>
            </a:r>
            <a:r>
              <a:rPr lang="en-US" altLang="en-US" sz="2800" b="1" dirty="0">
                <a:solidFill>
                  <a:schemeClr val="bg1"/>
                </a:solidFill>
              </a:rPr>
              <a:t>DAMAS CATTLE RANCH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86A953-7FAE-4CDF-A806-BDC01E8080C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lvl="0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lvl="1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lvl="2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lvl="3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lvl="4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 eaLnBrk="0" fontAlgn="base" hangingPunct="0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mtClean="0"/>
              <a:pPr algn="r" eaLnBrk="0" fontAlgn="base" hangingPunct="0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71C83-FE4E-4EBF-847D-651778768F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976600"/>
            <a:ext cx="6264696" cy="59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8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0922_10294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121849" y="396278"/>
            <a:ext cx="11568177" cy="6362052"/>
          </a:xfr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CCE50DAE-EAB0-9748-9532-6230C6E6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685801"/>
            <a:ext cx="3538098" cy="1143001"/>
          </a:xfrm>
        </p:spPr>
        <p:txBody>
          <a:bodyPr>
            <a:normAutofit/>
          </a:bodyPr>
          <a:lstStyle/>
          <a:p>
            <a:r>
              <a:rPr lang="en-US" dirty="0"/>
              <a:t>The Problem</a:t>
            </a: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1F8A1938-56A0-2444-9170-3B2BD9C6EF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84120" y="1558004"/>
            <a:ext cx="6362052" cy="4038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D8FA2-BF13-9342-814C-23F857BB98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355" y="5968314"/>
            <a:ext cx="1652274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55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EEAD49-2915-4B9A-8948-144539218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1349" y="332656"/>
            <a:ext cx="10190603" cy="576262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chemeClr val="bg1"/>
                </a:solidFill>
              </a:rPr>
              <a:t>THIS IS THE TYPICAL VIEW OF THE CHIHUAHUAN DESERT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3F59CA-A75E-4392-B328-550173CA4C7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lvl="0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lvl="1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lvl="2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lvl="3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lvl="4" algn="r" rtl="0" fontAlgn="base">
              <a:spcBef>
                <a:spcPct val="0"/>
              </a:spcBef>
              <a:spcAft>
                <a:spcPct val="0"/>
              </a:spcAft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b="1" kern="1200">
                <a:solidFill>
                  <a:schemeClr val="dk2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 eaLnBrk="0" fontAlgn="base" hangingPunct="0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mtClean="0"/>
              <a:pPr algn="r" eaLnBrk="0" fontAlgn="base" hangingPunct="0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http://upload.wikimedia.org/wikipedia/commons/0/07/Chihuahuan_Desert_01.jpg">
            <a:extLst>
              <a:ext uri="{FF2B5EF4-FFF2-40B4-BE49-F238E27FC236}">
                <a16:creationId xmlns:a16="http://schemas.microsoft.com/office/drawing/2014/main" id="{F007E409-4ACC-456D-83B5-539CA2AC4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85838"/>
            <a:ext cx="8556434" cy="549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033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ust in soi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7" y="1406993"/>
            <a:ext cx="5143500" cy="524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2696" y="205907"/>
            <a:ext cx="628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  <a:ea typeface="MS PGothic"/>
                <a:cs typeface="MS PGothic"/>
              </a:rPr>
              <a:t>S</a:t>
            </a:r>
            <a:r>
              <a:rPr lang="en-US" sz="3600" dirty="0" err="1">
                <a:solidFill>
                  <a:prstClr val="white"/>
                </a:solidFill>
                <a:latin typeface="Calibri"/>
                <a:ea typeface="MS PGothic"/>
                <a:cs typeface="MS PGothic"/>
              </a:rPr>
              <a:t>olarized</a:t>
            </a:r>
            <a:r>
              <a:rPr lang="en-US" sz="3600" dirty="0">
                <a:solidFill>
                  <a:prstClr val="white"/>
                </a:solidFill>
                <a:latin typeface="Calibri"/>
                <a:ea typeface="MS PGothic"/>
                <a:cs typeface="MS PGothic"/>
              </a:rPr>
              <a:t> Soils</a:t>
            </a: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A3D77A7F-B712-594A-85FC-B389ACCBAB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40337" y="2062631"/>
            <a:ext cx="5245100" cy="3933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47A65-8FB6-4E49-8A5A-3AC0F2E365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355" y="5968314"/>
            <a:ext cx="1652274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0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 descr="solarazation crust.tiff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0" b="8820"/>
          <a:stretch>
            <a:fillRect/>
          </a:stretch>
        </p:blipFill>
        <p:spPr>
          <a:xfrm>
            <a:off x="6240108" y="1163875"/>
            <a:ext cx="5403301" cy="4648326"/>
          </a:xfrm>
        </p:spPr>
      </p:pic>
      <p:pic>
        <p:nvPicPr>
          <p:cNvPr id="4" name="Picture 3" descr="crusting on shrub lan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343" y="1122362"/>
            <a:ext cx="6294826" cy="4135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3320" y="542147"/>
            <a:ext cx="491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06">
              <a:defRPr/>
            </a:pPr>
            <a:r>
              <a:rPr lang="en-US" sz="3600" dirty="0">
                <a:solidFill>
                  <a:srgbClr val="FFFFFF"/>
                </a:solidFill>
                <a:latin typeface="Calibri"/>
                <a:ea typeface="ＭＳ Ｐゴシック" pitchFamily="34" charset="-128"/>
              </a:rPr>
              <a:t>Solarization of the soil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A3CAE-86A7-4246-A31B-68BF7C5522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355" y="5968314"/>
            <a:ext cx="1652274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4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64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1316667" y="1515918"/>
            <a:ext cx="6858003" cy="382616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CC2837-D657-7B4C-9FF4-B6CDD9C43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68168" y="857249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1B98B-637B-D944-869B-9A82491931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355" y="5968314"/>
            <a:ext cx="1652274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12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78" y="2012064"/>
            <a:ext cx="5052838" cy="3789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560" y="715497"/>
            <a:ext cx="5460462" cy="4253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9482" y="5415102"/>
            <a:ext cx="3897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250 Acres to Support One Cow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9937" y="150746"/>
            <a:ext cx="42098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Conventionally Managed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ea typeface="ＭＳ Ｐゴシック" pitchFamily="34" charset="-128"/>
                <a:cs typeface="Times New Roman" panose="02020603050405020304" pitchFamily="18" charset="0"/>
              </a:rPr>
              <a:t>(Chihuahuan Desert)</a:t>
            </a:r>
            <a:endParaRPr lang="en-US" sz="2400" b="1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2344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73" y="519431"/>
            <a:ext cx="8229601" cy="1016000"/>
          </a:xfrm>
        </p:spPr>
        <p:txBody>
          <a:bodyPr/>
          <a:lstStyle/>
          <a:p>
            <a:r>
              <a:rPr lang="en-US" dirty="0"/>
              <a:t>Ecological Memory:</a:t>
            </a:r>
          </a:p>
        </p:txBody>
      </p:sp>
      <p:pic>
        <p:nvPicPr>
          <p:cNvPr id="6" name="Content Placeholder 5" descr="1961 Jornada Research Station grass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49" y="795059"/>
            <a:ext cx="9329351" cy="52477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4683" y="6096000"/>
            <a:ext cx="658270" cy="25964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812810">
              <a:defRPr/>
            </a:pPr>
            <a:fld id="{7214542D-EC88-400C-899A-A4E216CC0D54}" type="slidenum">
              <a:rPr lang="en-US" b="0">
                <a:solidFill>
                  <a:srgbClr val="3C4726"/>
                </a:solidFill>
                <a:latin typeface="Arial"/>
                <a:ea typeface="MS PGothic"/>
                <a:cs typeface="Arial"/>
              </a:rPr>
              <a:pPr defTabSz="812810">
                <a:defRPr/>
              </a:pPr>
              <a:t>2</a:t>
            </a:fld>
            <a:endParaRPr lang="en-US" b="0">
              <a:solidFill>
                <a:srgbClr val="3C4726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755747" y="6128054"/>
            <a:ext cx="3069540" cy="259644"/>
          </a:xfrm>
          <a:prstGeom prst="rect">
            <a:avLst/>
          </a:prstGeom>
        </p:spPr>
        <p:txBody>
          <a:bodyPr vert="horz" lIns="68341" tIns="34171" rIns="68341" bIns="34171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06405">
              <a:defRPr/>
            </a:pPr>
            <a:r>
              <a:rPr lang="en-US" sz="1333" dirty="0">
                <a:solidFill>
                  <a:srgbClr val="FFFFFF"/>
                </a:solidFill>
                <a:latin typeface="Arial"/>
                <a:cs typeface="Arial"/>
              </a:rPr>
              <a:t>Allan Savory</a:t>
            </a:r>
          </a:p>
        </p:txBody>
      </p:sp>
    </p:spTree>
    <p:extLst>
      <p:ext uri="{BB962C8B-B14F-4D97-AF65-F5344CB8AC3E}">
        <p14:creationId xmlns:p14="http://schemas.microsoft.com/office/powerpoint/2010/main" val="368934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97508" y="5274629"/>
            <a:ext cx="393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20 Acres to Support One Cow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441" y="208374"/>
            <a:ext cx="4586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Adaptive Grazing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Verdana" panose="020B0604030504040204" pitchFamily="34" charset="0"/>
                <a:ea typeface="ＭＳ Ｐゴシック" pitchFamily="34" charset="-128"/>
                <a:cs typeface="Times New Roman" panose="02020603050405020304" pitchFamily="18" charset="0"/>
              </a:rPr>
              <a:t>Management</a:t>
            </a:r>
            <a:endParaRPr lang="en-US" sz="2800" b="1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6" y="2275184"/>
            <a:ext cx="5221486" cy="3916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829" y="629264"/>
            <a:ext cx="5767515" cy="43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627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shift:</a:t>
            </a:r>
            <a:endParaRPr lang="en-US" dirty="0"/>
          </a:p>
        </p:txBody>
      </p:sp>
      <p:pic>
        <p:nvPicPr>
          <p:cNvPr id="6" name="Content Placeholder 5" descr="2002 Jornada station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65263"/>
            <a:ext cx="9607550" cy="536485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4682" y="6096000"/>
            <a:ext cx="658270" cy="25964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812810">
              <a:defRPr/>
            </a:pPr>
            <a:fld id="{7214542D-EC88-400C-899A-A4E216CC0D54}" type="slidenum">
              <a:rPr lang="en-US" b="0">
                <a:solidFill>
                  <a:srgbClr val="3C4726"/>
                </a:solidFill>
                <a:latin typeface="Arial"/>
                <a:ea typeface="MS PGothic"/>
                <a:cs typeface="Arial"/>
              </a:rPr>
              <a:pPr defTabSz="812810">
                <a:defRPr/>
              </a:pPr>
              <a:t>3</a:t>
            </a:fld>
            <a:endParaRPr lang="en-US" b="0">
              <a:solidFill>
                <a:srgbClr val="3C4726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99364" y="6096000"/>
            <a:ext cx="3068637" cy="2603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12810">
              <a:defRPr/>
            </a:pPr>
            <a:r>
              <a:rPr lang="en-US" sz="1333" dirty="0">
                <a:highlight>
                  <a:srgbClr val="C0C0C0"/>
                </a:highlight>
                <a:latin typeface="Arial"/>
                <a:ea typeface="MS PGothic"/>
                <a:cs typeface="Arial"/>
              </a:rPr>
              <a:t>Allan Savory</a:t>
            </a:r>
          </a:p>
        </p:txBody>
      </p:sp>
    </p:spTree>
    <p:extLst>
      <p:ext uri="{BB962C8B-B14F-4D97-AF65-F5344CB8AC3E}">
        <p14:creationId xmlns:p14="http://schemas.microsoft.com/office/powerpoint/2010/main" val="213435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532" y="635000"/>
            <a:ext cx="6996891" cy="1016000"/>
          </a:xfrm>
        </p:spPr>
        <p:txBody>
          <a:bodyPr>
            <a:normAutofit/>
          </a:bodyPr>
          <a:lstStyle/>
          <a:p>
            <a:pPr algn="ctr"/>
            <a:r>
              <a:rPr lang="en-US" sz="2844"/>
              <a:t>Phase shift: Nutrient and Water cycle is not functioning! Low internal ecological memory!</a:t>
            </a:r>
            <a:endParaRPr lang="en-US" sz="2844" dirty="0"/>
          </a:p>
        </p:txBody>
      </p:sp>
      <p:pic>
        <p:nvPicPr>
          <p:cNvPr id="6" name="Content Placeholder 5" descr="Park Service no us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32" y="546272"/>
            <a:ext cx="9755831" cy="54788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4683" y="6096000"/>
            <a:ext cx="658270" cy="25964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812810">
              <a:defRPr/>
            </a:pPr>
            <a:fld id="{7214542D-EC88-400C-899A-A4E216CC0D54}" type="slidenum">
              <a:rPr lang="en-US" b="0">
                <a:solidFill>
                  <a:srgbClr val="3C4726"/>
                </a:solidFill>
                <a:latin typeface="Arial"/>
                <a:ea typeface="MS PGothic"/>
                <a:cs typeface="Arial"/>
              </a:rPr>
              <a:pPr defTabSz="812810">
                <a:defRPr/>
              </a:pPr>
              <a:t>4</a:t>
            </a:fld>
            <a:endParaRPr lang="en-US" b="0">
              <a:solidFill>
                <a:srgbClr val="3C4726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99364" y="6096000"/>
            <a:ext cx="3068637" cy="2603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12810">
              <a:defRPr/>
            </a:pPr>
            <a:r>
              <a:rPr lang="en-US" sz="1333">
                <a:solidFill>
                  <a:srgbClr val="3C4726"/>
                </a:solidFill>
                <a:highlight>
                  <a:srgbClr val="C0C0C0"/>
                </a:highlight>
                <a:latin typeface="Arial"/>
                <a:ea typeface="MS PGothic"/>
                <a:cs typeface="Arial"/>
              </a:rPr>
              <a:t>Allan Savory</a:t>
            </a:r>
            <a:endParaRPr lang="en-US" sz="1333" dirty="0">
              <a:solidFill>
                <a:srgbClr val="3C4726"/>
              </a:solidFill>
              <a:highlight>
                <a:srgbClr val="C0C0C0"/>
              </a:highlight>
              <a:latin typeface="Arial"/>
              <a:ea typeface="MS P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815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1" name="Picture 1" descr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84574" cy="327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2" name="Picture 4" descr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676" y="857250"/>
            <a:ext cx="5631864" cy="4933951"/>
          </a:xfrm>
          <a:prstGeom prst="rect">
            <a:avLst/>
          </a:prstGeom>
          <a:ln w="12700">
            <a:miter lim="400000"/>
          </a:ln>
        </p:spPr>
      </p:pic>
      <p:sp>
        <p:nvSpPr>
          <p:cNvPr id="6743" name="Rectangle 9"/>
          <p:cNvSpPr/>
          <p:nvPr/>
        </p:nvSpPr>
        <p:spPr>
          <a:xfrm>
            <a:off x="6061709" y="298174"/>
            <a:ext cx="57151" cy="6211956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hangingPunct="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744" name="Rectangle 11"/>
          <p:cNvSpPr/>
          <p:nvPr/>
        </p:nvSpPr>
        <p:spPr>
          <a:xfrm>
            <a:off x="39756" y="3417572"/>
            <a:ext cx="6079104" cy="4571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hangingPunct="0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6745" name="Content Placeholder 3" descr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0" b="8819"/>
          <a:stretch>
            <a:fillRect/>
          </a:stretch>
        </p:blipFill>
        <p:spPr>
          <a:xfrm>
            <a:off x="39756" y="3580571"/>
            <a:ext cx="5923722" cy="3012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820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dust stomr 2019.mov">
            <a:hlinkClick r:id="" action="ppaction://media"/>
            <a:extLst>
              <a:ext uri="{FF2B5EF4-FFF2-40B4-BE49-F238E27FC236}">
                <a16:creationId xmlns:a16="http://schemas.microsoft.com/office/drawing/2014/main" id="{177D63FC-5165-614A-815A-3A7854D77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9144000" cy="506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939A4-232D-BD41-99D0-90E8B6CD9E3C}"/>
              </a:ext>
            </a:extLst>
          </p:cNvPr>
          <p:cNvSpPr txBox="1"/>
          <p:nvPr/>
        </p:nvSpPr>
        <p:spPr>
          <a:xfrm>
            <a:off x="3200400" y="533400"/>
            <a:ext cx="67818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hangingPunct="0">
              <a:defRPr/>
            </a:pPr>
            <a:r>
              <a:rPr lang="en-US" sz="3600" b="1" dirty="0">
                <a:solidFill>
                  <a:srgbClr val="535353">
                    <a:lumMod val="20000"/>
                    <a:lumOff val="80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rPr>
              <a:t>Coahoma, Texas  June 2019</a:t>
            </a:r>
          </a:p>
        </p:txBody>
      </p:sp>
    </p:spTree>
    <p:extLst>
      <p:ext uri="{BB962C8B-B14F-4D97-AF65-F5344CB8AC3E}">
        <p14:creationId xmlns:p14="http://schemas.microsoft.com/office/powerpoint/2010/main" val="29292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Phase shift:</a:t>
            </a:r>
          </a:p>
        </p:txBody>
      </p:sp>
      <p:sp>
        <p:nvSpPr>
          <p:cNvPr id="6845" name="TextBox 6"/>
          <p:cNvSpPr txBox="1"/>
          <p:nvPr/>
        </p:nvSpPr>
        <p:spPr>
          <a:xfrm>
            <a:off x="7124700" y="1428753"/>
            <a:ext cx="1028700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>
              <a:defRPr/>
            </a:pPr>
            <a:r>
              <a:rPr sz="2400" b="1" kern="0">
                <a:solidFill>
                  <a:srgbClr val="000000"/>
                </a:solidFill>
              </a:rPr>
              <a:t>self</a:t>
            </a:r>
          </a:p>
        </p:txBody>
      </p:sp>
      <p:pic>
        <p:nvPicPr>
          <p:cNvPr id="6846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853" y="18936"/>
            <a:ext cx="9638295" cy="68390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66655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83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272" y="958894"/>
            <a:ext cx="9097456" cy="5965584"/>
          </a:xfrm>
          <a:prstGeom prst="rect">
            <a:avLst/>
          </a:prstGeom>
          <a:ln w="12700">
            <a:miter lim="400000"/>
          </a:ln>
        </p:spPr>
      </p:pic>
      <p:sp>
        <p:nvSpPr>
          <p:cNvPr id="6838" name="Title 1"/>
          <p:cNvSpPr txBox="1"/>
          <p:nvPr/>
        </p:nvSpPr>
        <p:spPr>
          <a:xfrm>
            <a:off x="2319337" y="79873"/>
            <a:ext cx="6943726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>
            <a:normAutofit/>
          </a:bodyPr>
          <a:lstStyle>
            <a:lvl1pPr algn="ctr" defTabSz="457200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>
              <a:defRPr/>
            </a:pPr>
            <a:r>
              <a:rPr b="1" kern="0" dirty="0">
                <a:solidFill>
                  <a:srgbClr val="FFFFFF"/>
                </a:solidFill>
              </a:rPr>
              <a:t>Dying of Rural America:</a:t>
            </a:r>
          </a:p>
        </p:txBody>
      </p:sp>
    </p:spTree>
    <p:extLst>
      <p:ext uri="{BB962C8B-B14F-4D97-AF65-F5344CB8AC3E}">
        <p14:creationId xmlns:p14="http://schemas.microsoft.com/office/powerpoint/2010/main" val="27540407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" name="Footer Placeholder 3"/>
          <p:cNvSpPr txBox="1"/>
          <p:nvPr/>
        </p:nvSpPr>
        <p:spPr>
          <a:xfrm>
            <a:off x="4552950" y="5619089"/>
            <a:ext cx="3086100" cy="28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>
              <a:defRPr sz="1400" b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>
              <a:defRPr/>
            </a:pPr>
            <a:r>
              <a:rPr kern="0"/>
              <a:t>Allan Savory</a:t>
            </a:r>
          </a:p>
        </p:txBody>
      </p:sp>
      <p:sp>
        <p:nvSpPr>
          <p:cNvPr id="6841" name="Title 1"/>
          <p:cNvSpPr txBox="1">
            <a:spLocks noGrp="1"/>
          </p:cNvSpPr>
          <p:nvPr>
            <p:ph type="title"/>
          </p:nvPr>
        </p:nvSpPr>
        <p:spPr>
          <a:xfrm>
            <a:off x="1662313" y="263921"/>
            <a:ext cx="8514952" cy="637482"/>
          </a:xfrm>
          <a:prstGeom prst="rect">
            <a:avLst/>
          </a:prstGeom>
        </p:spPr>
        <p:txBody>
          <a:bodyPr>
            <a:normAutofit/>
          </a:bodyPr>
          <a:lstStyle>
            <a:lvl1pPr defTabSz="612648">
              <a:defRPr sz="4000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rgbClr val="FFFFFF"/>
                </a:solidFill>
              </a:rPr>
              <a:t>Death of Community!</a:t>
            </a:r>
          </a:p>
        </p:txBody>
      </p:sp>
      <p:pic>
        <p:nvPicPr>
          <p:cNvPr id="684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14498"/>
            <a:ext cx="9525000" cy="51435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8645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White">
  <a:themeElements>
    <a:clrScheme name="White">
      <a:dk1>
        <a:srgbClr val="000000"/>
      </a:dk1>
      <a:lt1>
        <a:srgbClr val="000000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409</Words>
  <Application>Microsoft Macintosh PowerPoint</Application>
  <PresentationFormat>Widescreen</PresentationFormat>
  <Paragraphs>55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Ministry-Medium</vt:lpstr>
      <vt:lpstr>Oswald</vt:lpstr>
      <vt:lpstr>Oswald Regular</vt:lpstr>
      <vt:lpstr>Trebuchet MS</vt:lpstr>
      <vt:lpstr>Verdana</vt:lpstr>
      <vt:lpstr>Office Theme</vt:lpstr>
      <vt:lpstr>Simple Light</vt:lpstr>
      <vt:lpstr>25_Office Theme</vt:lpstr>
      <vt:lpstr>32_Office Theme</vt:lpstr>
      <vt:lpstr>8_Office Theme</vt:lpstr>
      <vt:lpstr>7_White</vt:lpstr>
      <vt:lpstr>OPENING KEYNOTE:  Ray Archuleta</vt:lpstr>
      <vt:lpstr>Ecological Memory:</vt:lpstr>
      <vt:lpstr>Phase shift:</vt:lpstr>
      <vt:lpstr>Phase shift: Nutrient and Water cycle is not functioning! Low internal ecological memory!</vt:lpstr>
      <vt:lpstr>PowerPoint Presentation</vt:lpstr>
      <vt:lpstr>PowerPoint Presentation</vt:lpstr>
      <vt:lpstr>Phase shift:</vt:lpstr>
      <vt:lpstr>PowerPoint Presentation</vt:lpstr>
      <vt:lpstr>Death of Community!</vt:lpstr>
      <vt:lpstr>Phase shift:</vt:lpstr>
      <vt:lpstr>THE CHIHUAHUAN DESERT …</vt:lpstr>
      <vt:lpstr>Ranchers from Mexico</vt:lpstr>
      <vt:lpstr>LAS DAMAS CATTLE RANCH</vt:lpstr>
      <vt:lpstr>The Problem</vt:lpstr>
      <vt:lpstr>THIS IS THE TYPICAL VIEW OF THE CHIHUAHUAN DESERT 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KEYNOTE:  Ray Archuleta</dc:title>
  <dc:creator>Ray Archuleta</dc:creator>
  <cp:lastModifiedBy>Paden James</cp:lastModifiedBy>
  <cp:revision>87</cp:revision>
  <dcterms:created xsi:type="dcterms:W3CDTF">2020-01-17T20:52:27Z</dcterms:created>
  <dcterms:modified xsi:type="dcterms:W3CDTF">2020-01-27T04:31:33Z</dcterms:modified>
</cp:coreProperties>
</file>