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5"/>
  </p:notesMasterIdLst>
  <p:sldIdLst>
    <p:sldId id="328" r:id="rId4"/>
    <p:sldId id="474" r:id="rId5"/>
    <p:sldId id="293" r:id="rId6"/>
    <p:sldId id="394" r:id="rId7"/>
    <p:sldId id="337" r:id="rId8"/>
    <p:sldId id="378" r:id="rId9"/>
    <p:sldId id="449" r:id="rId10"/>
    <p:sldId id="450" r:id="rId11"/>
    <p:sldId id="324" r:id="rId12"/>
    <p:sldId id="257" r:id="rId13"/>
    <p:sldId id="289" r:id="rId14"/>
    <p:sldId id="258" r:id="rId15"/>
    <p:sldId id="268" r:id="rId16"/>
    <p:sldId id="490" r:id="rId17"/>
    <p:sldId id="404" r:id="rId18"/>
    <p:sldId id="402" r:id="rId19"/>
    <p:sldId id="413" r:id="rId20"/>
    <p:sldId id="315" r:id="rId21"/>
    <p:sldId id="411" r:id="rId22"/>
    <p:sldId id="408" r:id="rId23"/>
    <p:sldId id="406" r:id="rId24"/>
    <p:sldId id="368" r:id="rId25"/>
    <p:sldId id="338" r:id="rId26"/>
    <p:sldId id="421" r:id="rId27"/>
    <p:sldId id="455" r:id="rId28"/>
    <p:sldId id="267" r:id="rId29"/>
    <p:sldId id="270" r:id="rId30"/>
    <p:sldId id="271" r:id="rId31"/>
    <p:sldId id="451" r:id="rId32"/>
    <p:sldId id="259" r:id="rId33"/>
    <p:sldId id="290" r:id="rId34"/>
    <p:sldId id="495" r:id="rId35"/>
    <p:sldId id="262" r:id="rId36"/>
    <p:sldId id="487" r:id="rId37"/>
    <p:sldId id="486" r:id="rId38"/>
    <p:sldId id="473" r:id="rId39"/>
    <p:sldId id="488" r:id="rId40"/>
    <p:sldId id="265" r:id="rId41"/>
    <p:sldId id="491" r:id="rId42"/>
    <p:sldId id="478" r:id="rId43"/>
    <p:sldId id="465" r:id="rId44"/>
    <p:sldId id="459" r:id="rId45"/>
    <p:sldId id="266" r:id="rId46"/>
    <p:sldId id="385" r:id="rId47"/>
    <p:sldId id="436" r:id="rId48"/>
    <p:sldId id="424" r:id="rId49"/>
    <p:sldId id="475" r:id="rId50"/>
    <p:sldId id="425" r:id="rId51"/>
    <p:sldId id="480" r:id="rId52"/>
    <p:sldId id="479" r:id="rId53"/>
    <p:sldId id="493" r:id="rId54"/>
    <p:sldId id="435" r:id="rId55"/>
    <p:sldId id="481" r:id="rId56"/>
    <p:sldId id="366" r:id="rId57"/>
    <p:sldId id="437" r:id="rId58"/>
    <p:sldId id="438" r:id="rId59"/>
    <p:sldId id="418" r:id="rId60"/>
    <p:sldId id="313" r:id="rId61"/>
    <p:sldId id="444" r:id="rId62"/>
    <p:sldId id="439" r:id="rId63"/>
    <p:sldId id="496" r:id="rId64"/>
    <p:sldId id="334" r:id="rId65"/>
    <p:sldId id="335" r:id="rId66"/>
    <p:sldId id="471" r:id="rId67"/>
    <p:sldId id="469" r:id="rId68"/>
    <p:sldId id="470" r:id="rId69"/>
    <p:sldId id="336" r:id="rId70"/>
    <p:sldId id="260" r:id="rId71"/>
    <p:sldId id="466" r:id="rId72"/>
    <p:sldId id="397" r:id="rId73"/>
    <p:sldId id="456" r:id="rId7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68" y="7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FD7F865-64CB-4521-B902-8D7B1110041F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7C709D1-D07D-4801-BCA2-FD1A4AD289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06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BF2638FB-0701-4E03-82D5-67580172FD82}" type="slidenum">
              <a:rPr lang="en-US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67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D396-102D-4023-9C01-C6DB7698D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5C176-D579-4933-9092-9CE243F0C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D9F7A-5CBA-4FAF-BE6F-6A9B48E3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E081A-73AC-4D11-9DC5-7DC43A77B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C162A-04C5-4899-B6E0-F26B6BF4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4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E0AF-98F0-4B8F-AE65-9D047F0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12AF2-48D0-494E-A2EA-4F11926F4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60325-BE19-4D79-BDD8-ED14A940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13281-94ED-409E-B486-6A11705D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7AF15-FB31-4126-BC50-78B148CA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8C518-6B14-45CF-8734-4EABD25947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AB494-9F98-41B4-80FE-9442867F5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087B7-DE62-495A-B19A-A08723FCF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99555-6C88-4963-BCE6-C3BD0E28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54F8A-B900-4226-8743-C3543208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5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9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2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6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0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97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3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11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FEEB-F02E-45AE-9123-F7F7C8D4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3CD53-FDC3-4A3E-B74F-3DB091BFE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F4C0F-7559-41E1-B450-C2DF487EE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747E1-00F0-4446-80B9-3CDC3299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5B39-D47A-4DA8-A5A7-11253A46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4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56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14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62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CE203-3166-4F78-BF94-54F4300D9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BF14F-8D3B-460E-9D5A-B87D1AB0F89B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2D83D-ABB6-4B87-AE14-7A98740DA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CA8D8-08DD-48A4-9E9E-E8DC8C4F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58699-219B-4344-A4A2-DAEEEBE23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69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D62D6-0D0E-4096-85CC-4E235E78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0453A-1300-4BC1-93AE-FB3DD31CC5C4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348D8-9D1C-41DD-BA82-7E884334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12E45-9AC1-4AB6-BAE0-708BB0ED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035EF-1ECB-4017-9B43-945017387E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608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0A1F9-82A0-40B0-8591-18E74CD8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319FA-05C1-46B8-9E92-4555343B520F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579B6-CE07-40AC-8BA3-321B3EC9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2D262-31BE-4631-9A89-D5335A8B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A79DE-1476-43A5-97FE-AE9FF014D1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3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9F70EC-A530-463E-BF9C-478AEB60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A2087-F22C-4E80-8185-5441116D8E28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5CBF07-C76C-4428-BAE9-3FEBC3AC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F0819B-DAE8-4BAF-BFB4-4B33ED06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F2499-345D-473B-B9E6-BFF79299E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59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825E03-9E1A-48AC-ACAF-660BA0176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A40E9-409A-42EE-BF0F-78DA9AD9DE80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B2FF33-3C00-458A-A9C7-C29CAB1D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728947-CF87-4FEF-BC19-A543F2CE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A41AF-648A-4D24-A2BC-35E026838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574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EE4032D-EAC7-4022-BB58-32CAC87DD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6764-88CA-4BAB-A1F5-87145B3F4945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F9E63F-5E86-4B37-A566-4AC428B99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073435-C75F-44B6-BC17-531C1BAB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DDA4E-1EBA-426E-91BA-1476494D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01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79327D9-45D4-4BB1-9B17-C61E1AD7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B7F2-93AB-43F8-B6E8-EFF4D1745913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84288AE-74CF-4FAB-8594-161AC3D2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0B611A-67C7-4EA3-AEAC-4566C8B2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5CC3E-BF2F-4983-BD79-751AD94059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55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3FFC8-4C03-4F67-AF32-2E026F6EE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92AA0-E240-4E1E-B233-E3BB19FC0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B341B-23A0-400F-8204-C43DF1D3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CF337-3283-40F5-B0F2-A3103E7FE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D3291-DE7A-4D77-A150-69EC93F8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39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272C82-1B2B-496C-8B1E-3CED00EF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C959-8B21-4232-AECC-1DFF98CA95C5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96F03F-1A80-4901-AB5E-341C79322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170BB6-F92C-4F31-B482-F64578BA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B87E7-1045-4626-91CE-6A8FA5E47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32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41FF01-7879-48B1-9FE5-E393A0B0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C1E0-74F3-4685-B18C-F5A022E112D4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BACDC3-C2B8-4884-B905-66F0F7E8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48B805-FCC5-469F-925D-5E997274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E4126-B391-4437-BA5D-64C0431F3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486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59912-A15A-495B-AB72-548091DE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0C61A-8CBC-4D4B-8161-43E9AD1A691A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611DC-6395-4D9D-B53F-88BD62B9B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72E9F-ADF2-4A91-889B-3F0B6ED0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703EB-0E27-4BDC-8BF3-C5284B7BD2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412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36044-FD9C-4727-BB14-FB7965C1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C803-11A7-48C5-A47D-3B22300D733F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EBF7A-F892-4C33-8EF2-7E236E88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50B0D-8369-421A-B6A3-18314D73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706C3-370E-4B02-8016-F154E7360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F8D6D-0F70-4814-99DA-408DEB6C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19C98-7952-46F7-883D-A9CF763E4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63EA9-BC60-4259-B515-87AFE260A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792D8-0908-422F-B64F-EBBFEDD5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4598F-D4D6-4A12-9AD8-3D3C2936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265EE-CDAC-47A7-A713-009019E0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2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D419-8E58-4548-A24D-A94F92E9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DDAE3-7981-437F-B184-7604FB3D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873ED-AE5B-4402-8B22-CCB31DED6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675188-58AC-4BDD-B81F-604D31083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0AE089-8B2A-4028-878B-43B04002C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A0F4E-0FB5-45A2-9B3F-1093F7D1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38CC36-9680-4FB5-A343-15FECAED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AA34F4-484A-47B1-94F2-DDD1D2DA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7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358D-BAB6-4AFC-AC1C-7BDAF6FA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0D250-F51C-473F-9159-F8AA730E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D8A40-66B4-41F9-AC78-B3905EB8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6DC70-5BDF-4649-B4C6-595AD502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8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16679-3EFB-4374-B572-EB931552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17857-4447-43D4-B0E3-0DD067F3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69834-33B7-4F72-988F-81F4DA68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3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5955-9127-49CC-8C0D-6757D68F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5C3E0-3800-417E-9399-67B6B979C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01B78-A34E-424B-9167-E251D5FD5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D0A98-EF3B-4884-9ED1-B1C5DEAD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CF5C8-453E-4194-89A9-B5A0193E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13252-5122-454D-8B10-D94F49F00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829F1-9E14-49D4-A0EF-23C7BD46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3B76D-9C27-4D12-A18E-6215AFB5A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0C2ED-D3F7-45FF-BFC8-4D9AFC432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74556-092E-4205-A5DE-299B1DB5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0CF2E-13A4-4241-A398-05473BA9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ABFFF-B7B3-4507-B960-B82812B4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889D9-069A-4CC7-9AC2-0BAE30FD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29FBA-33B4-4881-93D4-2B8DD35B7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EA76D-BA0A-45D8-9AE8-3AB3C3D0C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501B8-1F3B-48B2-B9E6-EA904914C847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D2BD4-9629-4419-BC25-2DBC1EFF1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37520-D906-4FCF-B287-52BC08154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1C23F-1442-4ACF-8700-F8BE1DE56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0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80A41-5A41-46C9-A605-B6D1E74466ED}" type="datetimeFigureOut">
              <a:rPr lang="en-US" smtClean="0"/>
              <a:pPr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8DBD-8435-43B3-A165-D05125F92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1CE80F4-BF48-4590-BF68-FD8150BB4D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3558084-6BDF-46FD-9DFE-0DD756273F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9D01A-E3AB-48FC-86E9-2096C0E2F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9B41BF-FE05-4304-8D15-632F857CAA30}" type="datetimeFigureOut">
              <a:rPr lang="en-US"/>
              <a:pPr>
                <a:defRPr/>
              </a:pPr>
              <a:t>1/26/20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823E-9128-45BB-91E3-24D4AB8FF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6271A-306B-4665-B107-2D5AAC11D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F1358BF-BE4A-4890-9386-BC694C8B2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1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/C:/Users/User/Downloads/VID_20190902_173638892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/C:/Users/User/Downloads/VID_20191025_153708399.mp4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/C:/Users/User/Downloads/VID_20191102_125623762.mp4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/C:/Users/User/Downloads/VID_20190612_183124589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610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Same Test Four Months Later</a:t>
            </a:r>
            <a:br>
              <a:rPr lang="en-US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</a:b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 with Corn or Beans growing</a:t>
            </a:r>
          </a:p>
        </p:txBody>
      </p:sp>
      <p:pic>
        <p:nvPicPr>
          <p:cNvPr id="4" name="Content Placeholder 3" descr="Cover crop Info 16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600201"/>
            <a:ext cx="7405688" cy="48942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756" name="TextBox 4"/>
          <p:cNvSpPr txBox="1">
            <a:spLocks noChangeArrowheads="1"/>
          </p:cNvSpPr>
          <p:nvPr/>
        </p:nvSpPr>
        <p:spPr bwMode="auto">
          <a:xfrm>
            <a:off x="3429000" y="450215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prstClr val="black"/>
                </a:solidFill>
                <a:latin typeface="Calibri" pitchFamily="34" charset="0"/>
              </a:rPr>
              <a:t>Tillage</a:t>
            </a: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6019800" y="4384675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prstClr val="black"/>
                </a:solidFill>
                <a:latin typeface="Calibri" pitchFamily="34" charset="0"/>
              </a:rPr>
              <a:t>No-Till</a:t>
            </a:r>
          </a:p>
        </p:txBody>
      </p:sp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8364538" y="4343401"/>
            <a:ext cx="1250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prstClr val="black"/>
                </a:solidFill>
                <a:latin typeface="Calibri"/>
              </a:rPr>
              <a:t>No-Till</a:t>
            </a:r>
          </a:p>
          <a:p>
            <a:r>
              <a:rPr lang="en-US" altLang="en-US" b="1">
                <a:solidFill>
                  <a:prstClr val="black"/>
                </a:solidFill>
                <a:latin typeface="Calibri"/>
              </a:rPr>
              <a:t>w/ cover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3E07-CC52-4778-B08E-095887FF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Long Term Tillage vs. 7yr No-Till/Cover Crops</a:t>
            </a:r>
            <a:br>
              <a:rPr lang="en-US" b="1" dirty="0"/>
            </a:br>
            <a:r>
              <a:rPr lang="en-US" b="1" dirty="0"/>
              <a:t>             Dicamba 4.9  vs.   NA 5518   5.2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D6D4E4-8107-43AC-B8EB-F1F15BFFB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63151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3D32-3D68-42E9-83A7-4F24F0E9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Dicamba 4.9-Williams 82  3.9-Na 5518  5.2</a:t>
            </a:r>
            <a:br>
              <a:rPr lang="en-US" dirty="0"/>
            </a:br>
            <a:r>
              <a:rPr lang="en-US" b="1" dirty="0"/>
              <a:t>Tillage    4yr No Till   7yr No Till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C0D4A8-7E52-4F9B-81F1-A897B566F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0196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ED34-F06D-4568-AC70-F4715DF2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Healthy Soil produces Healthy Roots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22E0A4-847F-4881-BBA5-89F5AFF07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97900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CF391-BEFF-49B7-902E-699A65AC2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468" y="1825625"/>
            <a:ext cx="8791662" cy="48687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67B82A-48D9-40A5-AE67-5B1EE2C8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Loaded with pods because the root structure was loaded with potential!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97B04-3DF3-40A1-B767-FFF123178AEB}"/>
              </a:ext>
            </a:extLst>
          </p:cNvPr>
          <p:cNvSpPr txBox="1"/>
          <p:nvPr/>
        </p:nvSpPr>
        <p:spPr>
          <a:xfrm>
            <a:off x="2608975" y="2374083"/>
            <a:ext cx="371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 5518   #95  3/Bean Pods</a:t>
            </a:r>
          </a:p>
        </p:txBody>
      </p:sp>
    </p:spTree>
    <p:extLst>
      <p:ext uri="{BB962C8B-B14F-4D97-AF65-F5344CB8AC3E}">
        <p14:creationId xmlns:p14="http://schemas.microsoft.com/office/powerpoint/2010/main" val="1578750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Great Nodulation with No Seed Treatments!!</a:t>
            </a:r>
          </a:p>
        </p:txBody>
      </p:sp>
      <p:pic>
        <p:nvPicPr>
          <p:cNvPr id="4" name="VID_20190902_17363889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47160" y="1630680"/>
            <a:ext cx="4419600" cy="504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 Seed Treatment</a:t>
            </a:r>
          </a:p>
        </p:txBody>
      </p:sp>
      <p:pic>
        <p:nvPicPr>
          <p:cNvPr id="4" name="Content Placeholder 3" descr="IMG_20170518_14435929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Cover crops are the key to great</a:t>
            </a:r>
            <a:br>
              <a:rPr lang="en-US" b="1" dirty="0"/>
            </a:br>
            <a:r>
              <a:rPr lang="en-US" b="1" dirty="0"/>
              <a:t>Weed Control</a:t>
            </a:r>
          </a:p>
        </p:txBody>
      </p:sp>
      <p:pic>
        <p:nvPicPr>
          <p:cNvPr id="4" name="Content Placeholder 3" descr="IMG_20170505_18465478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499533"/>
            <a:ext cx="8046156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FBE86-19D2-49C3-8DF7-58D2CD4C21A3}"/>
              </a:ext>
            </a:extLst>
          </p:cNvPr>
          <p:cNvSpPr txBox="1"/>
          <p:nvPr/>
        </p:nvSpPr>
        <p:spPr>
          <a:xfrm>
            <a:off x="7852095" y="1828800"/>
            <a:ext cx="226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Winter Barley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3170D-6E46-4F2A-99D4-A21E680EE900}"/>
              </a:ext>
            </a:extLst>
          </p:cNvPr>
          <p:cNvSpPr txBox="1"/>
          <p:nvPr/>
        </p:nvSpPr>
        <p:spPr>
          <a:xfrm>
            <a:off x="2583809" y="2256639"/>
            <a:ext cx="27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Mare’s-Tail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C1652D7-1DA8-44E9-A0F9-CDD7688654AB}"/>
              </a:ext>
            </a:extLst>
          </p:cNvPr>
          <p:cNvSpPr/>
          <p:nvPr/>
        </p:nvSpPr>
        <p:spPr>
          <a:xfrm>
            <a:off x="4723003" y="3263317"/>
            <a:ext cx="1526796" cy="273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7.5” spacing with the Drill</a:t>
            </a:r>
          </a:p>
        </p:txBody>
      </p:sp>
      <p:pic>
        <p:nvPicPr>
          <p:cNvPr id="4" name="Content Placeholder 3" descr="IMG_20170610_16052549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200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Huge difference in Soil Temps with Armor</a:t>
            </a:r>
            <a:br>
              <a:rPr lang="en-US" sz="4200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</a:br>
            <a:r>
              <a:rPr lang="en-US" sz="4200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35.2 difference</a:t>
            </a:r>
          </a:p>
        </p:txBody>
      </p:sp>
      <p:pic>
        <p:nvPicPr>
          <p:cNvPr id="4" name="Content Placeholder 3" descr="turkeys and cattle on covr crops ace in the hole 09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2" y="1524000"/>
            <a:ext cx="5486400" cy="5334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3" descr="turkeys and cattle on covr crops ace in the hole 099.jpg">
            <a:extLst>
              <a:ext uri="{FF2B5EF4-FFF2-40B4-BE49-F238E27FC236}">
                <a16:creationId xmlns:a16="http://schemas.microsoft.com/office/drawing/2014/main" id="{06C87AAB-C184-4FA9-9DEC-41363523A0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72" y="1524000"/>
            <a:ext cx="6683928" cy="533400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3A219-F977-4A44-941F-A8C0BE921886}"/>
              </a:ext>
            </a:extLst>
          </p:cNvPr>
          <p:cNvSpPr txBox="1"/>
          <p:nvPr/>
        </p:nvSpPr>
        <p:spPr>
          <a:xfrm>
            <a:off x="550877" y="4867603"/>
            <a:ext cx="1605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121.7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16A5B-BC68-49AD-89E7-CEF34A74DCB4}"/>
              </a:ext>
            </a:extLst>
          </p:cNvPr>
          <p:cNvSpPr txBox="1"/>
          <p:nvPr/>
        </p:nvSpPr>
        <p:spPr>
          <a:xfrm>
            <a:off x="5813570" y="4744492"/>
            <a:ext cx="1300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86.5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CE99A-E7C7-48F6-AA67-2D7A379D60BB}"/>
              </a:ext>
            </a:extLst>
          </p:cNvPr>
          <p:cNvSpPr txBox="1"/>
          <p:nvPr/>
        </p:nvSpPr>
        <p:spPr>
          <a:xfrm>
            <a:off x="2717509" y="2505670"/>
            <a:ext cx="5886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101 air temperature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Emerging at 5 days</a:t>
            </a:r>
          </a:p>
        </p:txBody>
      </p:sp>
      <p:pic>
        <p:nvPicPr>
          <p:cNvPr id="4" name="Content Placeholder 3" descr="IMG_20170617_17300655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Neighbors At The Coffee Shop!!</a:t>
            </a:r>
          </a:p>
        </p:txBody>
      </p:sp>
      <p:pic>
        <p:nvPicPr>
          <p:cNvPr id="4" name="Content Placeholder 3" descr="1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33856"/>
            <a:ext cx="10802111" cy="5535168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weeks</a:t>
            </a:r>
          </a:p>
        </p:txBody>
      </p:sp>
      <p:pic>
        <p:nvPicPr>
          <p:cNvPr id="4" name="Content Placeholder 3" descr="IMG_20170625_18211867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 post spray 4 weeks</a:t>
            </a:r>
          </a:p>
        </p:txBody>
      </p:sp>
      <p:pic>
        <p:nvPicPr>
          <p:cNvPr id="4" name="Content Placeholder 3" descr="IMG_20170702_15412261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686800" cy="1143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Non-GMO soybeans Clear </a:t>
            </a:r>
            <a:r>
              <a:rPr lang="en-US" sz="3500" b="1" dirty="0" err="1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Hilum</a:t>
            </a:r>
            <a:br>
              <a:rPr lang="en-US" sz="3500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</a:br>
            <a:r>
              <a:rPr lang="en-US" sz="3500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 No post spray of any kind</a:t>
            </a:r>
          </a:p>
        </p:txBody>
      </p:sp>
      <p:pic>
        <p:nvPicPr>
          <p:cNvPr id="4" name="Content Placeholder 3" descr="turkey and corn pics 04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275" y="1371600"/>
            <a:ext cx="8045450" cy="5029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BA2A5-FE2C-4338-9835-3B25EC922FA7}"/>
              </a:ext>
            </a:extLst>
          </p:cNvPr>
          <p:cNvSpPr txBox="1"/>
          <p:nvPr/>
        </p:nvSpPr>
        <p:spPr>
          <a:xfrm>
            <a:off x="6031684" y="2191434"/>
            <a:ext cx="408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8775 </a:t>
            </a:r>
            <a:r>
              <a:rPr lang="en-US" sz="2800" b="1" dirty="0" err="1"/>
              <a:t>Kenoma</a:t>
            </a:r>
            <a:r>
              <a:rPr lang="en-US" sz="2800" b="1" dirty="0"/>
              <a:t> Silt Loam</a:t>
            </a:r>
          </a:p>
          <a:p>
            <a:r>
              <a:rPr lang="en-US" sz="2800" b="1" dirty="0"/>
              <a:t>3.2% OM Franklin Co. Ks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Healthy Plants=Profitability</a:t>
            </a:r>
            <a:br>
              <a:rPr lang="en-US" b="1" dirty="0"/>
            </a:br>
            <a:r>
              <a:rPr lang="en-US" b="1" dirty="0"/>
              <a:t>9950 </a:t>
            </a:r>
            <a:r>
              <a:rPr lang="en-US" b="1" dirty="0" err="1"/>
              <a:t>Willcross</a:t>
            </a:r>
            <a:r>
              <a:rPr lang="en-US" b="1" dirty="0"/>
              <a:t> 2016  58b/a</a:t>
            </a:r>
          </a:p>
        </p:txBody>
      </p:sp>
      <p:pic>
        <p:nvPicPr>
          <p:cNvPr id="4" name="Content Placeholder 3" descr="Soybean harvest and maturing turkey photos 22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575034"/>
            <a:ext cx="8046156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7F6B6-4FDF-421F-8367-90C463A4B89D}"/>
              </a:ext>
            </a:extLst>
          </p:cNvPr>
          <p:cNvSpPr txBox="1"/>
          <p:nvPr/>
        </p:nvSpPr>
        <p:spPr>
          <a:xfrm>
            <a:off x="2608973" y="2483141"/>
            <a:ext cx="35988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8609 Aliceville Silty Clay </a:t>
            </a:r>
            <a:r>
              <a:rPr lang="en-US" sz="2800" b="1" dirty="0"/>
              <a:t>4% OM Coffey Co Ks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9950 </a:t>
            </a:r>
            <a:r>
              <a:rPr lang="en-US" b="1" dirty="0" err="1"/>
              <a:t>Willcross</a:t>
            </a:r>
            <a:r>
              <a:rPr lang="en-US" b="1" dirty="0"/>
              <a:t> 50b/a 2016</a:t>
            </a:r>
            <a:br>
              <a:rPr lang="en-US" b="1" dirty="0"/>
            </a:br>
            <a:r>
              <a:rPr lang="en-US" b="1" dirty="0"/>
              <a:t>No post application of any kind</a:t>
            </a:r>
          </a:p>
        </p:txBody>
      </p:sp>
      <p:pic>
        <p:nvPicPr>
          <p:cNvPr id="4" name="Content Placeholder 3" descr="2017 mix of everything 62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9138-578C-4903-BA7A-F773E6FD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Evenly spread the residue out of the combine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971179-7FE2-4DDA-BFDF-1CC6EC3F7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903" y="1665521"/>
            <a:ext cx="10058400" cy="4885568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F5D689A4-68DA-4CED-BD9F-11834AD67CAC}"/>
              </a:ext>
            </a:extLst>
          </p:cNvPr>
          <p:cNvSpPr/>
          <p:nvPr/>
        </p:nvSpPr>
        <p:spPr>
          <a:xfrm>
            <a:off x="4202884" y="3766657"/>
            <a:ext cx="241352" cy="587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C103C32-F496-4EC7-BFE7-136D78529BC5}"/>
              </a:ext>
            </a:extLst>
          </p:cNvPr>
          <p:cNvSpPr/>
          <p:nvPr/>
        </p:nvSpPr>
        <p:spPr>
          <a:xfrm>
            <a:off x="9051721" y="3682767"/>
            <a:ext cx="484632" cy="9395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65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B537-CC08-44F6-9AA2-3A68790A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Storage is a must to keep them pure!</a:t>
            </a:r>
            <a:br>
              <a:rPr lang="en-US" b="1" dirty="0"/>
            </a:br>
            <a:r>
              <a:rPr lang="en-US" b="1" dirty="0"/>
              <a:t>Premium Programs 98-99%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0FE32A-0712-4662-97BF-E21674B7E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132" y="1825625"/>
            <a:ext cx="9001388" cy="4852012"/>
          </a:xfrm>
        </p:spPr>
      </p:pic>
    </p:spTree>
    <p:extLst>
      <p:ext uri="{BB962C8B-B14F-4D97-AF65-F5344CB8AC3E}">
        <p14:creationId xmlns:p14="http://schemas.microsoft.com/office/powerpoint/2010/main" val="876129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D59E-19ED-479F-A21B-757280FD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538" y="205734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NA 5518 Grade 1 premium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5D1D84-81A3-425B-9239-E77C23215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7" y="1825625"/>
            <a:ext cx="6519343" cy="4351338"/>
          </a:xfrm>
        </p:spPr>
      </p:pic>
    </p:spTree>
    <p:extLst>
      <p:ext uri="{BB962C8B-B14F-4D97-AF65-F5344CB8AC3E}">
        <p14:creationId xmlns:p14="http://schemas.microsoft.com/office/powerpoint/2010/main" val="642077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D4D7-8F76-433F-97A7-4D2DB769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5005 clear hilum no damage</a:t>
            </a:r>
            <a:br>
              <a:rPr lang="en-US" dirty="0"/>
            </a:br>
            <a:r>
              <a:rPr lang="en-US" b="1" dirty="0"/>
              <a:t>Grade 1 premium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69B2B0-E7C1-489D-9407-DA2EB86E6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01054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76AC1-4E90-4996-879F-B18527D1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Healthy Soil No Till vs. Degraded Tillage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B5577F-9D3A-49FC-BCD5-FD9CA9F2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78" y="1825624"/>
            <a:ext cx="10422622" cy="4893957"/>
          </a:xfrm>
        </p:spPr>
      </p:pic>
    </p:spTree>
    <p:extLst>
      <p:ext uri="{BB962C8B-B14F-4D97-AF65-F5344CB8AC3E}">
        <p14:creationId xmlns:p14="http://schemas.microsoft.com/office/powerpoint/2010/main" val="302711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FE3C1-98AA-4FB4-BD05-CD65764B8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98" y="487362"/>
            <a:ext cx="4572000" cy="6096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608552-DB3F-454A-8B85-0F66EE5F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207" y="487362"/>
            <a:ext cx="4759589" cy="1796710"/>
          </a:xfrm>
        </p:spPr>
        <p:txBody>
          <a:bodyPr/>
          <a:lstStyle/>
          <a:p>
            <a:r>
              <a:rPr lang="en-US" b="1" dirty="0"/>
              <a:t>No till/cover crops</a:t>
            </a:r>
            <a:r>
              <a:rPr lang="en-US" dirty="0"/>
              <a:t> </a:t>
            </a:r>
            <a:r>
              <a:rPr lang="en-US" b="1" dirty="0"/>
              <a:t>vs. tillage</a:t>
            </a:r>
          </a:p>
        </p:txBody>
      </p:sp>
      <p:pic>
        <p:nvPicPr>
          <p:cNvPr id="5" name="Content Placeholder 3" descr="import 6 flood and corn barley 027.jpg">
            <a:extLst>
              <a:ext uri="{FF2B5EF4-FFF2-40B4-BE49-F238E27FC236}">
                <a16:creationId xmlns:a16="http://schemas.microsoft.com/office/drawing/2014/main" id="{E724D581-6502-47D3-92BC-132B951B37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998" y="1988190"/>
            <a:ext cx="5823358" cy="448880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DEC46-1094-4196-8F49-852BBB609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807" y="4140666"/>
            <a:ext cx="125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No-Till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w/ cover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9AB9996-6DB1-4B61-8862-2EA3BEBF8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398" y="4232594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prstClr val="white"/>
                </a:solidFill>
                <a:latin typeface="Calibri" panose="020F0502020204030204" pitchFamily="34" charset="0"/>
              </a:rPr>
              <a:t>Tillage</a:t>
            </a:r>
          </a:p>
        </p:txBody>
      </p:sp>
    </p:spTree>
    <p:extLst>
      <p:ext uri="{BB962C8B-B14F-4D97-AF65-F5344CB8AC3E}">
        <p14:creationId xmlns:p14="http://schemas.microsoft.com/office/powerpoint/2010/main" val="53484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D3D4-B143-4B1C-A6E5-8C6EE1887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2017 Customer Satisfaction 9950</a:t>
            </a:r>
            <a:br>
              <a:rPr lang="en-US" dirty="0"/>
            </a:br>
            <a:r>
              <a:rPr lang="en-US" b="1" dirty="0"/>
              <a:t> 110   3-bean pods  51b/a  Allen Co. 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A22E1-BAF7-42D6-B0AE-EC4BB58E5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764" y="1825624"/>
            <a:ext cx="5192786" cy="5032375"/>
          </a:xfrm>
        </p:spPr>
      </p:pic>
    </p:spTree>
    <p:extLst>
      <p:ext uri="{BB962C8B-B14F-4D97-AF65-F5344CB8AC3E}">
        <p14:creationId xmlns:p14="http://schemas.microsoft.com/office/powerpoint/2010/main" val="337591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5514-53B7-4CEC-AFED-3408C427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 5518  125  3/bean Pods</a:t>
            </a:r>
            <a:br>
              <a:rPr lang="en-US" dirty="0"/>
            </a:br>
            <a:r>
              <a:rPr lang="en-US" b="1" dirty="0"/>
              <a:t>47b/a Coffey Co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71B3A2-DE6B-49EA-82DA-407E839DF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641058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00891" y="447112"/>
            <a:ext cx="6575687" cy="6291071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6B59-FF10-4C6C-812D-8FAB49218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 5518 Non-</a:t>
            </a:r>
            <a:r>
              <a:rPr lang="en-US" b="1" dirty="0" err="1"/>
              <a:t>Gmo</a:t>
            </a:r>
            <a:r>
              <a:rPr lang="en-US" b="1" dirty="0"/>
              <a:t> 5.2</a:t>
            </a:r>
            <a:br>
              <a:rPr lang="en-US" dirty="0"/>
            </a:br>
            <a:r>
              <a:rPr lang="en-US" b="1" dirty="0"/>
              <a:t>47b/a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3361C1-0DB0-41BA-AD30-4AD336876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778466"/>
            <a:ext cx="7735712" cy="499983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90C08-9C7F-407C-A2FC-528DCFB01FD3}"/>
              </a:ext>
            </a:extLst>
          </p:cNvPr>
          <p:cNvSpPr txBox="1"/>
          <p:nvPr/>
        </p:nvSpPr>
        <p:spPr>
          <a:xfrm>
            <a:off x="7130641" y="2491779"/>
            <a:ext cx="2833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8911 Summit Silty Clay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3% OM Coffey Co Ks</a:t>
            </a:r>
          </a:p>
        </p:txBody>
      </p:sp>
    </p:spTree>
    <p:extLst>
      <p:ext uri="{BB962C8B-B14F-4D97-AF65-F5344CB8AC3E}">
        <p14:creationId xmlns:p14="http://schemas.microsoft.com/office/powerpoint/2010/main" val="1379260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Healthy Soil 9 yr No-Till</a:t>
            </a:r>
          </a:p>
        </p:txBody>
      </p:sp>
      <p:pic>
        <p:nvPicPr>
          <p:cNvPr id="4" name="VID_20191025_15370839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67840" y="1630680"/>
            <a:ext cx="894588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65375" y="60961"/>
            <a:ext cx="7303011" cy="774192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5518 January 10th</a:t>
            </a:r>
          </a:p>
        </p:txBody>
      </p:sp>
      <p:pic>
        <p:nvPicPr>
          <p:cNvPr id="4" name="Content Placeholder 3" descr="1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0" y="1085088"/>
            <a:ext cx="10070592" cy="560832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2yr No-Till no Post Spray!!</a:t>
            </a:r>
          </a:p>
        </p:txBody>
      </p:sp>
      <p:pic>
        <p:nvPicPr>
          <p:cNvPr id="4" name="VID_20191102_12562376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72640" y="2148840"/>
            <a:ext cx="8214360" cy="470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5084-F9AA-4D17-BC8C-737689DF2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Williams 82 Public 3.9</a:t>
            </a:r>
            <a:br>
              <a:rPr lang="en-US" dirty="0"/>
            </a:br>
            <a:r>
              <a:rPr lang="en-US" b="1" dirty="0"/>
              <a:t>36b/a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F25099-12D6-406B-9EA0-AF0E4FE6B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825624"/>
            <a:ext cx="7735712" cy="50323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69DEDB-79D1-464C-BDE8-63DFB37D0BAA}"/>
              </a:ext>
            </a:extLst>
          </p:cNvPr>
          <p:cNvSpPr txBox="1"/>
          <p:nvPr/>
        </p:nvSpPr>
        <p:spPr>
          <a:xfrm flipH="1">
            <a:off x="7063703" y="5723434"/>
            <a:ext cx="3025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8609 Aliceville Silty Clay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3% OM Coffey Co Ks</a:t>
            </a:r>
          </a:p>
        </p:txBody>
      </p:sp>
    </p:spTree>
    <p:extLst>
      <p:ext uri="{BB962C8B-B14F-4D97-AF65-F5344CB8AC3E}">
        <p14:creationId xmlns:p14="http://schemas.microsoft.com/office/powerpoint/2010/main" val="2299336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Williams 82’s Drilled into Rye</a:t>
            </a:r>
          </a:p>
        </p:txBody>
      </p:sp>
      <p:pic>
        <p:nvPicPr>
          <p:cNvPr id="4" name="VID_20190612_18312458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47872" y="2121408"/>
            <a:ext cx="5120640" cy="3511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Can Cover Crops Make a Difference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63675-5680-3244-B9BF-2C44540D6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720850"/>
            <a:ext cx="8026400" cy="4508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Williams 82 Public Soybeans</a:t>
            </a:r>
          </a:p>
        </p:txBody>
      </p:sp>
      <p:pic>
        <p:nvPicPr>
          <p:cNvPr id="4" name="Content Placeholder 3" descr="1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56" y="1600200"/>
            <a:ext cx="10655807" cy="5257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BFD6-DD97-4E8E-AE94-612379FC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32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Healthy Soils Lead to Opportunity</a:t>
            </a:r>
            <a:br>
              <a:rPr lang="en-US" b="1" dirty="0"/>
            </a:br>
            <a:r>
              <a:rPr lang="en-US" b="1" dirty="0"/>
              <a:t>Cost/Return/Acre  $144 less input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6DE4F3-5568-42A9-B74F-85D3E5579C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312539"/>
              </p:ext>
            </p:extLst>
          </p:nvPr>
        </p:nvGraphicFramePr>
        <p:xfrm>
          <a:off x="897622" y="1476462"/>
          <a:ext cx="10544960" cy="5278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2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4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4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6287">
                <a:tc>
                  <a:txBody>
                    <a:bodyPr/>
                    <a:lstStyle/>
                    <a:p>
                      <a:r>
                        <a:rPr lang="en-US" dirty="0"/>
                        <a:t>Non </a:t>
                      </a:r>
                      <a:r>
                        <a:rPr lang="en-US" dirty="0" err="1"/>
                        <a:t>Gmo</a:t>
                      </a:r>
                      <a:r>
                        <a:rPr lang="en-US" dirty="0"/>
                        <a:t> Soybean Seed</a:t>
                      </a:r>
                    </a:p>
                    <a:p>
                      <a:r>
                        <a:rPr lang="en-US" dirty="0"/>
                        <a:t>No Till/Cover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Dicamba Soybean Seed</a:t>
                      </a:r>
                    </a:p>
                    <a:p>
                      <a:r>
                        <a:rPr lang="en-US" dirty="0"/>
                        <a:t>Tillage Full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r>
                        <a:rPr lang="en-US" b="1" dirty="0"/>
                        <a:t>Cover 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 Tillage 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r>
                        <a:rPr lang="en-US" b="1" dirty="0"/>
                        <a:t>Chemical Pre/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23.00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Chemical pre/post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r>
                        <a:rPr lang="en-US" b="1" dirty="0"/>
                        <a:t>Trucking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Trucking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r>
                        <a:rPr lang="en-US" b="1" dirty="0"/>
                        <a:t>Harvesting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Harvesting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r>
                        <a:rPr lang="en-US" b="1" dirty="0"/>
                        <a:t>Planting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Planting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17.00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r>
                        <a:rPr lang="en-US" b="1" dirty="0"/>
                        <a:t>Crop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Crop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r>
                        <a:rPr lang="en-US" b="1" dirty="0"/>
                        <a:t>Land 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Land 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r>
                        <a:rPr lang="en-US" b="1" dirty="0"/>
                        <a:t>Fertilizer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45.00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Fertilizer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6115">
                <a:tc>
                  <a:txBody>
                    <a:bodyPr/>
                    <a:lstStyle/>
                    <a:p>
                      <a:r>
                        <a:rPr lang="en-US" b="1" dirty="0"/>
                        <a:t>Input 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232.75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Input 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376.75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82614F-9C22-46F2-A7F4-82FF81E29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501834"/>
              </p:ext>
            </p:extLst>
          </p:nvPr>
        </p:nvGraphicFramePr>
        <p:xfrm>
          <a:off x="225803" y="209053"/>
          <a:ext cx="11787228" cy="6518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692">
                  <a:extLst>
                    <a:ext uri="{9D8B030D-6E8A-4147-A177-3AD203B41FA5}">
                      <a16:colId xmlns:a16="http://schemas.microsoft.com/office/drawing/2014/main" val="2720993637"/>
                    </a:ext>
                  </a:extLst>
                </a:gridCol>
                <a:gridCol w="1309692">
                  <a:extLst>
                    <a:ext uri="{9D8B030D-6E8A-4147-A177-3AD203B41FA5}">
                      <a16:colId xmlns:a16="http://schemas.microsoft.com/office/drawing/2014/main" val="4144091014"/>
                    </a:ext>
                  </a:extLst>
                </a:gridCol>
                <a:gridCol w="1309692">
                  <a:extLst>
                    <a:ext uri="{9D8B030D-6E8A-4147-A177-3AD203B41FA5}">
                      <a16:colId xmlns:a16="http://schemas.microsoft.com/office/drawing/2014/main" val="233881207"/>
                    </a:ext>
                  </a:extLst>
                </a:gridCol>
                <a:gridCol w="1309692">
                  <a:extLst>
                    <a:ext uri="{9D8B030D-6E8A-4147-A177-3AD203B41FA5}">
                      <a16:colId xmlns:a16="http://schemas.microsoft.com/office/drawing/2014/main" val="2069645805"/>
                    </a:ext>
                  </a:extLst>
                </a:gridCol>
                <a:gridCol w="1309692">
                  <a:extLst>
                    <a:ext uri="{9D8B030D-6E8A-4147-A177-3AD203B41FA5}">
                      <a16:colId xmlns:a16="http://schemas.microsoft.com/office/drawing/2014/main" val="3807852235"/>
                    </a:ext>
                  </a:extLst>
                </a:gridCol>
                <a:gridCol w="1309692">
                  <a:extLst>
                    <a:ext uri="{9D8B030D-6E8A-4147-A177-3AD203B41FA5}">
                      <a16:colId xmlns:a16="http://schemas.microsoft.com/office/drawing/2014/main" val="1195226525"/>
                    </a:ext>
                  </a:extLst>
                </a:gridCol>
                <a:gridCol w="1309692">
                  <a:extLst>
                    <a:ext uri="{9D8B030D-6E8A-4147-A177-3AD203B41FA5}">
                      <a16:colId xmlns:a16="http://schemas.microsoft.com/office/drawing/2014/main" val="1178694552"/>
                    </a:ext>
                  </a:extLst>
                </a:gridCol>
                <a:gridCol w="1309692">
                  <a:extLst>
                    <a:ext uri="{9D8B030D-6E8A-4147-A177-3AD203B41FA5}">
                      <a16:colId xmlns:a16="http://schemas.microsoft.com/office/drawing/2014/main" val="236376107"/>
                    </a:ext>
                  </a:extLst>
                </a:gridCol>
                <a:gridCol w="1309692">
                  <a:extLst>
                    <a:ext uri="{9D8B030D-6E8A-4147-A177-3AD203B41FA5}">
                      <a16:colId xmlns:a16="http://schemas.microsoft.com/office/drawing/2014/main" val="1757409218"/>
                    </a:ext>
                  </a:extLst>
                </a:gridCol>
              </a:tblGrid>
              <a:tr h="1117948">
                <a:tc>
                  <a:txBody>
                    <a:bodyPr/>
                    <a:lstStyle/>
                    <a:p>
                      <a:r>
                        <a:rPr lang="en-US" sz="1400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Dicamba/ Tillage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RR1 7484</a:t>
                      </a:r>
                    </a:p>
                    <a:p>
                      <a:r>
                        <a:rPr lang="en-US" sz="1400" b="1" dirty="0"/>
                        <a:t>No Till</a:t>
                      </a:r>
                    </a:p>
                    <a:p>
                      <a:r>
                        <a:rPr lang="en-US" sz="1400" b="1" dirty="0"/>
                        <a:t>4.7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RR2 1</a:t>
                      </a:r>
                      <a:r>
                        <a:rPr lang="en-US" sz="1400" b="1" baseline="30000" dirty="0"/>
                        <a:t>st</a:t>
                      </a:r>
                      <a:r>
                        <a:rPr lang="en-US" sz="1400" b="1" dirty="0"/>
                        <a:t> Year</a:t>
                      </a:r>
                    </a:p>
                    <a:p>
                      <a:r>
                        <a:rPr lang="en-US" sz="1400" b="1" dirty="0"/>
                        <a:t>No Till/cover</a:t>
                      </a:r>
                    </a:p>
                    <a:p>
                      <a:r>
                        <a:rPr lang="en-US" sz="1400" b="1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Williams 82  3.9M</a:t>
                      </a:r>
                    </a:p>
                    <a:p>
                      <a:r>
                        <a:rPr lang="en-US" sz="1400" b="1" dirty="0"/>
                        <a:t>No Till/Cover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NAS</a:t>
                      </a:r>
                      <a:r>
                        <a:rPr lang="en-US" sz="1400" b="1" baseline="0" dirty="0"/>
                        <a:t> 5</a:t>
                      </a:r>
                      <a:r>
                        <a:rPr lang="en-US" sz="1400" b="1" dirty="0"/>
                        <a:t>518</a:t>
                      </a:r>
                    </a:p>
                    <a:p>
                      <a:r>
                        <a:rPr lang="en-US" sz="1400" b="1" dirty="0"/>
                        <a:t>No Till/Cover</a:t>
                      </a:r>
                    </a:p>
                    <a:p>
                      <a:r>
                        <a:rPr lang="en-US" sz="1400" b="1" dirty="0"/>
                        <a:t>5.0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NAS</a:t>
                      </a:r>
                      <a:r>
                        <a:rPr lang="en-US" sz="1400" b="1" baseline="0" dirty="0"/>
                        <a:t> 5518</a:t>
                      </a:r>
                      <a:endParaRPr lang="en-US" sz="1400" b="1" dirty="0"/>
                    </a:p>
                    <a:p>
                      <a:r>
                        <a:rPr lang="en-US" sz="1400" b="1" dirty="0"/>
                        <a:t>No Till/Cover</a:t>
                      </a:r>
                    </a:p>
                    <a:p>
                      <a:r>
                        <a:rPr lang="en-US" sz="1400" b="1" dirty="0"/>
                        <a:t>5.0 M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Dicamba</a:t>
                      </a:r>
                      <a:endParaRPr lang="en-US" sz="1400" b="1" dirty="0"/>
                    </a:p>
                    <a:p>
                      <a:r>
                        <a:rPr lang="en-US" sz="1400" b="1" dirty="0"/>
                        <a:t>No</a:t>
                      </a:r>
                      <a:r>
                        <a:rPr lang="en-US" sz="1400" b="1" baseline="0" dirty="0"/>
                        <a:t> Till/Cover</a:t>
                      </a:r>
                    </a:p>
                    <a:p>
                      <a:r>
                        <a:rPr lang="en-US" sz="1400" b="1" baseline="0" dirty="0"/>
                        <a:t>4.9 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9950</a:t>
                      </a:r>
                    </a:p>
                    <a:p>
                      <a:r>
                        <a:rPr lang="en-US" sz="1400" b="1" dirty="0"/>
                        <a:t>No till/Cover</a:t>
                      </a:r>
                    </a:p>
                    <a:p>
                      <a:r>
                        <a:rPr lang="en-US" sz="1400" b="1" dirty="0"/>
                        <a:t>5.0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912664"/>
                  </a:ext>
                </a:extLst>
              </a:tr>
              <a:tr h="834861"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 Input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376.75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232.75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267.75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212.75     Conv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232.75   Conv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212.75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Conv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317.75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267.75   Conv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947672"/>
                  </a:ext>
                </a:extLst>
              </a:tr>
              <a:tr h="584403">
                <a:tc>
                  <a:txBody>
                    <a:bodyPr/>
                    <a:lstStyle/>
                    <a:p>
                      <a:r>
                        <a:rPr lang="en-US" sz="1400" b="1" dirty="0"/>
                        <a:t>Actual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42 b/a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42b/a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40b/a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36b/a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47b/a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50b/a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63b/a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65b/a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314889"/>
                  </a:ext>
                </a:extLst>
              </a:tr>
              <a:tr h="584403">
                <a:tc>
                  <a:txBody>
                    <a:bodyPr/>
                    <a:lstStyle/>
                    <a:p>
                      <a:r>
                        <a:rPr lang="en-US" sz="1400" b="1" dirty="0"/>
                        <a:t>Coop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470863"/>
                  </a:ext>
                </a:extLst>
              </a:tr>
              <a:tr h="613068">
                <a:tc>
                  <a:txBody>
                    <a:bodyPr/>
                    <a:lstStyle/>
                    <a:p>
                      <a:r>
                        <a:rPr lang="en-US" sz="1400" b="1" dirty="0"/>
                        <a:t>Futures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9.16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9.16*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9.49*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9.16*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567061"/>
                  </a:ext>
                </a:extLst>
              </a:tr>
              <a:tr h="613068">
                <a:tc>
                  <a:txBody>
                    <a:bodyPr/>
                    <a:lstStyle/>
                    <a:p>
                      <a:r>
                        <a:rPr lang="en-US" sz="1400" b="1" dirty="0"/>
                        <a:t>Premium CBOT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1.00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  .75*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1.00*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  .50*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175337"/>
                  </a:ext>
                </a:extLst>
              </a:tr>
              <a:tr h="613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* Selling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9.66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824753"/>
                  </a:ext>
                </a:extLst>
              </a:tr>
              <a:tr h="584403">
                <a:tc>
                  <a:txBody>
                    <a:bodyPr/>
                    <a:lstStyle/>
                    <a:p>
                      <a:r>
                        <a:rPr lang="en-US" sz="1400" b="1" dirty="0"/>
                        <a:t>Gross Profit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349.02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349.02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332.40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365.76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465.77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524.50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523.53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627.9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62312"/>
                  </a:ext>
                </a:extLst>
              </a:tr>
              <a:tr h="360628">
                <a:tc>
                  <a:txBody>
                    <a:bodyPr/>
                    <a:lstStyle/>
                    <a:p>
                      <a:r>
                        <a:rPr lang="en-US" sz="1400" b="1" dirty="0"/>
                        <a:t>Net Profit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-27.73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+116.27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+64.65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+153.01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+233.02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+311.75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+205.78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+360.15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518790"/>
                  </a:ext>
                </a:extLst>
              </a:tr>
              <a:tr h="613068">
                <a:tc>
                  <a:txBody>
                    <a:bodyPr/>
                    <a:lstStyle/>
                    <a:p>
                      <a:r>
                        <a:rPr lang="en-US" sz="1400" b="1" dirty="0"/>
                        <a:t>1.65 GOV. Help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+41.57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+185.57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+130.65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+212.41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+310.57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(247.10)</a:t>
                      </a:r>
                      <a:r>
                        <a:rPr lang="en-US" sz="1400" b="1" baseline="0" dirty="0"/>
                        <a:t>  2019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+309.73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+467.40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772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94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BF0D8-8C99-4B54-BF6E-42FB780E4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466363"/>
            <a:ext cx="10067488" cy="439163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23DC04-24F1-4FEE-980A-AD36C8ABCA78}"/>
              </a:ext>
            </a:extLst>
          </p:cNvPr>
          <p:cNvSpPr txBox="1"/>
          <p:nvPr/>
        </p:nvSpPr>
        <p:spPr>
          <a:xfrm>
            <a:off x="714462" y="153738"/>
            <a:ext cx="22650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Dicamba Soybeans</a:t>
            </a:r>
          </a:p>
          <a:p>
            <a:pPr algn="ctr"/>
            <a:r>
              <a:rPr lang="en-US" sz="3200" b="1" dirty="0"/>
              <a:t>42 Bu/ Ac</a:t>
            </a:r>
          </a:p>
          <a:p>
            <a:pPr algn="ctr"/>
            <a:r>
              <a:rPr lang="en-US" sz="3200" b="1" dirty="0"/>
              <a:t>NET $-27.73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F0B66-6F70-4358-8086-98C8A7F112F5}"/>
              </a:ext>
            </a:extLst>
          </p:cNvPr>
          <p:cNvSpPr txBox="1"/>
          <p:nvPr/>
        </p:nvSpPr>
        <p:spPr>
          <a:xfrm>
            <a:off x="4317533" y="153736"/>
            <a:ext cx="22650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Williams 82 Soybeans</a:t>
            </a:r>
          </a:p>
          <a:p>
            <a:pPr algn="ctr"/>
            <a:r>
              <a:rPr lang="en-US" sz="3200" b="1" dirty="0"/>
              <a:t>36 Bu/ Ac</a:t>
            </a:r>
          </a:p>
          <a:p>
            <a:pPr algn="ctr"/>
            <a:r>
              <a:rPr lang="en-US" sz="3200" b="1" dirty="0"/>
              <a:t>Net $153.01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D5035-B225-42B0-8096-D450FC7F0E5A}"/>
              </a:ext>
            </a:extLst>
          </p:cNvPr>
          <p:cNvSpPr txBox="1"/>
          <p:nvPr/>
        </p:nvSpPr>
        <p:spPr>
          <a:xfrm>
            <a:off x="7732553" y="153737"/>
            <a:ext cx="22650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NA5518S Soybeans</a:t>
            </a:r>
          </a:p>
          <a:p>
            <a:pPr algn="ctr"/>
            <a:r>
              <a:rPr lang="en-US" sz="3200" b="1" dirty="0"/>
              <a:t>47 Bu/ Ac</a:t>
            </a:r>
          </a:p>
          <a:p>
            <a:pPr algn="ctr"/>
            <a:r>
              <a:rPr lang="en-US" sz="3200" b="1" dirty="0"/>
              <a:t>Net $233.02</a:t>
            </a:r>
          </a:p>
        </p:txBody>
      </p:sp>
    </p:spTree>
    <p:extLst>
      <p:ext uri="{BB962C8B-B14F-4D97-AF65-F5344CB8AC3E}">
        <p14:creationId xmlns:p14="http://schemas.microsoft.com/office/powerpoint/2010/main" val="3441422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86836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Kansas State University Soybean Performance Trials, Ottawa, KS 2015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1" y="1295401"/>
          <a:ext cx="7391399" cy="495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4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1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5511">
                <a:tc>
                  <a:txBody>
                    <a:bodyPr/>
                    <a:lstStyle/>
                    <a:p>
                      <a:r>
                        <a:rPr lang="en-US" sz="1800" dirty="0"/>
                        <a:t>Brand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Variety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Bu/A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% of Mean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Ht. 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Type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711">
                <a:tc>
                  <a:txBody>
                    <a:bodyPr/>
                    <a:lstStyle/>
                    <a:p>
                      <a:r>
                        <a:rPr lang="en-US" sz="1800" dirty="0"/>
                        <a:t>eMerge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e4993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65.0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119%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33”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Conventional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711">
                <a:tc>
                  <a:txBody>
                    <a:bodyPr/>
                    <a:lstStyle/>
                    <a:p>
                      <a:r>
                        <a:rPr lang="en-US" sz="1800" dirty="0"/>
                        <a:t>Pioneer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49T80R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63.3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116%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35”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RR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711">
                <a:tc>
                  <a:txBody>
                    <a:bodyPr/>
                    <a:lstStyle/>
                    <a:p>
                      <a:r>
                        <a:rPr lang="en-US" sz="1800" dirty="0"/>
                        <a:t>Bayer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HBK LL4950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62.4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114%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36”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LL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711">
                <a:tc>
                  <a:txBody>
                    <a:bodyPr/>
                    <a:lstStyle/>
                    <a:p>
                      <a:r>
                        <a:rPr lang="en-US" sz="1800" dirty="0"/>
                        <a:t>Public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Experimental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58.9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108%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34”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Conventional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711">
                <a:tc>
                  <a:txBody>
                    <a:bodyPr/>
                    <a:lstStyle/>
                    <a:p>
                      <a:r>
                        <a:rPr lang="en-US" sz="1800" dirty="0" err="1"/>
                        <a:t>Asgrow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AG5335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58.3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107%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33”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RR2Y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711">
                <a:tc>
                  <a:txBody>
                    <a:bodyPr/>
                    <a:lstStyle/>
                    <a:p>
                      <a:r>
                        <a:rPr lang="en-US" sz="1800" dirty="0"/>
                        <a:t>Bayer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HBK LL4953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56.1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103%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31”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LL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711">
                <a:tc>
                  <a:txBody>
                    <a:bodyPr/>
                    <a:lstStyle/>
                    <a:p>
                      <a:r>
                        <a:rPr lang="en-US" sz="1800" dirty="0"/>
                        <a:t>Bayer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CZ 4818 LL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53.9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99%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36”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LL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5511">
                <a:tc>
                  <a:txBody>
                    <a:bodyPr/>
                    <a:lstStyle/>
                    <a:p>
                      <a:r>
                        <a:rPr lang="en-US" sz="1800" dirty="0"/>
                        <a:t>Mean</a:t>
                      </a:r>
                      <a:r>
                        <a:rPr lang="en-US" sz="1800" baseline="0" dirty="0"/>
                        <a:t> of Test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54.5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Chief Operations Officer for</a:t>
            </a:r>
            <a:br>
              <a:rPr lang="en-US" b="1" dirty="0"/>
            </a:br>
            <a:r>
              <a:rPr lang="en-US" b="1" dirty="0"/>
              <a:t>Green Pastures LLC.</a:t>
            </a:r>
          </a:p>
        </p:txBody>
      </p:sp>
      <p:pic>
        <p:nvPicPr>
          <p:cNvPr id="4" name="Content Placeholder 3" descr="2017 mix of everything 47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5BF03-B30D-4602-A724-430E4F534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Caos</a:t>
            </a:r>
            <a:r>
              <a:rPr lang="en-US" b="1" dirty="0"/>
              <a:t> garden no tilled into Rye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3ACFD8-61FB-46D9-AE61-BBF67FAED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126703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Great Variety of Vegetables</a:t>
            </a:r>
          </a:p>
        </p:txBody>
      </p:sp>
      <p:pic>
        <p:nvPicPr>
          <p:cNvPr id="4" name="Content Placeholder 3" descr="1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576" y="1600200"/>
            <a:ext cx="9448799" cy="4971288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3B76-401A-4DE9-ADCB-7A1DA489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Variety of Healthy Food from Healthy Soil</a:t>
            </a:r>
            <a:br>
              <a:rPr lang="en-US" dirty="0"/>
            </a:br>
            <a:r>
              <a:rPr lang="en-US" b="1" dirty="0"/>
              <a:t>Farm to Table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CDDD58-CED2-49EA-B1EE-8AB4BE10A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440000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Healthy Food=Healthy  Soil</a:t>
            </a:r>
          </a:p>
        </p:txBody>
      </p:sp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92" y="1600200"/>
            <a:ext cx="10351007" cy="508101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4%  vs.  2% organic material</a:t>
            </a:r>
            <a:br>
              <a:rPr lang="en-US" b="1" dirty="0"/>
            </a:br>
            <a:r>
              <a:rPr lang="en-US" b="1" dirty="0"/>
              <a:t>Infiltration vs. No infiltration</a:t>
            </a:r>
          </a:p>
        </p:txBody>
      </p:sp>
      <p:pic>
        <p:nvPicPr>
          <p:cNvPr id="4" name="Content Placeholder 3" descr="PC22081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291" y="1514213"/>
            <a:ext cx="8046508" cy="5257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8FEEE3-D90C-4B48-BCDD-32B6C046BE42}"/>
              </a:ext>
            </a:extLst>
          </p:cNvPr>
          <p:cNvSpPr txBox="1"/>
          <p:nvPr/>
        </p:nvSpPr>
        <p:spPr>
          <a:xfrm>
            <a:off x="2877424" y="5050172"/>
            <a:ext cx="37414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8961 Woodson Silt Loam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Coffey Co. Ks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4D12B9B-1AD8-405C-BC71-670F844E50B0}"/>
              </a:ext>
            </a:extLst>
          </p:cNvPr>
          <p:cNvSpPr/>
          <p:nvPr/>
        </p:nvSpPr>
        <p:spPr>
          <a:xfrm>
            <a:off x="3833769" y="2013358"/>
            <a:ext cx="201336" cy="12164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BBF6E1B-B79B-4EAC-9C66-B5C75F57751C}"/>
              </a:ext>
            </a:extLst>
          </p:cNvPr>
          <p:cNvSpPr/>
          <p:nvPr/>
        </p:nvSpPr>
        <p:spPr>
          <a:xfrm>
            <a:off x="6241409" y="2013359"/>
            <a:ext cx="201336" cy="1132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2DD2A19-ED8F-4FF1-B2C6-CE1896B9A11C}"/>
              </a:ext>
            </a:extLst>
          </p:cNvPr>
          <p:cNvSpPr/>
          <p:nvPr/>
        </p:nvSpPr>
        <p:spPr>
          <a:xfrm>
            <a:off x="8951053" y="2013359"/>
            <a:ext cx="201336" cy="10654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#230 pie pumpkins=345 pies give </a:t>
            </a:r>
            <a:r>
              <a:rPr lang="en-US" b="1"/>
              <a:t>or take!</a:t>
            </a:r>
            <a:endParaRPr lang="en-US" b="1" dirty="0"/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" y="1575816"/>
            <a:ext cx="10399775" cy="528218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Trailer Load of Vegetables</a:t>
            </a:r>
          </a:p>
        </p:txBody>
      </p:sp>
      <p:pic>
        <p:nvPicPr>
          <p:cNvPr id="4" name="Content Placeholder 3" descr="soil u 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9" y="1600200"/>
            <a:ext cx="10777728" cy="509320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37DEB-AAFD-49AB-A7F8-FBCF03FB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Sweetest, Best tasting Watermelon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05C94E-5E92-46A2-AB70-CECE20669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89919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British Whites</a:t>
            </a:r>
          </a:p>
        </p:txBody>
      </p:sp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968" y="1417320"/>
            <a:ext cx="9936479" cy="52578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September 1,   2-3lb gains can be had</a:t>
            </a:r>
          </a:p>
        </p:txBody>
      </p:sp>
      <p:pic>
        <p:nvPicPr>
          <p:cNvPr id="4" name="Content Placeholder 3" descr="2017 mix of everything 47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0"/>
            <a:ext cx="8046156" cy="4525962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Finishing on the Warm Season Mix </a:t>
            </a:r>
            <a:br>
              <a:rPr lang="en-US" b="1" dirty="0"/>
            </a:br>
            <a:r>
              <a:rPr lang="en-US" b="1" dirty="0"/>
              <a:t>Early Fall</a:t>
            </a:r>
          </a:p>
        </p:txBody>
      </p:sp>
      <p:pic>
        <p:nvPicPr>
          <p:cNvPr id="4" name="Content Placeholder 3" descr="2017 mix of everything 53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883 Hanging Weight</a:t>
            </a:r>
            <a:br>
              <a:rPr lang="en-US" dirty="0"/>
            </a:br>
            <a:r>
              <a:rPr lang="en-US" b="1" dirty="0"/>
              <a:t>Plenty of Fat Cover</a:t>
            </a:r>
          </a:p>
        </p:txBody>
      </p:sp>
      <p:pic>
        <p:nvPicPr>
          <p:cNvPr id="4" name="Content Placeholder 3" descr="2017 mix of everything 67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600201"/>
            <a:ext cx="3841254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Lamb Steaks Home Grown</a:t>
            </a:r>
          </a:p>
        </p:txBody>
      </p:sp>
      <p:pic>
        <p:nvPicPr>
          <p:cNvPr id="4" name="Content Placeholder 3" descr="IMG_20170608_21330188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/>
              <a:t>Smoked to Perfection!!!</a:t>
            </a:r>
            <a:br>
              <a:rPr lang="en-US" dirty="0"/>
            </a:br>
            <a:endParaRPr lang="en-US" dirty="0"/>
          </a:p>
        </p:txBody>
      </p:sp>
      <p:pic>
        <p:nvPicPr>
          <p:cNvPr id="41987" name="Content Placeholder 3" descr="11202608_1250827704933153_4803617922784868526_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Quality of Life</a:t>
            </a:r>
            <a:br>
              <a:rPr lang="en-US" b="1" dirty="0"/>
            </a:br>
            <a:r>
              <a:rPr lang="en-US" b="1" dirty="0"/>
              <a:t>Do we have time to have fun!</a:t>
            </a:r>
          </a:p>
        </p:txBody>
      </p:sp>
      <p:pic>
        <p:nvPicPr>
          <p:cNvPr id="4" name="Content Placeholder 3" descr="Christmas &amp; Halloween 07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692" y="1600201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A862-7941-436A-AEE7-F1870403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9471"/>
            <a:ext cx="8229600" cy="715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 2%  vs.  4% organic matter 100b/a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4" name="Content Placeholder 3" descr="Soybean harvest and maturing turkey photos 106.jpg">
            <a:extLst>
              <a:ext uri="{FF2B5EF4-FFF2-40B4-BE49-F238E27FC236}">
                <a16:creationId xmlns:a16="http://schemas.microsoft.com/office/drawing/2014/main" id="{24BAB98A-228D-49CF-93A4-CDDF566CE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7650"/>
            <a:ext cx="5863905" cy="53403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3" descr="Soybean harvest and maturing turkey photos 103.jpg">
            <a:extLst>
              <a:ext uri="{FF2B5EF4-FFF2-40B4-BE49-F238E27FC236}">
                <a16:creationId xmlns:a16="http://schemas.microsoft.com/office/drawing/2014/main" id="{1DA2F59C-C968-4899-9038-4874EE9E14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3905" y="1517650"/>
            <a:ext cx="6328095" cy="5340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Bebas Neue"/>
                <a:ea typeface="Bebas Neue"/>
                <a:cs typeface="Bebas Neue"/>
              </a:rPr>
              <a:t>Diversity in the deer plot</a:t>
            </a:r>
          </a:p>
        </p:txBody>
      </p:sp>
      <p:pic>
        <p:nvPicPr>
          <p:cNvPr id="4" name="Content Placeholder 3" descr="flood ersoion pics 08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275" y="1600201"/>
            <a:ext cx="8045450" cy="45259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0" cy="214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Quality bucks started showing up after planting cover crops</a:t>
            </a:r>
          </a:p>
        </p:txBody>
      </p:sp>
      <p:pic>
        <p:nvPicPr>
          <p:cNvPr id="4" name="Content Placeholder 3" descr="Cover crop Info 06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524000"/>
            <a:ext cx="7467600" cy="4876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671119" y="274637"/>
            <a:ext cx="11056689" cy="1441449"/>
          </a:xfrm>
        </p:spPr>
        <p:txBody>
          <a:bodyPr/>
          <a:lstStyle/>
          <a:p>
            <a:r>
              <a:rPr lang="en-US" altLang="en-US" b="1" dirty="0"/>
              <a:t>Healthy Soil = Healthy Deer</a:t>
            </a:r>
            <a:br>
              <a:rPr lang="en-US" altLang="en-US" b="1" dirty="0"/>
            </a:br>
            <a:r>
              <a:rPr lang="en-US" altLang="en-US" b="1" dirty="0"/>
              <a:t>Connecting Landowners to Healthy Soil</a:t>
            </a:r>
          </a:p>
        </p:txBody>
      </p:sp>
      <p:pic>
        <p:nvPicPr>
          <p:cNvPr id="3" name="Picture 2" descr="C:\Users\User\Downloads\DSCF0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6087"/>
            <a:ext cx="6358855" cy="514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64877-6359-4A38-BCBD-5D04D9D59820}"/>
              </a:ext>
            </a:extLst>
          </p:cNvPr>
          <p:cNvSpPr txBox="1"/>
          <p:nvPr/>
        </p:nvSpPr>
        <p:spPr>
          <a:xfrm>
            <a:off x="369113" y="2550253"/>
            <a:ext cx="2239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185 4/8  14pt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Content Placeholder 3" descr="paddocks and crops 051 - Copy.jpg">
            <a:extLst>
              <a:ext uri="{FF2B5EF4-FFF2-40B4-BE49-F238E27FC236}">
                <a16:creationId xmlns:a16="http://schemas.microsoft.com/office/drawing/2014/main" id="{6B9A6CD0-4493-43EB-992E-60BF7FD1DB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855" y="1716087"/>
            <a:ext cx="5833145" cy="529135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B76C-67E7-4560-80F5-F6B88D6F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the Most of what you have to Hunt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A4520F-4E3A-47BB-BD59-19F475CB4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753394"/>
            <a:ext cx="10900094" cy="51046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5A584-4B0E-4722-BAED-DDC86749A501}"/>
              </a:ext>
            </a:extLst>
          </p:cNvPr>
          <p:cNvSpPr txBox="1"/>
          <p:nvPr/>
        </p:nvSpPr>
        <p:spPr>
          <a:xfrm>
            <a:off x="3464653" y="4739780"/>
            <a:ext cx="148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Deer Plot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84B3D5-AF0E-4B4E-86F5-F7629B83B688}"/>
              </a:ext>
            </a:extLst>
          </p:cNvPr>
          <p:cNvSpPr/>
          <p:nvPr/>
        </p:nvSpPr>
        <p:spPr>
          <a:xfrm>
            <a:off x="2449585" y="4062417"/>
            <a:ext cx="268448" cy="2432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1CCED0-77F3-4AA6-9A51-B88E34CB51FE}"/>
              </a:ext>
            </a:extLst>
          </p:cNvPr>
          <p:cNvCxnSpPr>
            <a:cxnSpLocks/>
          </p:cNvCxnSpPr>
          <p:nvPr/>
        </p:nvCxnSpPr>
        <p:spPr>
          <a:xfrm>
            <a:off x="1744910" y="3682767"/>
            <a:ext cx="704675" cy="44461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9546A1-20AA-4D53-AA15-9EC37DA69BC8}"/>
              </a:ext>
            </a:extLst>
          </p:cNvPr>
          <p:cNvSpPr txBox="1"/>
          <p:nvPr/>
        </p:nvSpPr>
        <p:spPr>
          <a:xfrm>
            <a:off x="864065" y="3347011"/>
            <a:ext cx="122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Deer Blind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3A83B-AA5B-447C-B25A-99DB91D5513F}"/>
              </a:ext>
            </a:extLst>
          </p:cNvPr>
          <p:cNvSpPr txBox="1"/>
          <p:nvPr/>
        </p:nvSpPr>
        <p:spPr>
          <a:xfrm>
            <a:off x="4949505" y="2499919"/>
            <a:ext cx="2676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300 acres Bedding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04EF7-EA47-4353-8FE0-81F0744C99F8}"/>
              </a:ext>
            </a:extLst>
          </p:cNvPr>
          <p:cNvSpPr txBox="1"/>
          <p:nvPr/>
        </p:nvSpPr>
        <p:spPr>
          <a:xfrm>
            <a:off x="4009938" y="6082018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Brome Hay Field</a:t>
            </a:r>
          </a:p>
        </p:txBody>
      </p:sp>
    </p:spTree>
    <p:extLst>
      <p:ext uri="{BB962C8B-B14F-4D97-AF65-F5344CB8AC3E}">
        <p14:creationId xmlns:p14="http://schemas.microsoft.com/office/powerpoint/2010/main" val="12326196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2679-C14F-4B31-A387-F6DEBFC7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a plot when no habitat exists!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A46B2-AC6A-40E1-9521-00A17AB6E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1600200"/>
            <a:ext cx="10972800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F4F1D1-72B4-46F1-BF48-85DCD1C7A94D}"/>
              </a:ext>
            </a:extLst>
          </p:cNvPr>
          <p:cNvSpPr txBox="1"/>
          <p:nvPr/>
        </p:nvSpPr>
        <p:spPr>
          <a:xfrm>
            <a:off x="4848838" y="5257800"/>
            <a:ext cx="260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Sorghum Sudan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77CAE-F799-4CFB-9F3D-10A58C5F210C}"/>
              </a:ext>
            </a:extLst>
          </p:cNvPr>
          <p:cNvSpPr txBox="1"/>
          <p:nvPr/>
        </p:nvSpPr>
        <p:spPr>
          <a:xfrm>
            <a:off x="4748169" y="2902591"/>
            <a:ext cx="191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Soybean/Turnips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112778-63F7-4800-9CCF-1A2330787263}"/>
              </a:ext>
            </a:extLst>
          </p:cNvPr>
          <p:cNvSpPr/>
          <p:nvPr/>
        </p:nvSpPr>
        <p:spPr>
          <a:xfrm>
            <a:off x="7684315" y="2533475"/>
            <a:ext cx="503340" cy="3691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3A57EF-5B47-4EA7-B7E8-8B84D1BDBF1B}"/>
              </a:ext>
            </a:extLst>
          </p:cNvPr>
          <p:cNvCxnSpPr>
            <a:cxnSpLocks/>
          </p:cNvCxnSpPr>
          <p:nvPr/>
        </p:nvCxnSpPr>
        <p:spPr>
          <a:xfrm>
            <a:off x="7935985" y="1786855"/>
            <a:ext cx="0" cy="65533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20328A-F6AA-41C8-A6B1-F79BB826AA9B}"/>
              </a:ext>
            </a:extLst>
          </p:cNvPr>
          <p:cNvSpPr txBox="1"/>
          <p:nvPr/>
        </p:nvSpPr>
        <p:spPr>
          <a:xfrm>
            <a:off x="9018165" y="2147582"/>
            <a:ext cx="92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CRP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EC69D-2335-4B40-9518-E773FFE76B18}"/>
              </a:ext>
            </a:extLst>
          </p:cNvPr>
          <p:cNvSpPr txBox="1"/>
          <p:nvPr/>
        </p:nvSpPr>
        <p:spPr>
          <a:xfrm>
            <a:off x="847287" y="2147582"/>
            <a:ext cx="164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Bedding Area</a:t>
            </a:r>
          </a:p>
        </p:txBody>
      </p:sp>
    </p:spTree>
    <p:extLst>
      <p:ext uri="{BB962C8B-B14F-4D97-AF65-F5344CB8AC3E}">
        <p14:creationId xmlns:p14="http://schemas.microsoft.com/office/powerpoint/2010/main" val="4615925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24E4-78B0-4E6B-ADAF-691DA4FD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Security Cover to get to the Blind!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C2F5F-BEE7-471B-98D2-074F2D187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16978"/>
            <a:ext cx="11034319" cy="5241022"/>
          </a:xfrm>
        </p:spPr>
      </p:pic>
    </p:spTree>
    <p:extLst>
      <p:ext uri="{BB962C8B-B14F-4D97-AF65-F5344CB8AC3E}">
        <p14:creationId xmlns:p14="http://schemas.microsoft.com/office/powerpoint/2010/main" val="22875743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Bebas Neue"/>
                <a:ea typeface="Bebas Neue"/>
                <a:cs typeface="Bebas Neue"/>
              </a:rPr>
              <a:t>2014 rifle season Kansas</a:t>
            </a:r>
            <a:br>
              <a:rPr lang="en-US" altLang="en-US" b="1" dirty="0">
                <a:latin typeface="Bebas Neue"/>
                <a:ea typeface="Bebas Neue"/>
                <a:cs typeface="Bebas Neue"/>
              </a:rPr>
            </a:br>
            <a:r>
              <a:rPr lang="en-US" altLang="en-US" b="1" dirty="0">
                <a:latin typeface="Bebas Neue"/>
                <a:ea typeface="Bebas Neue"/>
                <a:cs typeface="Bebas Neue"/>
              </a:rPr>
              <a:t>Ace in the Hole Plot</a:t>
            </a:r>
          </a:p>
        </p:txBody>
      </p:sp>
      <p:pic>
        <p:nvPicPr>
          <p:cNvPr id="4" name="Content Placeholder 3" descr="IMG_20141203_163702_34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9"/>
            <a:ext cx="5754848" cy="54403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3" descr="2017 powerpoint photos 1043.jpg">
            <a:extLst>
              <a:ext uri="{FF2B5EF4-FFF2-40B4-BE49-F238E27FC236}">
                <a16:creationId xmlns:a16="http://schemas.microsoft.com/office/drawing/2014/main" id="{C635B175-ED99-428F-A000-38E315D811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848" y="1417638"/>
            <a:ext cx="6479654" cy="544036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2016 Rifle Buck</a:t>
            </a:r>
            <a:br>
              <a:rPr lang="en-US" b="1" dirty="0"/>
            </a:br>
            <a:r>
              <a:rPr lang="en-US" b="1" dirty="0"/>
              <a:t>Ace in the Hole Plot</a:t>
            </a:r>
          </a:p>
        </p:txBody>
      </p:sp>
      <p:pic>
        <p:nvPicPr>
          <p:cNvPr id="4" name="Content Placeholder 3" descr="2017 mix of everything 65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40510-C145-4188-9C25-FC41025D5D41}"/>
              </a:ext>
            </a:extLst>
          </p:cNvPr>
          <p:cNvSpPr txBox="1"/>
          <p:nvPr/>
        </p:nvSpPr>
        <p:spPr>
          <a:xfrm flipH="1">
            <a:off x="7600425" y="2273416"/>
            <a:ext cx="24599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8609 Aliceville Silty Clay </a:t>
            </a:r>
            <a:r>
              <a:rPr lang="en-US" sz="2800" b="1" dirty="0"/>
              <a:t>2% to 3% OM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39A609-4D6D-4F8E-B5F8-3636EF17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Definition of Luck: A point in time where</a:t>
            </a:r>
            <a:r>
              <a:rPr lang="en-US" dirty="0"/>
              <a:t> </a:t>
            </a:r>
            <a:r>
              <a:rPr lang="en-US" b="1" dirty="0"/>
              <a:t>Opportunity and Preparation Intersect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F865B0-A3CC-4F71-A0C5-6D52E1004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167" y="2237764"/>
            <a:ext cx="6034617" cy="45259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A34845-17A0-4F26-88B8-786AE4B351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314" y="2237764"/>
            <a:ext cx="567648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9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BFFC-15E5-499D-9029-636860E6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No Till Conventional Corn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973849-A679-4B92-9978-EDD49443E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0113594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Helping Farmers, Ranchers and Hunters</a:t>
            </a:r>
          </a:p>
        </p:txBody>
      </p:sp>
      <p:pic>
        <p:nvPicPr>
          <p:cNvPr id="4" name="Content Placeholder 3" descr="IMG_20170331_163626161_HD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10" y="1591812"/>
            <a:ext cx="5443614" cy="452596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448540-63E4-4E09-9456-2F600317F2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864" y="1591812"/>
            <a:ext cx="3716323" cy="4568373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1B8387-30A1-424A-A1A7-B03D3B1FE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6" y="1134858"/>
            <a:ext cx="5536133" cy="53580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9788C-C27F-471A-83DA-278453E1A2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653" y="1134858"/>
            <a:ext cx="4998965" cy="5358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4F506E-B9DD-4692-B352-AF1907149B16}"/>
              </a:ext>
            </a:extLst>
          </p:cNvPr>
          <p:cNvSpPr txBox="1"/>
          <p:nvPr/>
        </p:nvSpPr>
        <p:spPr>
          <a:xfrm>
            <a:off x="1870397" y="180751"/>
            <a:ext cx="8451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Natural Ag Solutions LLC. Growing Crops isn’t all we do!  Good Luck in 2020!!</a:t>
            </a:r>
          </a:p>
        </p:txBody>
      </p:sp>
    </p:spTree>
    <p:extLst>
      <p:ext uri="{BB962C8B-B14F-4D97-AF65-F5344CB8AC3E}">
        <p14:creationId xmlns:p14="http://schemas.microsoft.com/office/powerpoint/2010/main" val="4278445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2543-B4FC-4C1E-829B-78972CF6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Healthy Looking Ears of Corn with</a:t>
            </a:r>
            <a:br>
              <a:rPr lang="en-US" dirty="0"/>
            </a:br>
            <a:r>
              <a:rPr lang="en-US" b="1" dirty="0"/>
              <a:t>Good Yield Potential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5FF1C0-E946-4D4D-9496-3531CB073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702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Healthy soils = healthy plants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1026" name="Picture 2" descr="C:\Users\User\Downloads\090214120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243014"/>
            <a:ext cx="8458200" cy="475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1052</Words>
  <Application>Microsoft Macintosh PowerPoint</Application>
  <PresentationFormat>Widescreen</PresentationFormat>
  <Paragraphs>303</Paragraphs>
  <Slides>71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Bebas Neue</vt:lpstr>
      <vt:lpstr>Calibri</vt:lpstr>
      <vt:lpstr>Calibri Light</vt:lpstr>
      <vt:lpstr>Office Theme</vt:lpstr>
      <vt:lpstr>1_Office Theme</vt:lpstr>
      <vt:lpstr>2_Office Theme</vt:lpstr>
      <vt:lpstr>Same Test Four Months Later  with Corn or Beans growing</vt:lpstr>
      <vt:lpstr>Neighbors At The Coffee Shop!!</vt:lpstr>
      <vt:lpstr>No till/cover crops vs. tillage</vt:lpstr>
      <vt:lpstr>Can Cover Crops Make a Difference</vt:lpstr>
      <vt:lpstr>4%  vs.  2% organic material Infiltration vs. No infiltration</vt:lpstr>
      <vt:lpstr> 2%  vs.  4% organic matter 100b/a</vt:lpstr>
      <vt:lpstr>No Till Conventional Corn</vt:lpstr>
      <vt:lpstr>Healthy Looking Ears of Corn with Good Yield Potential</vt:lpstr>
      <vt:lpstr>Healthy soils = healthy plants</vt:lpstr>
      <vt:lpstr>Long Term Tillage vs. 7yr No-Till/Cover Crops              Dicamba 4.9  vs.   NA 5518   5.2</vt:lpstr>
      <vt:lpstr>Dicamba 4.9-Williams 82  3.9-Na 5518  5.2 Tillage    4yr No Till   7yr No Till</vt:lpstr>
      <vt:lpstr>Healthy Soil produces Healthy Roots</vt:lpstr>
      <vt:lpstr>Loaded with pods because the root structure was loaded with potential!</vt:lpstr>
      <vt:lpstr>Great Nodulation with No Seed Treatments!!</vt:lpstr>
      <vt:lpstr>No Seed Treatment</vt:lpstr>
      <vt:lpstr>Cover crops are the key to great Weed Control</vt:lpstr>
      <vt:lpstr>7.5” spacing with the Drill</vt:lpstr>
      <vt:lpstr>Huge difference in Soil Temps with Armor 35.2 difference</vt:lpstr>
      <vt:lpstr>Emerging at 5 days</vt:lpstr>
      <vt:lpstr>2 weeks</vt:lpstr>
      <vt:lpstr>No post spray 4 weeks</vt:lpstr>
      <vt:lpstr>Non-GMO soybeans Clear Hilum  No post spray of any kind</vt:lpstr>
      <vt:lpstr>Healthy Plants=Profitability 9950 Willcross 2016  58b/a</vt:lpstr>
      <vt:lpstr>9950 Willcross 50b/a 2016 No post application of any kind</vt:lpstr>
      <vt:lpstr>Evenly spread the residue out of the combine</vt:lpstr>
      <vt:lpstr>Storage is a must to keep them pure! Premium Programs 98-99%</vt:lpstr>
      <vt:lpstr>NA 5518 Grade 1 premium</vt:lpstr>
      <vt:lpstr>5005 clear hilum no damage Grade 1 premium</vt:lpstr>
      <vt:lpstr>Healthy Soil No Till vs. Degraded Tillage </vt:lpstr>
      <vt:lpstr>2017 Customer Satisfaction 9950  110   3-bean pods  51b/a  Allen Co. Ks</vt:lpstr>
      <vt:lpstr>Na 5518  125  3/bean Pods 47b/a Coffey Co</vt:lpstr>
      <vt:lpstr>PowerPoint Presentation</vt:lpstr>
      <vt:lpstr>Na 5518 Non-Gmo 5.2 47b/a 2018</vt:lpstr>
      <vt:lpstr>Healthy Soil 9 yr No-Till</vt:lpstr>
      <vt:lpstr>PowerPoint Presentation</vt:lpstr>
      <vt:lpstr>5518 January 10th</vt:lpstr>
      <vt:lpstr>2yr No-Till no Post Spray!!</vt:lpstr>
      <vt:lpstr>Williams 82 Public 3.9 36b/a 2018</vt:lpstr>
      <vt:lpstr>Williams 82’s Drilled into Rye</vt:lpstr>
      <vt:lpstr>Williams 82 Public Soybeans</vt:lpstr>
      <vt:lpstr>Healthy Soils Lead to Opportunity Cost/Return/Acre  $144 less input </vt:lpstr>
      <vt:lpstr>PowerPoint Presentation</vt:lpstr>
      <vt:lpstr>PowerPoint Presentation</vt:lpstr>
      <vt:lpstr>Kansas State University Soybean Performance Trials, Ottawa, KS 2015</vt:lpstr>
      <vt:lpstr>Chief Operations Officer for Green Pastures LLC.</vt:lpstr>
      <vt:lpstr>Caos garden no tilled into Rye</vt:lpstr>
      <vt:lpstr>Great Variety of Vegetables</vt:lpstr>
      <vt:lpstr>Variety of Healthy Food from Healthy Soil Farm to Table</vt:lpstr>
      <vt:lpstr> Healthy Food=Healthy  Soil</vt:lpstr>
      <vt:lpstr>#230 pie pumpkins=345 pies give or take!</vt:lpstr>
      <vt:lpstr>2nd Trailer Load of Vegetables</vt:lpstr>
      <vt:lpstr>Sweetest, Best tasting Watermelon</vt:lpstr>
      <vt:lpstr>British Whites</vt:lpstr>
      <vt:lpstr>September 1,   2-3lb gains can be had</vt:lpstr>
      <vt:lpstr>Finishing on the Warm Season Mix  Early Fall</vt:lpstr>
      <vt:lpstr>883 Hanging Weight Plenty of Fat Cover</vt:lpstr>
      <vt:lpstr>Lamb Steaks Home Grown</vt:lpstr>
      <vt:lpstr>Smoked to Perfection!!! </vt:lpstr>
      <vt:lpstr>Quality of Life Do we have time to have fun!</vt:lpstr>
      <vt:lpstr>Diversity in the deer plot</vt:lpstr>
      <vt:lpstr>PowerPoint Presentation</vt:lpstr>
      <vt:lpstr>Quality bucks started showing up after planting cover crops</vt:lpstr>
      <vt:lpstr>Healthy Soil = Healthy Deer Connecting Landowners to Healthy Soil</vt:lpstr>
      <vt:lpstr>Making the Most of what you have to Hunt</vt:lpstr>
      <vt:lpstr>Making a plot when no habitat exists!</vt:lpstr>
      <vt:lpstr>Security Cover to get to the Blind!</vt:lpstr>
      <vt:lpstr>2014 rifle season Kansas Ace in the Hole Plot</vt:lpstr>
      <vt:lpstr>2016 Rifle Buck Ace in the Hole Plot</vt:lpstr>
      <vt:lpstr>Definition of Luck: A point in time where Opportunity and Preparation Intersect</vt:lpstr>
      <vt:lpstr>Helping Farmers, Ranchers and Hunters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Darin Williams</dc:creator>
  <cp:lastModifiedBy>Paden James</cp:lastModifiedBy>
  <cp:revision>186</cp:revision>
  <cp:lastPrinted>2019-01-21T22:10:57Z</cp:lastPrinted>
  <dcterms:created xsi:type="dcterms:W3CDTF">2019-01-17T21:07:59Z</dcterms:created>
  <dcterms:modified xsi:type="dcterms:W3CDTF">2020-01-27T04:51:22Z</dcterms:modified>
</cp:coreProperties>
</file>