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21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</p:sldIdLst>
  <p:sldSz cx="24377650" cy="13716000"/>
  <p:notesSz cx="6858000" cy="9144000"/>
  <p:embeddedFontLst>
    <p:embeddedFont>
      <p:font typeface="Montserrat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ca51f9af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363" name="Google Shape;363;g7ca51f9af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7ca51f9aff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7ca51f9aff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7.5 tons compost * 33% *$15 ton = $50</a:t>
            </a:r>
            <a:endParaRPr/>
          </a:p>
        </p:txBody>
      </p:sp>
      <p:sp>
        <p:nvSpPr>
          <p:cNvPr id="443" name="Google Shape;443;g7ca51f9aff_0_48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10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ca51f9aff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7ca51f9aff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7ca51f9aff_0_49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11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7ca51f9aff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7ca51f9aff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7ca51f9aff_0_50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12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ca51f9aff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ca51f9aff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7ca51f9aff_0_57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13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ca51f9aff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7ca51f9aff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7ca51f9aff_0_54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14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ca51f9aff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ca51f9aff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7ca51f9aff_0_57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15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7ca51f9aff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7ca51f9aff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7ca51f9aff_0_52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16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7ca51f9aff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7ca51f9aff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7ca51f9aff_0_59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17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7ca51f9aff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7ca51f9aff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7ca51f9aff_0_58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18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507" name="Google Shape;50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fe690a88f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fe690a88f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4fe690a88f_0_69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2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ca51f9af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7ca51f9af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Montserrat"/>
              <a:buNone/>
            </a:pPr>
            <a:endParaRPr sz="2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ca51f9aff_0_17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 sz="12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ca51f9aff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ca51f9aff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7ca51f9aff_0_49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4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ca51f9aff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7ca51f9aff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7ca51f9aff_0_40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5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ca51f9aff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ca51f9aff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7ca51f9aff_0_44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ca51f9aff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7ca51f9aff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7ca51f9aff_0_48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7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ca51f9aff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ca51f9aff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7ca51f9aff_0_43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ca51f9aff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ca51f9aff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ca51f9aff_0_56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ontserrat"/>
              <a:buNone/>
            </a:pPr>
            <a:fld id="{00000000-1234-1234-1234-123412341234}" type="slidenum">
              <a:rPr lang="en-US"/>
              <a:t>9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 rot="-5400000">
            <a:off x="22199867" y="666271"/>
            <a:ext cx="521206" cy="523914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22086603" y="668285"/>
            <a:ext cx="78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"/>
              <a:buFont typeface="Montserrat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-US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17856299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hLZLapas1DYWmkFiyrblkyK9oyGHG-5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5wZPOpKidbXy7x499Zj4yvZDEQJzUlbO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WOCS1G1o4Wgy5L2PDWUrb9kSAH1NE0k/vie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mV0YvqkV5h53Kb3agtZPUqR-Nni8D0aj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3"/>
          <p:cNvSpPr txBox="1"/>
          <p:nvPr/>
        </p:nvSpPr>
        <p:spPr>
          <a:xfrm>
            <a:off x="1982350" y="9838600"/>
            <a:ext cx="7546800" cy="21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Perennial Rice</a:t>
            </a:r>
            <a:endParaRPr sz="6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Wide hybridization</a:t>
            </a:r>
            <a:endParaRPr sz="6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</a:pPr>
            <a:endParaRPr sz="7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6" name="Google Shape;3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3125" y="420975"/>
            <a:ext cx="8312325" cy="623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3125" y="6979825"/>
            <a:ext cx="8312325" cy="62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2351" y="420975"/>
            <a:ext cx="7060400" cy="85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"/>
          <p:cNvSpPr txBox="1"/>
          <p:nvPr/>
        </p:nvSpPr>
        <p:spPr>
          <a:xfrm>
            <a:off x="4732475" y="199450"/>
            <a:ext cx="14912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and Kernza+Alfalfa economics 101:</a:t>
            </a:r>
            <a:endParaRPr sz="4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Establishment, Fertility, Harvest</a:t>
            </a:r>
            <a:endParaRPr/>
          </a:p>
        </p:txBody>
      </p:sp>
      <p:pic>
        <p:nvPicPr>
          <p:cNvPr id="446" name="Google Shape;44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900" y="2310425"/>
            <a:ext cx="15211842" cy="1038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3" title="gleane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350" y="1459725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"/>
          <p:cNvSpPr txBox="1"/>
          <p:nvPr/>
        </p:nvSpPr>
        <p:spPr>
          <a:xfrm>
            <a:off x="5362300" y="576125"/>
            <a:ext cx="14403000" cy="18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Grain:</a:t>
            </a:r>
            <a:endParaRPr sz="6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bonus cash crop</a:t>
            </a:r>
            <a:endParaRPr sz="6000"/>
          </a:p>
        </p:txBody>
      </p:sp>
      <p:pic>
        <p:nvPicPr>
          <p:cNvPr id="459" name="Google Shape;4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613" y="3045550"/>
            <a:ext cx="17814426" cy="89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4"/>
          <p:cNvSpPr/>
          <p:nvPr/>
        </p:nvSpPr>
        <p:spPr>
          <a:xfrm rot="10800000" flipH="1">
            <a:off x="3456700" y="6882100"/>
            <a:ext cx="17416500" cy="2983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625" y="2636825"/>
            <a:ext cx="20867651" cy="1014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5"/>
          <p:cNvSpPr txBox="1"/>
          <p:nvPr/>
        </p:nvSpPr>
        <p:spPr>
          <a:xfrm>
            <a:off x="4922550" y="738375"/>
            <a:ext cx="141186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Organic Kernza + alfalfa:</a:t>
            </a:r>
            <a:endParaRPr sz="4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tillage prior to establishment</a:t>
            </a:r>
            <a:endParaRPr sz="4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46" title="CrustBuste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4825" y="171450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6"/>
          <p:cNvSpPr txBox="1"/>
          <p:nvPr/>
        </p:nvSpPr>
        <p:spPr>
          <a:xfrm>
            <a:off x="4922550" y="738375"/>
            <a:ext cx="141186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planted with a no-till drill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075" y="2758525"/>
            <a:ext cx="21790401" cy="106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7"/>
          <p:cNvSpPr txBox="1"/>
          <p:nvPr/>
        </p:nvSpPr>
        <p:spPr>
          <a:xfrm>
            <a:off x="3886200" y="304800"/>
            <a:ext cx="14868300" cy="10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+ alfalfa planted with a no-till drill:</a:t>
            </a:r>
            <a:endParaRPr sz="4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30 inch Kernza rows (grain box) and 10 inch alfalfa rows (small seed box)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7350" y="152400"/>
            <a:ext cx="6522244" cy="134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594" y="152400"/>
            <a:ext cx="6522244" cy="134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61994" y="152400"/>
            <a:ext cx="6522244" cy="134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477" y="2533100"/>
            <a:ext cx="5216675" cy="102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3277" y="2533100"/>
            <a:ext cx="5216675" cy="102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9"/>
          <p:cNvSpPr txBox="1"/>
          <p:nvPr/>
        </p:nvSpPr>
        <p:spPr>
          <a:xfrm>
            <a:off x="3757625" y="533400"/>
            <a:ext cx="1686240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No-till establishment of Kernza into existing alfalfa stand?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225" y="2495550"/>
            <a:ext cx="19507200" cy="94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0"/>
          <p:cNvSpPr txBox="1"/>
          <p:nvPr/>
        </p:nvSpPr>
        <p:spPr>
          <a:xfrm>
            <a:off x="3757625" y="533400"/>
            <a:ext cx="16862400" cy="13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+ alfalfa + yellow sweetclover + chicory</a:t>
            </a:r>
            <a:endParaRPr sz="4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September 14, 2019</a:t>
            </a:r>
            <a:endParaRPr sz="4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1"/>
          <p:cNvSpPr txBox="1"/>
          <p:nvPr/>
        </p:nvSpPr>
        <p:spPr>
          <a:xfrm>
            <a:off x="13241472" y="2844124"/>
            <a:ext cx="47961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Montserrat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company is an association or collection of individuals, whether natural persons, legal persons, or a</a:t>
            </a:r>
            <a:endParaRPr/>
          </a:p>
        </p:txBody>
      </p:sp>
      <p:sp>
        <p:nvSpPr>
          <p:cNvPr id="510" name="Google Shape;510;p51"/>
          <p:cNvSpPr/>
          <p:nvPr/>
        </p:nvSpPr>
        <p:spPr>
          <a:xfrm>
            <a:off x="0" y="9215325"/>
            <a:ext cx="24377700" cy="4500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51"/>
          <p:cNvSpPr txBox="1"/>
          <p:nvPr/>
        </p:nvSpPr>
        <p:spPr>
          <a:xfrm>
            <a:off x="5052250" y="10286146"/>
            <a:ext cx="14273100" cy="1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</a:pPr>
            <a:r>
              <a:rPr lang="en-US" sz="8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You:</a:t>
            </a:r>
            <a:endParaRPr/>
          </a:p>
        </p:txBody>
      </p:sp>
      <p:sp>
        <p:nvSpPr>
          <p:cNvPr id="512" name="Google Shape;512;p51"/>
          <p:cNvSpPr txBox="1"/>
          <p:nvPr/>
        </p:nvSpPr>
        <p:spPr>
          <a:xfrm>
            <a:off x="9000390" y="11904952"/>
            <a:ext cx="6267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"/>
              <a:buFont typeface="Arial"/>
              <a:buNone/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MORE AT landinstitute.org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3" name="Google Shape;5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9875" y="1349875"/>
            <a:ext cx="4645400" cy="29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9679" y="4611124"/>
            <a:ext cx="3515778" cy="29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6657" y="1657654"/>
            <a:ext cx="2660893" cy="266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9975" y="4614550"/>
            <a:ext cx="3206658" cy="308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4"/>
          <p:cNvPicPr preferRelativeResize="0"/>
          <p:nvPr/>
        </p:nvPicPr>
        <p:blipFill rotWithShape="1">
          <a:blip r:embed="rId3">
            <a:alphaModFix/>
          </a:blip>
          <a:srcRect l="20932" r="16035"/>
          <a:stretch/>
        </p:blipFill>
        <p:spPr>
          <a:xfrm>
            <a:off x="5733812" y="3195100"/>
            <a:ext cx="13124214" cy="1012662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4"/>
          <p:cNvSpPr txBox="1"/>
          <p:nvPr/>
        </p:nvSpPr>
        <p:spPr>
          <a:xfrm>
            <a:off x="5372363" y="911788"/>
            <a:ext cx="13694700" cy="18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Phase 5:</a:t>
            </a: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Perennial grain crops with perennial covers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/>
          <p:nvPr/>
        </p:nvSpPr>
        <p:spPr>
          <a:xfrm>
            <a:off x="3884124" y="621700"/>
            <a:ext cx="16674300" cy="21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Montserrat"/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Designing an intermediate wheatgrass (Kernza) + alfalfa cropping system</a:t>
            </a:r>
            <a:endParaRPr sz="6000"/>
          </a:p>
        </p:txBody>
      </p:sp>
      <p:pic>
        <p:nvPicPr>
          <p:cNvPr id="382" name="Google Shape;3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5450" y="2997325"/>
            <a:ext cx="6049275" cy="80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5"/>
          <p:cNvPicPr preferRelativeResize="0"/>
          <p:nvPr/>
        </p:nvPicPr>
        <p:blipFill rotWithShape="1">
          <a:blip r:embed="rId4">
            <a:alphaModFix/>
          </a:blip>
          <a:srcRect t="12564"/>
          <a:stretch/>
        </p:blipFill>
        <p:spPr>
          <a:xfrm>
            <a:off x="2487525" y="3079325"/>
            <a:ext cx="4486133" cy="80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5"/>
          <p:cNvSpPr txBox="1"/>
          <p:nvPr/>
        </p:nvSpPr>
        <p:spPr>
          <a:xfrm>
            <a:off x="2016400" y="11478975"/>
            <a:ext cx="43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April  8, 2019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10281625" y="11511300"/>
            <a:ext cx="387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June 10, 2019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>
            <a:off x="16974875" y="11478975"/>
            <a:ext cx="55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August 29, 2019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7" name="Google Shape;3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67175" y="2810225"/>
            <a:ext cx="4010172" cy="82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6" title="Dron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425" y="2414588"/>
            <a:ext cx="19050000" cy="107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6"/>
          <p:cNvSpPr txBox="1"/>
          <p:nvPr/>
        </p:nvSpPr>
        <p:spPr>
          <a:xfrm>
            <a:off x="6316925" y="421025"/>
            <a:ext cx="117438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+ Alfalfa (July)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7"/>
          <p:cNvPicPr preferRelativeResize="0"/>
          <p:nvPr/>
        </p:nvPicPr>
        <p:blipFill rotWithShape="1">
          <a:blip r:embed="rId3">
            <a:alphaModFix/>
          </a:blip>
          <a:srcRect l="20932" r="16035"/>
          <a:stretch/>
        </p:blipFill>
        <p:spPr>
          <a:xfrm>
            <a:off x="925050" y="4486200"/>
            <a:ext cx="7301652" cy="5633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7"/>
          <p:cNvSpPr txBox="1"/>
          <p:nvPr/>
        </p:nvSpPr>
        <p:spPr>
          <a:xfrm>
            <a:off x="3031950" y="1393075"/>
            <a:ext cx="17638200" cy="18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Montserrat"/>
              <a:buNone/>
            </a:pPr>
            <a:r>
              <a:rPr lang="en-US" sz="6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and Kernza+Alfalfa economics 101:</a:t>
            </a:r>
            <a:endParaRPr sz="60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Montserrat"/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treat your field as a pasture/hay meadow</a:t>
            </a:r>
            <a:endParaRPr sz="6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2016400" y="10869375"/>
            <a:ext cx="43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Spring grazing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(Until late April)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9748225" y="10749300"/>
            <a:ext cx="387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Summer hay/residue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(Mid-July)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16441475" y="10869375"/>
            <a:ext cx="55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Fall/Winter grazing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(Late Sept - winter)</a:t>
            </a:r>
            <a:endParaRPr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43875" y="3825975"/>
            <a:ext cx="4941325" cy="658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51000" y="4468675"/>
            <a:ext cx="7511949" cy="56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"/>
          <p:cNvSpPr txBox="1"/>
          <p:nvPr/>
        </p:nvSpPr>
        <p:spPr>
          <a:xfrm>
            <a:off x="4922550" y="738375"/>
            <a:ext cx="141186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and Kernza+Alfalfa economics 101:</a:t>
            </a:r>
            <a:endParaRPr sz="4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treat your field as a pasture/hay meadow</a:t>
            </a:r>
            <a:endParaRPr/>
          </a:p>
        </p:txBody>
      </p:sp>
      <p:sp>
        <p:nvSpPr>
          <p:cNvPr id="413" name="Google Shape;413;p38"/>
          <p:cNvSpPr txBox="1"/>
          <p:nvPr/>
        </p:nvSpPr>
        <p:spPr>
          <a:xfrm>
            <a:off x="20115300" y="3083550"/>
            <a:ext cx="37815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I am assuming $14/acre swath + $14 per large round bale</a:t>
            </a:r>
            <a:endParaRPr sz="36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4" name="Google Shape;41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900" y="2752275"/>
            <a:ext cx="16599275" cy="968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9" title="charli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7725" y="304800"/>
            <a:ext cx="7543800" cy="134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900" y="2752275"/>
            <a:ext cx="16599275" cy="9680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0"/>
          <p:cNvSpPr txBox="1"/>
          <p:nvPr/>
        </p:nvSpPr>
        <p:spPr>
          <a:xfrm>
            <a:off x="4922550" y="738375"/>
            <a:ext cx="141186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Kernza and Kernza+Alfalfa economics 101:</a:t>
            </a:r>
            <a:endParaRPr sz="4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treat your field as a pasture/hay meadow</a:t>
            </a:r>
            <a:endParaRPr/>
          </a:p>
        </p:txBody>
      </p:sp>
      <p:sp>
        <p:nvSpPr>
          <p:cNvPr id="428" name="Google Shape;428;p40"/>
          <p:cNvSpPr/>
          <p:nvPr/>
        </p:nvSpPr>
        <p:spPr>
          <a:xfrm>
            <a:off x="3205600" y="7274350"/>
            <a:ext cx="5302800" cy="60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0"/>
          <p:cNvSpPr/>
          <p:nvPr/>
        </p:nvSpPr>
        <p:spPr>
          <a:xfrm>
            <a:off x="8618500" y="8785600"/>
            <a:ext cx="5424300" cy="60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0"/>
          <p:cNvSpPr/>
          <p:nvPr/>
        </p:nvSpPr>
        <p:spPr>
          <a:xfrm>
            <a:off x="14122725" y="7274350"/>
            <a:ext cx="5302800" cy="60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0"/>
          <p:cNvSpPr txBox="1"/>
          <p:nvPr/>
        </p:nvSpPr>
        <p:spPr>
          <a:xfrm>
            <a:off x="20137675" y="4743550"/>
            <a:ext cx="37815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$60.00/acre</a:t>
            </a:r>
            <a:endParaRPr sz="4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or </a:t>
            </a:r>
            <a:endParaRPr sz="4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76 animal u per acre</a:t>
            </a:r>
            <a:endParaRPr sz="4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550" y="3050225"/>
            <a:ext cx="13918126" cy="104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2926" y="152400"/>
            <a:ext cx="10002326" cy="1333643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1"/>
          <p:cNvSpPr txBox="1"/>
          <p:nvPr/>
        </p:nvSpPr>
        <p:spPr>
          <a:xfrm>
            <a:off x="3179975" y="762000"/>
            <a:ext cx="76446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"/>
              <a:buFont typeface="Montserrat"/>
              <a:buNone/>
            </a:pPr>
            <a:r>
              <a:rPr lang="en-US" sz="6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September 9, 2019</a:t>
            </a:r>
            <a:endParaRPr sz="6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Ghost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Macintosh PowerPoint</Application>
  <PresentationFormat>Custom</PresentationFormat>
  <Paragraphs>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Montserrat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Paden James</cp:lastModifiedBy>
  <cp:revision>2</cp:revision>
  <dcterms:modified xsi:type="dcterms:W3CDTF">2020-01-27T04:37:40Z</dcterms:modified>
</cp:coreProperties>
</file>